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6" r:id="rId3"/>
    <p:sldId id="269" r:id="rId4"/>
    <p:sldId id="260" r:id="rId5"/>
    <p:sldId id="257" r:id="rId6"/>
    <p:sldId id="258" r:id="rId7"/>
    <p:sldId id="262" r:id="rId8"/>
    <p:sldId id="259" r:id="rId9"/>
    <p:sldId id="261" r:id="rId10"/>
    <p:sldId id="263" r:id="rId11"/>
    <p:sldId id="264" r:id="rId12"/>
    <p:sldId id="270" r:id="rId13"/>
    <p:sldId id="268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2" autoAdjust="0"/>
    <p:restoredTop sz="94731" autoAdjust="0"/>
  </p:normalViewPr>
  <p:slideViewPr>
    <p:cSldViewPr>
      <p:cViewPr>
        <p:scale>
          <a:sx n="94" d="100"/>
          <a:sy n="94" d="100"/>
        </p:scale>
        <p:origin x="-116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2DA4D-CC4E-4D0A-B9AB-251D5A0E856C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89AF4-79CE-495B-8C98-C8EAA27F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Jacquie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9AF4-79CE-495B-8C98-C8EAA27FFE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11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Cesar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9AF4-79CE-495B-8C98-C8EAA27FFE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49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9AF4-79CE-495B-8C98-C8EAA27FFE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40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9AF4-79CE-495B-8C98-C8EAA27FFE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41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Jacquie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9AF4-79CE-495B-8C98-C8EAA27FFE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16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Jacquie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9AF4-79CE-495B-8C98-C8EAA27FFE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83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9AF4-79CE-495B-8C98-C8EAA27FFE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69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9AF4-79CE-495B-8C98-C8EAA27FFE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0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9AF4-79CE-495B-8C98-C8EAA27FFE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80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Cesar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9AF4-79CE-495B-8C98-C8EAA27FFE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65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Pratikchhya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9AF4-79CE-495B-8C98-C8EAA27FFE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47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Pratikchhya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89AF4-79CE-495B-8C98-C8EAA27FFE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3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6D91-10CA-44BF-A74F-FAE1EB76760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4470-AE78-432A-9074-AA1A9ACE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6D91-10CA-44BF-A74F-FAE1EB76760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4470-AE78-432A-9074-AA1A9ACE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7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6D91-10CA-44BF-A74F-FAE1EB76760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4470-AE78-432A-9074-AA1A9ACE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8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6D91-10CA-44BF-A74F-FAE1EB76760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4470-AE78-432A-9074-AA1A9ACE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9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6D91-10CA-44BF-A74F-FAE1EB76760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4470-AE78-432A-9074-AA1A9ACE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6D91-10CA-44BF-A74F-FAE1EB76760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4470-AE78-432A-9074-AA1A9ACE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6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6D91-10CA-44BF-A74F-FAE1EB76760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4470-AE78-432A-9074-AA1A9ACE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6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6D91-10CA-44BF-A74F-FAE1EB76760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4470-AE78-432A-9074-AA1A9ACE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7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6D91-10CA-44BF-A74F-FAE1EB76760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4470-AE78-432A-9074-AA1A9ACE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6D91-10CA-44BF-A74F-FAE1EB76760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4470-AE78-432A-9074-AA1A9ACE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5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6D91-10CA-44BF-A74F-FAE1EB76760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4470-AE78-432A-9074-AA1A9ACE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6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E6D91-10CA-44BF-A74F-FAE1EB76760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C4470-AE78-432A-9074-AA1A9ACE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9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factfinder.census.gov/faces/tableservices/jsf/pages/productview.xhtml?src=bkmk" TargetMode="External"/><Relationship Id="rId3" Type="http://schemas.openxmlformats.org/officeDocument/2006/relationships/image" Target="../media/image15.jpeg"/><Relationship Id="rId7" Type="http://schemas.openxmlformats.org/officeDocument/2006/relationships/hyperlink" Target="https://www.bea.gov/news/2018/gross-domestic-product-metropolitan-area-201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bls.gov/web/metro/metro_oty_change.htm" TargetMode="External"/><Relationship Id="rId5" Type="http://schemas.openxmlformats.org/officeDocument/2006/relationships/hyperlink" Target="https://www.bls.gov/web/metro/laummtrk.htm" TargetMode="External"/><Relationship Id="rId10" Type="http://schemas.openxmlformats.org/officeDocument/2006/relationships/hyperlink" Target="https://data.bls.gov/cew/apps/table_maker/v4/table_maker.htm#type=3&amp;year=2018&amp;qtr=3&amp;own=0&amp;ind=10&amp;supp=0" TargetMode="External"/><Relationship Id="rId4" Type="http://schemas.microsoft.com/office/2007/relationships/hdphoto" Target="../media/hdphoto4.wdp"/><Relationship Id="rId9" Type="http://schemas.openxmlformats.org/officeDocument/2006/relationships/hyperlink" Target="https://www.governing.com/gov-data/city-internet-connection-household-adoption-rates-data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2" y="0"/>
            <a:ext cx="9165771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4914" y="1447409"/>
            <a:ext cx="8088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Ten </a:t>
            </a:r>
            <a:r>
              <a:rPr lang="en-US" sz="4800" b="1" dirty="0" smtClean="0">
                <a:solidFill>
                  <a:schemeClr val="bg1"/>
                </a:solidFill>
              </a:rPr>
              <a:t>most Suitable counties for Mobile Broadband Technology </a:t>
            </a:r>
            <a:r>
              <a:rPr lang="en-US" sz="4800" b="1" dirty="0">
                <a:solidFill>
                  <a:schemeClr val="bg1"/>
                </a:solidFill>
              </a:rPr>
              <a:t>in </a:t>
            </a:r>
            <a:r>
              <a:rPr lang="en-US" sz="4800" b="1" dirty="0" smtClean="0">
                <a:solidFill>
                  <a:schemeClr val="bg1"/>
                </a:solidFill>
              </a:rPr>
              <a:t>the U.S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44196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Cesar Mosquera</a:t>
            </a:r>
          </a:p>
          <a:p>
            <a:r>
              <a:rPr lang="en-US" b="1" dirty="0">
                <a:solidFill>
                  <a:schemeClr val="bg1"/>
                </a:solidFill>
              </a:rPr>
              <a:t>Emi Babu</a:t>
            </a:r>
          </a:p>
          <a:p>
            <a:r>
              <a:rPr lang="en-US" b="1" dirty="0">
                <a:solidFill>
                  <a:schemeClr val="bg1"/>
                </a:solidFill>
              </a:rPr>
              <a:t>Jacqueline McBean-Blake</a:t>
            </a:r>
          </a:p>
          <a:p>
            <a:r>
              <a:rPr lang="en-US" b="1" dirty="0">
                <a:solidFill>
                  <a:schemeClr val="bg1"/>
                </a:solidFill>
              </a:rPr>
              <a:t>Pratikchhya Upadhyay</a:t>
            </a:r>
          </a:p>
        </p:txBody>
      </p:sp>
    </p:spTree>
    <p:extLst>
      <p:ext uri="{BB962C8B-B14F-4D97-AF65-F5344CB8AC3E}">
        <p14:creationId xmlns:p14="http://schemas.microsoft.com/office/powerpoint/2010/main" val="2577169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33400" y="838200"/>
            <a:ext cx="815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95400" y="304793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Most Populated Cities with Internet Connection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8674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Cellular data plan is the most common technology used to access internet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D347CB3-D720-1344-8DFE-FF99C5596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57" y="1064571"/>
            <a:ext cx="6647485" cy="472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1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95300" y="762000"/>
            <a:ext cx="815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71" y="3488837"/>
            <a:ext cx="52197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295400" y="174171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Conclusion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528" y="914400"/>
            <a:ext cx="54700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 is the most significant variable influencing access to the internet through mobile devices.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heat map weighted on population with markers, top 10 counties were selected.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counties would be the places we suggest to invest in infrastructure to access internet through mobile devices.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524000"/>
            <a:ext cx="26193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02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667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85800" y="1524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Reference: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1371600"/>
            <a:ext cx="9067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   U.S. Bureau of Labor Statistics</a:t>
            </a:r>
            <a:endParaRPr lang="en-US" dirty="0"/>
          </a:p>
          <a:p>
            <a:r>
              <a:rPr lang="en-US" b="1" dirty="0"/>
              <a:t>  	</a:t>
            </a:r>
            <a:r>
              <a:rPr lang="en-US" b="1" u="sng" dirty="0">
                <a:hlinkClick r:id="rId5"/>
              </a:rPr>
              <a:t>https://www.bls.gov/web/metro/laummtrk.htm</a:t>
            </a:r>
            <a:endParaRPr lang="en-US" dirty="0"/>
          </a:p>
          <a:p>
            <a:r>
              <a:rPr lang="en-US" b="1" dirty="0"/>
              <a:t>Source:    U.S. Bureau of Labor Statistics</a:t>
            </a:r>
            <a:endParaRPr lang="en-US" dirty="0"/>
          </a:p>
          <a:p>
            <a:r>
              <a:rPr lang="en-US" b="1" dirty="0"/>
              <a:t>	</a:t>
            </a:r>
            <a:r>
              <a:rPr lang="en-US" b="1" u="sng" dirty="0">
                <a:hlinkClick r:id="rId6"/>
              </a:rPr>
              <a:t>https://www.bls.gov/web/metro/metro_oty_change.htm</a:t>
            </a:r>
            <a:endParaRPr lang="en-US" dirty="0"/>
          </a:p>
          <a:p>
            <a:r>
              <a:rPr lang="en-US" b="1" dirty="0"/>
              <a:t>Source:    U.S. Bureau of Labor Statistics</a:t>
            </a:r>
            <a:endParaRPr lang="en-US" dirty="0"/>
          </a:p>
          <a:p>
            <a:r>
              <a:rPr lang="en-US" b="1" dirty="0"/>
              <a:t>	</a:t>
            </a:r>
            <a:r>
              <a:rPr lang="en-US" b="1" u="sng" dirty="0">
                <a:hlinkClick r:id="rId7"/>
              </a:rPr>
              <a:t>https://www.bea.gov/news/2018/gross-domestic-product-metropolitan-area-2017</a:t>
            </a:r>
            <a:endParaRPr lang="en-US" dirty="0"/>
          </a:p>
          <a:p>
            <a:r>
              <a:rPr lang="en-US" b="1" dirty="0"/>
              <a:t>Source:    U.S. Census Bureau</a:t>
            </a:r>
            <a:endParaRPr lang="en-US" dirty="0"/>
          </a:p>
          <a:p>
            <a:r>
              <a:rPr lang="en-US" b="1" dirty="0"/>
              <a:t>	</a:t>
            </a:r>
            <a:r>
              <a:rPr lang="en-US" b="1" u="sng" dirty="0">
                <a:hlinkClick r:id="rId8"/>
              </a:rPr>
              <a:t>https://factfinder.census.gov/faces/tableservices/jsf/pages/productview.xhtml?src=bkmk</a:t>
            </a:r>
            <a:endParaRPr lang="en-US" dirty="0"/>
          </a:p>
          <a:p>
            <a:r>
              <a:rPr lang="en-US" b="1" dirty="0"/>
              <a:t>Source:    Goberning.com</a:t>
            </a:r>
            <a:endParaRPr lang="en-US" dirty="0"/>
          </a:p>
          <a:p>
            <a:r>
              <a:rPr lang="en-US" b="1" dirty="0"/>
              <a:t>	</a:t>
            </a:r>
            <a:r>
              <a:rPr lang="en-US" b="1" u="sng" dirty="0">
                <a:hlinkClick r:id="rId9"/>
              </a:rPr>
              <a:t>https://www.governing.com/gov-data/city-internet-connection-household-adoption-rates-data.html</a:t>
            </a:r>
            <a:endParaRPr lang="en-US" dirty="0"/>
          </a:p>
          <a:p>
            <a:r>
              <a:rPr lang="en-US" b="1" dirty="0"/>
              <a:t>Source:    U.S. Bureau of Labor Statistics                      	</a:t>
            </a:r>
            <a:r>
              <a:rPr lang="en-US" b="1" u="sng" dirty="0">
                <a:hlinkClick r:id="rId10"/>
              </a:rPr>
              <a:t>https://data.bls.gov/cew/apps/table_maker/v4/table_maker.htm#type=3&amp;year=2018&amp;qtr=3&amp;own=0&amp;ind=10&amp;supp=0</a:t>
            </a:r>
            <a:endParaRPr lang="en-US" b="1" u="sng" dirty="0"/>
          </a:p>
          <a:p>
            <a:endParaRPr lang="en-US" b="1" u="sng" dirty="0"/>
          </a:p>
          <a:p>
            <a:r>
              <a:rPr lang="en-US" b="1" dirty="0"/>
              <a:t>Source:    Google API, Census API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0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2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8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066800" y="1981200"/>
            <a:ext cx="670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analyze in which US county areas it would be worth investing in Mobile Internet Technology.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Analysis is based on location, population, income, etc.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the data we would want to extrapolate which additional County areas could be selected to investing in new Mobile Internet Technologies.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9970" y="248333"/>
            <a:ext cx="3102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Introduction:</a:t>
            </a:r>
          </a:p>
        </p:txBody>
      </p:sp>
    </p:spTree>
    <p:extLst>
      <p:ext uri="{BB962C8B-B14F-4D97-AF65-F5344CB8AC3E}">
        <p14:creationId xmlns:p14="http://schemas.microsoft.com/office/powerpoint/2010/main" val="34494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9812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county would be a good selection for building out infrastructure for accessing internet through mobile devices?</a:t>
            </a:r>
          </a:p>
          <a:p>
            <a:endParaRPr lang="en-US" sz="2400" dirty="0"/>
          </a:p>
          <a:p>
            <a:r>
              <a:rPr lang="en-US" sz="2400" dirty="0"/>
              <a:t>Why would a county be a good selection for building out infrastructure for the same?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9" cy="1142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261257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404801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33400" y="990600"/>
            <a:ext cx="815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95400" y="3810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Affect of Median Age on the Usage of Cellular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7686" y="52578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households with cellular data plan decreases as the median age in each county increases.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AF84D18-2FAE-974F-A2B0-0A2C6CDC1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1388764"/>
            <a:ext cx="50038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9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257800" cy="356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9200" y="3810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does income affects the usage of cellular data?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990600"/>
            <a:ext cx="815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" y="5225143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correlation between number of households having cellular data plan and their income is positive but weak.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A6FBC50-6829-794B-9A98-67068C5B1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348391"/>
            <a:ext cx="50038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2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33400" y="990600"/>
            <a:ext cx="815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8200" y="52578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correlation is poor which means an increase in per capita income is not correlated with an increase in number of households with cellular data plans.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7700" y="413265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does per capita income affects the usage of cellular data?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E780AE3E-E8A4-374A-BE73-5DA345158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294516"/>
            <a:ext cx="50292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2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5181600" cy="377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533400" y="990600"/>
            <a:ext cx="815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95400" y="3810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Unemployment Rate vs Households with Cellular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545172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Unemployment rate in a given county has no relation with the number of households with cellular data plan.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8929FE5-35E4-BD44-86AC-1C4FF6B61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1568450"/>
            <a:ext cx="50038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33400" y="990600"/>
            <a:ext cx="815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43000" y="3810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does population affects the usage of cellular data?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51816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between number of households having cellular data plan and population is very strong.</a:t>
            </a:r>
          </a:p>
          <a:p>
            <a:r>
              <a:rPr lang="en-US" dirty="0"/>
              <a:t>Counties with high density have strong cellular data usage.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DBDD6CC-CEAD-1F40-96F5-8093A0DE0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1253522"/>
            <a:ext cx="50038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5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33400" y="990600"/>
            <a:ext cx="815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7200" y="3810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 there any relation between Poverty and Usage of Cellular Data?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3386" y="5431579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demand for cellular data is inelastic to the poverty count.</a:t>
            </a:r>
          </a:p>
          <a:p>
            <a:r>
              <a:rPr lang="en-US" dirty="0"/>
              <a:t>As poverty increases in a given county the number of households with cellular data plan proportionally increases.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CC05EC0-C5D5-E248-B6D1-D5AD3433F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350540"/>
            <a:ext cx="51054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0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</TotalTime>
  <Words>407</Words>
  <Application>Microsoft Office PowerPoint</Application>
  <PresentationFormat>On-screen Show (4:3)</PresentationFormat>
  <Paragraphs>73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</dc:creator>
  <cp:lastModifiedBy>Joel</cp:lastModifiedBy>
  <cp:revision>45</cp:revision>
  <dcterms:created xsi:type="dcterms:W3CDTF">2019-09-30T11:47:01Z</dcterms:created>
  <dcterms:modified xsi:type="dcterms:W3CDTF">2019-10-02T21:01:44Z</dcterms:modified>
</cp:coreProperties>
</file>