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84E30-092F-4DE1-B95A-3CFB55E52E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B881815-903E-4FFF-96B9-18CEC376AE47}" type="pres">
      <dgm:prSet presAssocID="{6E584E30-092F-4DE1-B95A-3CFB55E52E31}" presName="diagram" presStyleCnt="0">
        <dgm:presLayoutVars>
          <dgm:dir/>
          <dgm:resizeHandles val="exact"/>
        </dgm:presLayoutVars>
      </dgm:prSet>
      <dgm:spPr/>
    </dgm:pt>
  </dgm:ptLst>
  <dgm:cxnLst>
    <dgm:cxn modelId="{4F551A7F-9976-4B91-B35F-21D9EA9EEE0E}" type="presOf" srcId="{6E584E30-092F-4DE1-B95A-3CFB55E52E31}" destId="{FB881815-903E-4FFF-96B9-18CEC376AE4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boma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Proiect</a:t>
            </a:r>
            <a:r>
              <a:rPr lang="en-US" b="1" dirty="0"/>
              <a:t> de </a:t>
            </a:r>
            <a:r>
              <a:rPr lang="en-US" b="1" dirty="0" err="1"/>
              <a:t>Absolvire</a:t>
            </a:r>
            <a:r>
              <a:rPr lang="en-US" b="1" dirty="0"/>
              <a:t> Software Development Academy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922087"/>
            <a:ext cx="38449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Mono"/>
              </a:rPr>
              <a:t>Emil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iberation Mono"/>
              </a:rPr>
              <a:t>Caciuleanu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Mono"/>
              </a:rPr>
              <a:t>Tester Remote Ro 38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Dupa</a:t>
            </a:r>
            <a:r>
              <a:rPr lang="en-US" cap="none" dirty="0" smtClean="0"/>
              <a:t> </a:t>
            </a:r>
            <a:r>
              <a:rPr lang="en-US" cap="none" dirty="0" err="1" smtClean="0"/>
              <a:t>efectuarea</a:t>
            </a:r>
            <a:r>
              <a:rPr lang="en-US" cap="none" dirty="0" smtClean="0"/>
              <a:t> test case-</a:t>
            </a:r>
            <a:r>
              <a:rPr lang="en-US" cap="none" dirty="0" err="1" smtClean="0"/>
              <a:t>urilor</a:t>
            </a:r>
            <a:r>
              <a:rPr lang="en-US" cap="none" dirty="0" smtClean="0"/>
              <a:t> s-au </a:t>
            </a:r>
            <a:r>
              <a:rPr lang="en-US" cap="none" dirty="0" err="1" smtClean="0"/>
              <a:t>gasit</a:t>
            </a:r>
            <a:r>
              <a:rPr lang="en-US" cap="none" dirty="0" smtClean="0"/>
              <a:t> 2 </a:t>
            </a:r>
            <a:r>
              <a:rPr lang="en-US" cap="none" dirty="0" err="1" smtClean="0"/>
              <a:t>defecte</a:t>
            </a:r>
            <a:r>
              <a:rPr lang="en-US" cap="none" dirty="0" smtClean="0"/>
              <a:t> care au </a:t>
            </a:r>
            <a:r>
              <a:rPr lang="en-US" cap="none" dirty="0" err="1" smtClean="0"/>
              <a:t>fost</a:t>
            </a:r>
            <a:r>
              <a:rPr lang="en-US" cap="none" dirty="0" smtClean="0"/>
              <a:t> </a:t>
            </a:r>
            <a:r>
              <a:rPr lang="en-US" cap="none" dirty="0" err="1" smtClean="0"/>
              <a:t>inregistrate</a:t>
            </a:r>
            <a:r>
              <a:rPr lang="en-US" cap="none" dirty="0" smtClean="0"/>
              <a:t> in </a:t>
            </a:r>
            <a:r>
              <a:rPr lang="en-US" cap="none" dirty="0" err="1"/>
              <a:t>J</a:t>
            </a:r>
            <a:r>
              <a:rPr lang="en-US" cap="none" dirty="0" err="1" smtClean="0"/>
              <a:t>ira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70814"/>
            <a:ext cx="6243456" cy="4662541"/>
          </a:xfrm>
        </p:spPr>
      </p:pic>
    </p:spTree>
    <p:extLst>
      <p:ext uri="{BB962C8B-B14F-4D97-AF65-F5344CB8AC3E}">
        <p14:creationId xmlns:p14="http://schemas.microsoft.com/office/powerpoint/2010/main" val="113966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144" y="4580918"/>
            <a:ext cx="6425578" cy="14785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4" y="1464191"/>
            <a:ext cx="6888208" cy="4788563"/>
          </a:xfrm>
        </p:spPr>
      </p:pic>
    </p:spTree>
    <p:extLst>
      <p:ext uri="{BB962C8B-B14F-4D97-AF65-F5344CB8AC3E}">
        <p14:creationId xmlns:p14="http://schemas.microsoft.com/office/powerpoint/2010/main" val="174923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Eroarea</a:t>
            </a:r>
            <a:r>
              <a:rPr lang="en-US" dirty="0" smtClean="0"/>
              <a:t> #1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6" r="1339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eroare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in </a:t>
            </a:r>
            <a:r>
              <a:rPr lang="en-US" dirty="0" err="1" smtClean="0"/>
              <a:t>ciuda</a:t>
            </a:r>
            <a:r>
              <a:rPr lang="en-US" dirty="0" smtClean="0"/>
              <a:t> </a:t>
            </a:r>
            <a:r>
              <a:rPr lang="en-US" dirty="0" err="1" smtClean="0"/>
              <a:t>faptului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test case-</a:t>
            </a:r>
            <a:r>
              <a:rPr lang="en-US" dirty="0" err="1" smtClean="0"/>
              <a:t>ul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rulat</a:t>
            </a:r>
            <a:r>
              <a:rPr lang="en-US" dirty="0" smtClean="0"/>
              <a:t> in </a:t>
            </a:r>
            <a:r>
              <a:rPr lang="en-US" dirty="0" err="1" smtClean="0"/>
              <a:t>conditii</a:t>
            </a:r>
            <a:r>
              <a:rPr lang="en-US" dirty="0" smtClean="0"/>
              <a:t> </a:t>
            </a:r>
            <a:r>
              <a:rPr lang="en-US" dirty="0" err="1" smtClean="0"/>
              <a:t>optime</a:t>
            </a:r>
            <a:r>
              <a:rPr lang="en-US" dirty="0" smtClean="0"/>
              <a:t>, </a:t>
            </a:r>
            <a:r>
              <a:rPr lang="en-US" dirty="0" err="1" smtClean="0"/>
              <a:t>avand</a:t>
            </a:r>
            <a:r>
              <a:rPr lang="en-US" dirty="0" smtClean="0"/>
              <a:t> un </a:t>
            </a:r>
            <a:r>
              <a:rPr lang="en-US" dirty="0" err="1" smtClean="0"/>
              <a:t>cont</a:t>
            </a:r>
            <a:r>
              <a:rPr lang="en-US" dirty="0" smtClean="0"/>
              <a:t> cu </a:t>
            </a:r>
            <a:r>
              <a:rPr lang="en-US" dirty="0" err="1" smtClean="0"/>
              <a:t>fonduri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reinnoi</a:t>
            </a:r>
            <a:r>
              <a:rPr lang="en-US" dirty="0" smtClean="0"/>
              <a:t> </a:t>
            </a:r>
            <a:r>
              <a:rPr lang="en-US" dirty="0" err="1" smtClean="0"/>
              <a:t>subscriptia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7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Eroarea</a:t>
            </a:r>
            <a:r>
              <a:rPr lang="en-US" dirty="0" smtClean="0"/>
              <a:t> #2</a:t>
            </a:r>
            <a:br>
              <a:rPr lang="en-US" dirty="0" smtClean="0"/>
            </a:br>
            <a:r>
              <a:rPr lang="en-US" sz="2500" cap="none" dirty="0" err="1" smtClean="0"/>
              <a:t>Aceasta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eroare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apare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aleatoriu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cand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incercam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sa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deschidem</a:t>
            </a:r>
            <a:r>
              <a:rPr lang="en-US" sz="2500" cap="none" dirty="0" smtClean="0"/>
              <a:t> un </a:t>
            </a:r>
            <a:r>
              <a:rPr lang="en-US" sz="2500" cap="none" dirty="0" err="1" smtClean="0"/>
              <a:t>titlu</a:t>
            </a:r>
            <a:r>
              <a:rPr lang="en-US" sz="2500" cap="none" dirty="0" smtClean="0"/>
              <a:t/>
            </a:r>
            <a:br>
              <a:rPr lang="en-US" sz="2500" cap="none" dirty="0" smtClean="0"/>
            </a:br>
            <a:r>
              <a:rPr lang="en-US" sz="2500" cap="none" dirty="0" smtClean="0"/>
              <a:t>build: Windows 11 Home</a:t>
            </a:r>
            <a:br>
              <a:rPr lang="en-US" sz="2500" cap="none" dirty="0" smtClean="0"/>
            </a:br>
            <a:r>
              <a:rPr lang="en-US" sz="2600" cap="none" dirty="0" smtClean="0"/>
              <a:t>           Google </a:t>
            </a:r>
            <a:r>
              <a:rPr lang="en-US" sz="2600" cap="none" dirty="0"/>
              <a:t>C</a:t>
            </a:r>
            <a:r>
              <a:rPr lang="en-US" sz="2600" cap="none" dirty="0" smtClean="0"/>
              <a:t>hrome version 110.0.5481.105 (official build) (64-bit)</a:t>
            </a:r>
            <a:endParaRPr lang="en-US" sz="26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10" y="2619602"/>
            <a:ext cx="6771531" cy="3541712"/>
          </a:xfrm>
        </p:spPr>
      </p:pic>
    </p:spTree>
    <p:extLst>
      <p:ext uri="{BB962C8B-B14F-4D97-AF65-F5344CB8AC3E}">
        <p14:creationId xmlns:p14="http://schemas.microsoft.com/office/powerpoint/2010/main" val="186408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cap="none" dirty="0" smtClean="0"/>
              <a:t>In </a:t>
            </a:r>
            <a:r>
              <a:rPr lang="en-US" sz="2500" cap="none" dirty="0" err="1" smtClean="0"/>
              <a:t>urma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rularii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testelor</a:t>
            </a:r>
            <a:r>
              <a:rPr lang="en-US" sz="2500" cap="none" dirty="0" smtClean="0"/>
              <a:t> in </a:t>
            </a:r>
            <a:r>
              <a:rPr lang="en-US" sz="2500" cap="none" dirty="0" err="1" smtClean="0"/>
              <a:t>testrail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avem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urmatoarele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rezultate</a:t>
            </a:r>
            <a:r>
              <a:rPr lang="en-US" sz="2500" dirty="0" smtClean="0"/>
              <a:t>:</a:t>
            </a:r>
            <a:endParaRPr lang="en-US" sz="2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requirement-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urilor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s-au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executat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11 test cases,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care un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procent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de 82% au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avut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18% au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esuat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S-au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identificat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2 bug-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avand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prioritate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severitate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high,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doilea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priortate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medium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severitate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medium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3" y="194129"/>
            <a:ext cx="6607175" cy="3541713"/>
          </a:xfrm>
        </p:spPr>
      </p:pic>
    </p:spTree>
    <p:extLst>
      <p:ext uri="{BB962C8B-B14F-4D97-AF65-F5344CB8AC3E}">
        <p14:creationId xmlns:p14="http://schemas.microsoft.com/office/powerpoint/2010/main" val="206227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concluzie</a:t>
            </a:r>
            <a:r>
              <a:rPr lang="en-US" dirty="0"/>
              <a:t>, </a:t>
            </a:r>
            <a:r>
              <a:rPr lang="en-US" dirty="0" err="1"/>
              <a:t>studiul</a:t>
            </a:r>
            <a:r>
              <a:rPr lang="en-US" dirty="0"/>
              <a:t> </a:t>
            </a:r>
            <a:r>
              <a:rPr lang="en-US" dirty="0" err="1"/>
              <a:t>efectuat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cazurile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expuse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funcționalităților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software,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de </a:t>
            </a:r>
            <a:r>
              <a:rPr lang="en-US" dirty="0" err="1"/>
              <a:t>succes</a:t>
            </a:r>
            <a:r>
              <a:rPr lang="en-US" dirty="0" smtClean="0"/>
              <a:t>.</a:t>
            </a:r>
          </a:p>
          <a:p>
            <a:r>
              <a:rPr lang="en-US" dirty="0" err="1"/>
              <a:t>Luând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observarea</a:t>
            </a:r>
            <a:r>
              <a:rPr lang="en-US" dirty="0"/>
              <a:t>, </a:t>
            </a:r>
            <a:r>
              <a:rPr lang="en-US" dirty="0" err="1"/>
              <a:t>înțelegerea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remedierea</a:t>
            </a:r>
            <a:r>
              <a:rPr lang="en-US" dirty="0"/>
              <a:t> </a:t>
            </a:r>
            <a:r>
              <a:rPr lang="en-US" dirty="0" err="1"/>
              <a:t>cauzelor</a:t>
            </a:r>
            <a:r>
              <a:rPr lang="en-US" dirty="0"/>
              <a:t> care au </a:t>
            </a:r>
            <a:r>
              <a:rPr lang="en-US" dirty="0" err="1"/>
              <a:t>condus</a:t>
            </a:r>
            <a:r>
              <a:rPr lang="en-US" dirty="0"/>
              <a:t> la </a:t>
            </a:r>
            <a:r>
              <a:rPr lang="en-US" dirty="0" err="1"/>
              <a:t>apariția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ale software-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analizat</a:t>
            </a:r>
            <a:r>
              <a:rPr lang="en-US" dirty="0"/>
              <a:t>, ne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orienta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găsirea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soluții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.</a:t>
            </a:r>
          </a:p>
          <a:p>
            <a:r>
              <a:rPr lang="en-US" dirty="0"/>
              <a:t>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analizei</a:t>
            </a:r>
            <a:r>
              <a:rPr lang="en-US" dirty="0"/>
              <a:t> </a:t>
            </a:r>
            <a:r>
              <a:rPr lang="en-US" dirty="0" err="1"/>
              <a:t>defectelor</a:t>
            </a:r>
            <a:r>
              <a:rPr lang="en-US" dirty="0"/>
              <a:t> </a:t>
            </a:r>
            <a:r>
              <a:rPr lang="en-US" dirty="0" err="1"/>
              <a:t>întâlnite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, </a:t>
            </a:r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discrepanță</a:t>
            </a:r>
            <a:r>
              <a:rPr lang="en-US" dirty="0"/>
              <a:t> </a:t>
            </a:r>
            <a:r>
              <a:rPr lang="en-US" dirty="0" err="1"/>
              <a:t>majoră</a:t>
            </a:r>
            <a:r>
              <a:rPr lang="en-US" dirty="0"/>
              <a:t> de </a:t>
            </a:r>
            <a:r>
              <a:rPr lang="en-US" dirty="0" err="1"/>
              <a:t>procente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cazurile</a:t>
            </a:r>
            <a:r>
              <a:rPr lang="en-US" dirty="0"/>
              <a:t> care au </a:t>
            </a:r>
            <a:r>
              <a:rPr lang="en-US" dirty="0" err="1"/>
              <a:t>trecut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care au </a:t>
            </a:r>
            <a:r>
              <a:rPr lang="en-US" dirty="0" err="1"/>
              <a:t>picat</a:t>
            </a:r>
            <a:r>
              <a:rPr lang="en-US" dirty="0"/>
              <a:t>: </a:t>
            </a:r>
            <a:r>
              <a:rPr lang="en-US" u="sng" dirty="0" smtClean="0"/>
              <a:t>82%</a:t>
            </a:r>
            <a:r>
              <a:rPr lang="en-US" dirty="0" smtClean="0"/>
              <a:t> </a:t>
            </a:r>
            <a:r>
              <a:rPr lang="en-US" dirty="0"/>
              <a:t>au </a:t>
            </a:r>
            <a:r>
              <a:rPr lang="en-US" dirty="0" err="1"/>
              <a:t>trecut</a:t>
            </a:r>
            <a:r>
              <a:rPr lang="en-US" dirty="0"/>
              <a:t> cu </a:t>
            </a:r>
            <a:r>
              <a:rPr lang="en-US" dirty="0" err="1"/>
              <a:t>succes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u="sng" dirty="0" smtClean="0"/>
              <a:t>18%</a:t>
            </a:r>
            <a:r>
              <a:rPr lang="en-US" dirty="0" smtClean="0"/>
              <a:t> </a:t>
            </a:r>
            <a:r>
              <a:rPr lang="en-US" dirty="0"/>
              <a:t>au </a:t>
            </a:r>
            <a:r>
              <a:rPr lang="en-US" dirty="0" err="1" smtClean="0"/>
              <a:t>picat</a:t>
            </a:r>
            <a:r>
              <a:rPr lang="en-US" dirty="0" smtClean="0"/>
              <a:t>.</a:t>
            </a:r>
          </a:p>
          <a:p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analizei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, </a:t>
            </a:r>
            <a:r>
              <a:rPr lang="en-US" dirty="0" err="1"/>
              <a:t>constatăm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de </a:t>
            </a:r>
            <a:r>
              <a:rPr lang="en-US" dirty="0" err="1"/>
              <a:t>risc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scăzut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fii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siguranță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1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TERMENI ȘI DEFINIȚII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500" b="1" dirty="0"/>
              <a:t>Requirements (</a:t>
            </a:r>
            <a:r>
              <a:rPr lang="en-US" sz="1500" b="1" dirty="0" err="1"/>
              <a:t>cerințe</a:t>
            </a:r>
            <a:r>
              <a:rPr lang="en-US" sz="1500" b="1" dirty="0"/>
              <a:t> de business) </a:t>
            </a:r>
            <a:r>
              <a:rPr lang="en-US" sz="1500" dirty="0"/>
              <a:t>– </a:t>
            </a:r>
            <a:r>
              <a:rPr lang="en-US" sz="1500" dirty="0" err="1"/>
              <a:t>cerințele</a:t>
            </a:r>
            <a:r>
              <a:rPr lang="en-US" sz="1500" dirty="0"/>
              <a:t> de business </a:t>
            </a:r>
            <a:r>
              <a:rPr lang="en-US" sz="1500" dirty="0" err="1"/>
              <a:t>sunt</a:t>
            </a:r>
            <a:r>
              <a:rPr lang="en-US" sz="1500" dirty="0"/>
              <a:t> </a:t>
            </a:r>
            <a:r>
              <a:rPr lang="en-US" sz="1500" dirty="0" err="1"/>
              <a:t>descrierea</a:t>
            </a:r>
            <a:r>
              <a:rPr lang="en-US" sz="1500" dirty="0"/>
              <a:t> </a:t>
            </a:r>
            <a:r>
              <a:rPr lang="en-US" sz="1500" dirty="0" err="1"/>
              <a:t>caracteristicilor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funcționalităților</a:t>
            </a:r>
            <a:r>
              <a:rPr lang="en-US" sz="1500" dirty="0"/>
              <a:t> </a:t>
            </a:r>
            <a:r>
              <a:rPr lang="en-US" sz="1500" dirty="0" err="1"/>
              <a:t>sistemului</a:t>
            </a:r>
            <a:r>
              <a:rPr lang="en-US" sz="1500" dirty="0"/>
              <a:t> </a:t>
            </a:r>
            <a:r>
              <a:rPr lang="en-US" sz="1500" dirty="0" err="1"/>
              <a:t>țintă</a:t>
            </a:r>
            <a:r>
              <a:rPr lang="en-US" sz="1500" dirty="0"/>
              <a:t>. </a:t>
            </a:r>
            <a:r>
              <a:rPr lang="en-US" sz="1500" dirty="0" err="1"/>
              <a:t>Cerințele</a:t>
            </a:r>
            <a:r>
              <a:rPr lang="en-US" sz="1500" dirty="0"/>
              <a:t> transmit </a:t>
            </a:r>
            <a:r>
              <a:rPr lang="en-US" sz="1500" dirty="0" err="1"/>
              <a:t>așteptările</a:t>
            </a:r>
            <a:r>
              <a:rPr lang="en-US" sz="1500" dirty="0"/>
              <a:t> </a:t>
            </a:r>
            <a:r>
              <a:rPr lang="en-US" sz="1500" dirty="0" err="1"/>
              <a:t>utilizatorilor</a:t>
            </a:r>
            <a:r>
              <a:rPr lang="en-US" sz="1500" dirty="0"/>
              <a:t> de la </a:t>
            </a:r>
            <a:r>
              <a:rPr lang="en-US" sz="1500" dirty="0" err="1"/>
              <a:t>produsul</a:t>
            </a:r>
            <a:r>
              <a:rPr lang="en-US" sz="1500" dirty="0"/>
              <a:t> software.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Test condition (</a:t>
            </a:r>
            <a:r>
              <a:rPr lang="en-US" sz="1600" b="1" dirty="0" err="1"/>
              <a:t>condiție</a:t>
            </a:r>
            <a:r>
              <a:rPr lang="en-US" sz="1600" b="1" dirty="0"/>
              <a:t> de </a:t>
            </a:r>
            <a:r>
              <a:rPr lang="en-US" sz="1600" b="1" dirty="0" err="1"/>
              <a:t>testare</a:t>
            </a:r>
            <a:r>
              <a:rPr lang="en-US" sz="1600" b="1" dirty="0"/>
              <a:t>) </a:t>
            </a:r>
            <a:r>
              <a:rPr lang="en-US" sz="1600" dirty="0"/>
              <a:t>– </a:t>
            </a:r>
            <a:r>
              <a:rPr lang="en-US" sz="1600" dirty="0" err="1"/>
              <a:t>condiția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reprezintă</a:t>
            </a:r>
            <a:r>
              <a:rPr lang="en-US" sz="1600" dirty="0"/>
              <a:t> un element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eveniment</a:t>
            </a:r>
            <a:r>
              <a:rPr lang="en-US" sz="1600" dirty="0"/>
              <a:t> al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componente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care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putea</a:t>
            </a:r>
            <a:r>
              <a:rPr lang="en-US" sz="1600" dirty="0"/>
              <a:t> fi </a:t>
            </a:r>
            <a:r>
              <a:rPr lang="en-US" sz="1600" dirty="0" err="1"/>
              <a:t>verificat</a:t>
            </a:r>
            <a:r>
              <a:rPr lang="en-US" sz="1600" dirty="0"/>
              <a:t>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unul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</a:t>
            </a:r>
            <a:r>
              <a:rPr lang="en-US" sz="1600" dirty="0" err="1"/>
              <a:t>cazuri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, </a:t>
            </a:r>
            <a:r>
              <a:rPr lang="en-US" sz="1600" dirty="0" err="1"/>
              <a:t>ca</a:t>
            </a:r>
            <a:r>
              <a:rPr lang="en-US" sz="1600" dirty="0"/>
              <a:t> de </a:t>
            </a:r>
            <a:r>
              <a:rPr lang="en-US" sz="1600" dirty="0" err="1"/>
              <a:t>exemplu</a:t>
            </a:r>
            <a:r>
              <a:rPr lang="en-US" sz="1600" dirty="0"/>
              <a:t>: o </a:t>
            </a:r>
            <a:r>
              <a:rPr lang="en-US" sz="1600" dirty="0" err="1"/>
              <a:t>funcție</a:t>
            </a:r>
            <a:r>
              <a:rPr lang="en-US" sz="1600" dirty="0"/>
              <a:t>, o </a:t>
            </a:r>
            <a:r>
              <a:rPr lang="en-US" sz="1600" dirty="0" err="1"/>
              <a:t>tranzacție</a:t>
            </a:r>
            <a:r>
              <a:rPr lang="en-US" sz="1600" dirty="0"/>
              <a:t>, o </a:t>
            </a:r>
            <a:r>
              <a:rPr lang="en-US" sz="1600" dirty="0" err="1"/>
              <a:t>caracteristică</a:t>
            </a:r>
            <a:r>
              <a:rPr lang="en-US" sz="1600" dirty="0"/>
              <a:t>, un </a:t>
            </a:r>
            <a:r>
              <a:rPr lang="en-US" sz="1600" dirty="0" err="1"/>
              <a:t>atribut</a:t>
            </a:r>
            <a:r>
              <a:rPr lang="en-US" sz="1600" dirty="0"/>
              <a:t> de </a:t>
            </a:r>
            <a:r>
              <a:rPr lang="en-US" sz="1600" dirty="0" err="1"/>
              <a:t>calitate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element structural.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Test case (</a:t>
            </a:r>
            <a:r>
              <a:rPr lang="en-US" sz="1600" b="1" dirty="0" err="1"/>
              <a:t>caz</a:t>
            </a:r>
            <a:r>
              <a:rPr lang="en-US" sz="1600" b="1" dirty="0"/>
              <a:t> de </a:t>
            </a:r>
            <a:r>
              <a:rPr lang="en-US" sz="1600" b="1" dirty="0" err="1"/>
              <a:t>testare</a:t>
            </a:r>
            <a:r>
              <a:rPr lang="en-US" sz="1600" b="1" dirty="0"/>
              <a:t>) </a:t>
            </a:r>
            <a:r>
              <a:rPr lang="en-US" sz="1600" dirty="0"/>
              <a:t>– un </a:t>
            </a:r>
            <a:r>
              <a:rPr lang="en-US" sz="1600" dirty="0" err="1"/>
              <a:t>caz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set de </a:t>
            </a:r>
            <a:r>
              <a:rPr lang="en-US" sz="1600" dirty="0" err="1"/>
              <a:t>acțiuni</a:t>
            </a:r>
            <a:r>
              <a:rPr lang="en-US" sz="1600" dirty="0"/>
              <a:t> </a:t>
            </a:r>
            <a:r>
              <a:rPr lang="en-US" sz="1600" dirty="0" err="1"/>
              <a:t>executate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verifica</a:t>
            </a:r>
            <a:r>
              <a:rPr lang="en-US" sz="1600" dirty="0"/>
              <a:t> o </a:t>
            </a:r>
            <a:r>
              <a:rPr lang="en-US" sz="1600" dirty="0" err="1"/>
              <a:t>anumită</a:t>
            </a:r>
            <a:r>
              <a:rPr lang="en-US" sz="1600" dirty="0"/>
              <a:t> </a:t>
            </a:r>
            <a:r>
              <a:rPr lang="en-US" sz="1600" dirty="0" err="1"/>
              <a:t>caracteristică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funcționalitate</a:t>
            </a:r>
            <a:r>
              <a:rPr lang="en-US" sz="1600" dirty="0"/>
              <a:t> a </a:t>
            </a:r>
            <a:r>
              <a:rPr lang="en-US" sz="1600" dirty="0" err="1"/>
              <a:t>aplicației</a:t>
            </a:r>
            <a:r>
              <a:rPr lang="en-US" sz="1600" dirty="0"/>
              <a:t> software a </a:t>
            </a:r>
            <a:r>
              <a:rPr lang="en-US" sz="1600" dirty="0" err="1"/>
              <a:t>clientului</a:t>
            </a:r>
            <a:r>
              <a:rPr lang="en-US" sz="1600" dirty="0"/>
              <a:t>. Un </a:t>
            </a:r>
            <a:r>
              <a:rPr lang="en-US" sz="1600" dirty="0" err="1"/>
              <a:t>caz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conține</a:t>
            </a:r>
            <a:r>
              <a:rPr lang="en-US" sz="1600" dirty="0"/>
              <a:t> </a:t>
            </a:r>
            <a:r>
              <a:rPr lang="en-US" sz="1600" dirty="0" err="1"/>
              <a:t>pași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, date de </a:t>
            </a:r>
            <a:r>
              <a:rPr lang="en-US" sz="1600" dirty="0" err="1"/>
              <a:t>testare</a:t>
            </a:r>
            <a:r>
              <a:rPr lang="en-US" sz="1600" dirty="0"/>
              <a:t>, </a:t>
            </a:r>
            <a:r>
              <a:rPr lang="en-US" sz="1600" dirty="0" err="1"/>
              <a:t>precondiție</a:t>
            </a:r>
            <a:r>
              <a:rPr lang="en-US" sz="1600" dirty="0"/>
              <a:t>, </a:t>
            </a:r>
            <a:r>
              <a:rPr lang="en-US" sz="1600" dirty="0" err="1"/>
              <a:t>postcondiție</a:t>
            </a:r>
            <a:r>
              <a:rPr lang="en-US" sz="1600" dirty="0"/>
              <a:t>, </a:t>
            </a:r>
            <a:r>
              <a:rPr lang="en-US" sz="1600" dirty="0" err="1"/>
              <a:t>variabile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condiții</a:t>
            </a:r>
            <a:r>
              <a:rPr lang="en-US" sz="1600" dirty="0"/>
              <a:t> </a:t>
            </a:r>
            <a:r>
              <a:rPr lang="en-US" sz="1600" dirty="0" err="1"/>
              <a:t>specifice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cărora</a:t>
            </a:r>
            <a:r>
              <a:rPr lang="en-US" sz="1600" dirty="0"/>
              <a:t> </a:t>
            </a:r>
            <a:r>
              <a:rPr lang="en-US" sz="1600" dirty="0" err="1"/>
              <a:t>vor</a:t>
            </a:r>
            <a:r>
              <a:rPr lang="en-US" sz="1600" dirty="0"/>
              <a:t> fi </a:t>
            </a:r>
            <a:r>
              <a:rPr lang="en-US" sz="1600" dirty="0" err="1"/>
              <a:t>comparate</a:t>
            </a:r>
            <a:r>
              <a:rPr lang="en-US" sz="1600" dirty="0"/>
              <a:t> </a:t>
            </a:r>
            <a:r>
              <a:rPr lang="en-US" sz="1600" dirty="0" err="1"/>
              <a:t>rezultatele</a:t>
            </a:r>
            <a:r>
              <a:rPr lang="en-US" sz="1600" dirty="0"/>
              <a:t> </a:t>
            </a:r>
            <a:r>
              <a:rPr lang="en-US" sz="1600" dirty="0" err="1"/>
              <a:t>așteptate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cele</a:t>
            </a:r>
            <a:r>
              <a:rPr lang="en-US" sz="1600" dirty="0"/>
              <a:t> </a:t>
            </a:r>
            <a:r>
              <a:rPr lang="en-US" sz="1600" dirty="0" err="1"/>
              <a:t>reale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determina</a:t>
            </a:r>
            <a:r>
              <a:rPr lang="en-US" sz="1600" dirty="0"/>
              <a:t> </a:t>
            </a:r>
            <a:r>
              <a:rPr lang="en-US" sz="1600" dirty="0" err="1"/>
              <a:t>dacă</a:t>
            </a:r>
            <a:r>
              <a:rPr lang="en-US" sz="1600" dirty="0"/>
              <a:t> un </a:t>
            </a:r>
            <a:r>
              <a:rPr lang="en-US" sz="1600" dirty="0" err="1"/>
              <a:t>produs</a:t>
            </a:r>
            <a:r>
              <a:rPr lang="en-US" sz="1600" dirty="0"/>
              <a:t> software </a:t>
            </a:r>
            <a:r>
              <a:rPr lang="en-US" sz="1600" dirty="0" err="1"/>
              <a:t>funcționează</a:t>
            </a:r>
            <a:r>
              <a:rPr lang="en-US" sz="1600" dirty="0"/>
              <a:t> conform </a:t>
            </a:r>
            <a:r>
              <a:rPr lang="en-US" sz="1600" dirty="0" err="1"/>
              <a:t>cerințelor</a:t>
            </a:r>
            <a:r>
              <a:rPr lang="en-US" sz="1600" dirty="0"/>
              <a:t> </a:t>
            </a:r>
            <a:r>
              <a:rPr lang="en-US" sz="1600" dirty="0" err="1"/>
              <a:t>clientului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Test plan (plan de </a:t>
            </a:r>
            <a:r>
              <a:rPr lang="en-US" sz="1600" b="1" dirty="0" err="1"/>
              <a:t>testare</a:t>
            </a:r>
            <a:r>
              <a:rPr lang="en-US" sz="1600" b="1" dirty="0"/>
              <a:t>) </a:t>
            </a:r>
            <a:r>
              <a:rPr lang="en-US" sz="1600" dirty="0"/>
              <a:t>– un plan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document </a:t>
            </a:r>
            <a:r>
              <a:rPr lang="en-US" sz="1600" dirty="0" err="1"/>
              <a:t>detaliat</a:t>
            </a:r>
            <a:r>
              <a:rPr lang="en-US" sz="1600" dirty="0"/>
              <a:t> care </a:t>
            </a:r>
            <a:r>
              <a:rPr lang="en-US" sz="1600" dirty="0" err="1"/>
              <a:t>conține</a:t>
            </a:r>
            <a:r>
              <a:rPr lang="en-US" sz="1600" dirty="0"/>
              <a:t> </a:t>
            </a:r>
            <a:r>
              <a:rPr lang="en-US" sz="1600" dirty="0" err="1"/>
              <a:t>toți</a:t>
            </a:r>
            <a:r>
              <a:rPr lang="en-US" sz="1600" dirty="0"/>
              <a:t> </a:t>
            </a:r>
            <a:r>
              <a:rPr lang="en-US" sz="1600" dirty="0" err="1"/>
              <a:t>pașii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urmați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vederea</a:t>
            </a:r>
            <a:r>
              <a:rPr lang="en-US" sz="1600" dirty="0"/>
              <a:t> </a:t>
            </a:r>
            <a:r>
              <a:rPr lang="en-US" sz="1600" dirty="0" err="1"/>
              <a:t>testării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produs</a:t>
            </a:r>
            <a:r>
              <a:rPr lang="en-US" sz="1600" dirty="0"/>
              <a:t> software. </a:t>
            </a:r>
            <a:r>
              <a:rPr lang="en-US" sz="1600" dirty="0" err="1"/>
              <a:t>Scopul</a:t>
            </a:r>
            <a:r>
              <a:rPr lang="en-US" sz="1600" dirty="0"/>
              <a:t> </a:t>
            </a:r>
            <a:r>
              <a:rPr lang="en-US" sz="1600" dirty="0" err="1"/>
              <a:t>planului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documentarea</a:t>
            </a:r>
            <a:r>
              <a:rPr lang="en-US" sz="1600" dirty="0"/>
              <a:t> </a:t>
            </a:r>
            <a:r>
              <a:rPr lang="en-US" sz="1600" dirty="0" err="1"/>
              <a:t>strategică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fi </a:t>
            </a:r>
            <a:r>
              <a:rPr lang="en-US" sz="1600" dirty="0" err="1"/>
              <a:t>utilizată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a se </a:t>
            </a:r>
            <a:r>
              <a:rPr lang="en-US" sz="1600" dirty="0" err="1"/>
              <a:t>asigura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un </a:t>
            </a:r>
            <a:r>
              <a:rPr lang="en-US" sz="1600" dirty="0" err="1"/>
              <a:t>produs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un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îndeplinește</a:t>
            </a:r>
            <a:r>
              <a:rPr lang="en-US" sz="1600" dirty="0"/>
              <a:t> </a:t>
            </a:r>
            <a:r>
              <a:rPr lang="en-US" sz="1600" dirty="0" err="1"/>
              <a:t>specificațiile</a:t>
            </a:r>
            <a:r>
              <a:rPr lang="en-US" sz="1600" dirty="0"/>
              <a:t> sale de </a:t>
            </a:r>
            <a:r>
              <a:rPr lang="en-US" sz="1600" dirty="0" err="1"/>
              <a:t>proiectare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alte</a:t>
            </a:r>
            <a:r>
              <a:rPr lang="en-US" sz="1600" dirty="0"/>
              <a:t> </a:t>
            </a:r>
            <a:r>
              <a:rPr lang="en-US" sz="1600" dirty="0" err="1"/>
              <a:t>cerințe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err="1"/>
              <a:t>Rularea</a:t>
            </a:r>
            <a:r>
              <a:rPr lang="en-US" sz="1600" b="1" dirty="0"/>
              <a:t> un test case </a:t>
            </a:r>
            <a:r>
              <a:rPr lang="en-US" sz="1600" b="1" dirty="0" err="1"/>
              <a:t>poate</a:t>
            </a:r>
            <a:r>
              <a:rPr lang="en-US" sz="1600" b="1" dirty="0"/>
              <a:t> </a:t>
            </a:r>
            <a:r>
              <a:rPr lang="en-US" sz="1600" b="1" dirty="0" err="1"/>
              <a:t>avea</a:t>
            </a:r>
            <a:r>
              <a:rPr lang="en-US" sz="1600" b="1" dirty="0"/>
              <a:t> </a:t>
            </a:r>
            <a:r>
              <a:rPr lang="en-US" sz="1600" b="1" dirty="0" err="1"/>
              <a:t>următoarele</a:t>
            </a:r>
            <a:r>
              <a:rPr lang="en-US" sz="1600" b="1" dirty="0"/>
              <a:t> </a:t>
            </a:r>
            <a:r>
              <a:rPr lang="en-US" sz="1600" b="1" dirty="0" err="1"/>
              <a:t>statusuri</a:t>
            </a:r>
            <a:r>
              <a:rPr lang="en-US" sz="1600" b="1" dirty="0"/>
              <a:t>: </a:t>
            </a:r>
            <a:r>
              <a:rPr lang="en-US" sz="1600" dirty="0"/>
              <a:t>- not run, in progress, passed, failed, blocked, retest, deferred.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Un defect (bug) </a:t>
            </a:r>
            <a:r>
              <a:rPr lang="en-US" sz="1600" b="1" dirty="0" err="1"/>
              <a:t>poate</a:t>
            </a:r>
            <a:r>
              <a:rPr lang="en-US" sz="1600" b="1" dirty="0"/>
              <a:t> </a:t>
            </a:r>
            <a:r>
              <a:rPr lang="en-US" sz="1600" b="1" dirty="0" err="1"/>
              <a:t>avea</a:t>
            </a:r>
            <a:r>
              <a:rPr lang="en-US" sz="1600" b="1" dirty="0"/>
              <a:t> </a:t>
            </a:r>
            <a:r>
              <a:rPr lang="en-US" sz="1600" b="1" dirty="0" err="1"/>
              <a:t>următoarele</a:t>
            </a:r>
            <a:r>
              <a:rPr lang="en-US" sz="1600" b="1" dirty="0"/>
              <a:t> </a:t>
            </a:r>
            <a:r>
              <a:rPr lang="en-US" sz="1600" b="1" dirty="0" err="1"/>
              <a:t>statusuri</a:t>
            </a:r>
            <a:r>
              <a:rPr lang="en-US" sz="1600" b="1" dirty="0"/>
              <a:t> (</a:t>
            </a:r>
            <a:r>
              <a:rPr lang="en-US" sz="1600" b="1" dirty="0" err="1"/>
              <a:t>ciclul</a:t>
            </a:r>
            <a:r>
              <a:rPr lang="en-US" sz="1600" b="1" dirty="0"/>
              <a:t> de </a:t>
            </a:r>
            <a:r>
              <a:rPr lang="en-US" sz="1600" b="1" dirty="0" err="1"/>
              <a:t>viață</a:t>
            </a:r>
            <a:r>
              <a:rPr lang="en-US" sz="1600" b="1" dirty="0"/>
              <a:t> al </a:t>
            </a:r>
            <a:r>
              <a:rPr lang="en-US" sz="1600" b="1" dirty="0" err="1"/>
              <a:t>unui</a:t>
            </a:r>
            <a:r>
              <a:rPr lang="en-US" sz="1600" b="1" dirty="0"/>
              <a:t> ticket): </a:t>
            </a:r>
            <a:r>
              <a:rPr lang="en-US" sz="1600" dirty="0"/>
              <a:t>- new, assigned, open, fixed, pending retest, retest, verified, reopen, closed, duplicate, rejected, deferred, not a bug.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6530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80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TERMENI ȘI DEFINIȚII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8206"/>
            <a:ext cx="9905999" cy="436299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500" b="1" dirty="0"/>
              <a:t>Priority </a:t>
            </a:r>
            <a:r>
              <a:rPr lang="en-US" sz="1500" b="1" dirty="0" err="1"/>
              <a:t>și</a:t>
            </a:r>
            <a:r>
              <a:rPr lang="en-US" sz="1500" b="1" dirty="0"/>
              <a:t> severity (</a:t>
            </a:r>
            <a:r>
              <a:rPr lang="en-US" sz="1500" b="1" dirty="0" err="1"/>
              <a:t>prioritate</a:t>
            </a:r>
            <a:r>
              <a:rPr lang="en-US" sz="1500" b="1" dirty="0"/>
              <a:t> </a:t>
            </a:r>
            <a:r>
              <a:rPr lang="en-US" sz="1500" b="1" dirty="0" err="1"/>
              <a:t>și</a:t>
            </a:r>
            <a:r>
              <a:rPr lang="en-US" sz="1500" b="1" dirty="0"/>
              <a:t> </a:t>
            </a:r>
            <a:r>
              <a:rPr lang="en-US" sz="1500" b="1" dirty="0" err="1"/>
              <a:t>severitate</a:t>
            </a:r>
            <a:r>
              <a:rPr lang="en-US" sz="1500" b="1" dirty="0"/>
              <a:t>) </a:t>
            </a:r>
            <a:r>
              <a:rPr lang="en-US" sz="1500" dirty="0"/>
              <a:t>– </a:t>
            </a:r>
            <a:r>
              <a:rPr lang="en-US" sz="1500" dirty="0" err="1"/>
              <a:t>prioritatea</a:t>
            </a:r>
            <a:r>
              <a:rPr lang="en-US" sz="1500" dirty="0"/>
              <a:t> </a:t>
            </a:r>
            <a:r>
              <a:rPr lang="en-US" sz="1500" dirty="0" err="1"/>
              <a:t>unui</a:t>
            </a:r>
            <a:r>
              <a:rPr lang="en-US" sz="1500" dirty="0"/>
              <a:t> defect </a:t>
            </a:r>
            <a:r>
              <a:rPr lang="en-US" sz="1500" dirty="0" err="1"/>
              <a:t>indică</a:t>
            </a:r>
            <a:r>
              <a:rPr lang="en-US" sz="1500" dirty="0"/>
              <a:t> </a:t>
            </a:r>
            <a:r>
              <a:rPr lang="en-US" sz="1500" dirty="0" err="1"/>
              <a:t>urgența</a:t>
            </a:r>
            <a:r>
              <a:rPr lang="en-US" sz="1500" dirty="0"/>
              <a:t> cu care </a:t>
            </a:r>
            <a:r>
              <a:rPr lang="en-US" sz="1500" dirty="0" err="1"/>
              <a:t>ar</a:t>
            </a:r>
            <a:r>
              <a:rPr lang="en-US" sz="1500" dirty="0"/>
              <a:t> </a:t>
            </a:r>
            <a:r>
              <a:rPr lang="en-US" sz="1500" dirty="0" err="1"/>
              <a:t>trebuie</a:t>
            </a:r>
            <a:r>
              <a:rPr lang="en-US" sz="1500" dirty="0"/>
              <a:t> </a:t>
            </a:r>
            <a:r>
              <a:rPr lang="en-US" sz="1500" dirty="0" err="1"/>
              <a:t>să</a:t>
            </a:r>
            <a:r>
              <a:rPr lang="en-US" sz="1500" dirty="0"/>
              <a:t> fie  </a:t>
            </a:r>
            <a:r>
              <a:rPr lang="en-US" sz="1500" dirty="0" err="1"/>
              <a:t>remediat</a:t>
            </a:r>
            <a:r>
              <a:rPr lang="en-US" sz="1500" dirty="0"/>
              <a:t>. </a:t>
            </a:r>
            <a:r>
              <a:rPr lang="en-US" sz="1500" dirty="0" err="1"/>
              <a:t>Severitatea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un </a:t>
            </a:r>
            <a:r>
              <a:rPr lang="en-US" sz="1500" dirty="0" err="1"/>
              <a:t>parametru</a:t>
            </a:r>
            <a:r>
              <a:rPr lang="en-US" sz="1500" dirty="0"/>
              <a:t> care </a:t>
            </a:r>
            <a:r>
              <a:rPr lang="en-US" sz="1500" dirty="0" err="1"/>
              <a:t>indică</a:t>
            </a:r>
            <a:r>
              <a:rPr lang="en-US" sz="1500" dirty="0"/>
              <a:t> </a:t>
            </a:r>
            <a:r>
              <a:rPr lang="en-US" sz="1500" dirty="0" err="1"/>
              <a:t>gravitatea</a:t>
            </a:r>
            <a:r>
              <a:rPr lang="en-US" sz="1500" dirty="0"/>
              <a:t> </a:t>
            </a:r>
            <a:r>
              <a:rPr lang="en-US" sz="1500" dirty="0" err="1"/>
              <a:t>unui</a:t>
            </a:r>
            <a:r>
              <a:rPr lang="en-US" sz="1500" dirty="0"/>
              <a:t> </a:t>
            </a:r>
            <a:r>
              <a:rPr lang="en-US" sz="1500" dirty="0" err="1"/>
              <a:t>eveniment</a:t>
            </a:r>
            <a:r>
              <a:rPr lang="en-US" sz="1500" dirty="0"/>
              <a:t> </a:t>
            </a:r>
            <a:r>
              <a:rPr lang="en-US" sz="1500" dirty="0" err="1"/>
              <a:t>nedorit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efectul</a:t>
            </a:r>
            <a:r>
              <a:rPr lang="en-US" sz="1500" dirty="0"/>
              <a:t> </a:t>
            </a:r>
            <a:r>
              <a:rPr lang="en-US" sz="1500" dirty="0" err="1"/>
              <a:t>pe</a:t>
            </a:r>
            <a:r>
              <a:rPr lang="en-US" sz="1500" dirty="0"/>
              <a:t> care </a:t>
            </a:r>
            <a:r>
              <a:rPr lang="en-US" sz="1500" dirty="0" err="1"/>
              <a:t>îl</a:t>
            </a:r>
            <a:r>
              <a:rPr lang="en-US" sz="1500" dirty="0"/>
              <a:t> are </a:t>
            </a:r>
            <a:r>
              <a:rPr lang="en-US" sz="1500" dirty="0" err="1"/>
              <a:t>asupra</a:t>
            </a:r>
            <a:r>
              <a:rPr lang="en-US" sz="1500" dirty="0"/>
              <a:t> </a:t>
            </a:r>
            <a:r>
              <a:rPr lang="en-US" sz="1500" dirty="0" err="1"/>
              <a:t>sistemului</a:t>
            </a:r>
            <a:r>
              <a:rPr lang="en-US" sz="1500" dirty="0"/>
              <a:t> </a:t>
            </a:r>
            <a:r>
              <a:rPr lang="en-US" sz="1500" dirty="0" err="1"/>
              <a:t>în</a:t>
            </a:r>
            <a:r>
              <a:rPr lang="en-US" sz="1500" dirty="0"/>
              <a:t> </a:t>
            </a:r>
            <a:r>
              <a:rPr lang="en-US" sz="1500" dirty="0" err="1"/>
              <a:t>ceea</a:t>
            </a:r>
            <a:r>
              <a:rPr lang="en-US" sz="1500" dirty="0"/>
              <a:t> </a:t>
            </a:r>
            <a:r>
              <a:rPr lang="en-US" sz="1500" dirty="0" err="1"/>
              <a:t>ce</a:t>
            </a:r>
            <a:r>
              <a:rPr lang="en-US" sz="1500" dirty="0"/>
              <a:t> </a:t>
            </a:r>
            <a:r>
              <a:rPr lang="en-US" sz="1500" dirty="0" err="1"/>
              <a:t>privește</a:t>
            </a:r>
            <a:r>
              <a:rPr lang="en-US" sz="1500" dirty="0"/>
              <a:t> </a:t>
            </a:r>
            <a:r>
              <a:rPr lang="en-US" sz="1500" dirty="0" err="1"/>
              <a:t>impactul</a:t>
            </a:r>
            <a:r>
              <a:rPr lang="en-US" sz="1500" dirty="0"/>
              <a:t> </a:t>
            </a:r>
            <a:r>
              <a:rPr lang="en-US" sz="1500" dirty="0" err="1"/>
              <a:t>său</a:t>
            </a:r>
            <a:r>
              <a:rPr lang="en-US" sz="15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err="1"/>
              <a:t>Raport</a:t>
            </a:r>
            <a:r>
              <a:rPr lang="en-US" sz="1600" dirty="0"/>
              <a:t> – un </a:t>
            </a:r>
            <a:r>
              <a:rPr lang="en-US" sz="1600" dirty="0" err="1"/>
              <a:t>raport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</a:t>
            </a:r>
            <a:r>
              <a:rPr lang="en-US" sz="1600" dirty="0" err="1"/>
              <a:t>rezumat</a:t>
            </a:r>
            <a:r>
              <a:rPr lang="en-US" sz="1600" dirty="0"/>
              <a:t> </a:t>
            </a:r>
            <a:r>
              <a:rPr lang="en-US" sz="1600" dirty="0" err="1"/>
              <a:t>organizat</a:t>
            </a:r>
            <a:r>
              <a:rPr lang="en-US" sz="1600" dirty="0"/>
              <a:t> al </a:t>
            </a:r>
            <a:r>
              <a:rPr lang="en-US" sz="1600" dirty="0" err="1"/>
              <a:t>obiectivelor</a:t>
            </a:r>
            <a:r>
              <a:rPr lang="en-US" sz="1600" dirty="0"/>
              <a:t>, </a:t>
            </a:r>
            <a:r>
              <a:rPr lang="en-US" sz="1600" dirty="0" err="1"/>
              <a:t>activităților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rezultatelor</a:t>
            </a:r>
            <a:r>
              <a:rPr lang="en-US" sz="1600" dirty="0"/>
              <a:t> </a:t>
            </a:r>
            <a:r>
              <a:rPr lang="en-US" sz="1600" dirty="0" err="1"/>
              <a:t>testării</a:t>
            </a:r>
            <a:r>
              <a:rPr lang="en-US" sz="1600" dirty="0"/>
              <a:t>. </a:t>
            </a:r>
            <a:r>
              <a:rPr lang="en-US" sz="1600" b="1" dirty="0" err="1"/>
              <a:t>Diferența</a:t>
            </a:r>
            <a:r>
              <a:rPr lang="en-US" sz="1600" b="1" dirty="0"/>
              <a:t> </a:t>
            </a:r>
            <a:r>
              <a:rPr lang="en-US" sz="1600" b="1" dirty="0" err="1"/>
              <a:t>dintre</a:t>
            </a:r>
            <a:r>
              <a:rPr lang="en-US" sz="1600" b="1" dirty="0"/>
              <a:t> test status report (status </a:t>
            </a:r>
            <a:r>
              <a:rPr lang="en-US" sz="1600" b="1" dirty="0" err="1"/>
              <a:t>raport</a:t>
            </a:r>
            <a:r>
              <a:rPr lang="en-US" sz="1600" b="1" dirty="0"/>
              <a:t> </a:t>
            </a:r>
            <a:r>
              <a:rPr lang="en-US" sz="1600" b="1" dirty="0" err="1"/>
              <a:t>testare</a:t>
            </a:r>
            <a:r>
              <a:rPr lang="en-US" sz="1600" b="1" dirty="0"/>
              <a:t>) </a:t>
            </a:r>
            <a:r>
              <a:rPr lang="en-US" sz="1600" b="1" dirty="0" err="1"/>
              <a:t>și</a:t>
            </a:r>
            <a:r>
              <a:rPr lang="en-US" sz="1600" b="1" dirty="0"/>
              <a:t> test completion report (</a:t>
            </a:r>
            <a:r>
              <a:rPr lang="en-US" sz="1600" b="1" dirty="0" err="1"/>
              <a:t>raport</a:t>
            </a:r>
            <a:r>
              <a:rPr lang="en-US" sz="1600" b="1" dirty="0"/>
              <a:t> </a:t>
            </a:r>
            <a:r>
              <a:rPr lang="en-US" sz="1600" b="1" dirty="0" err="1"/>
              <a:t>finalizare</a:t>
            </a:r>
            <a:r>
              <a:rPr lang="en-US" sz="1600" b="1" dirty="0"/>
              <a:t> </a:t>
            </a:r>
            <a:r>
              <a:rPr lang="en-US" sz="1600" b="1" dirty="0" err="1"/>
              <a:t>testare</a:t>
            </a:r>
            <a:r>
              <a:rPr lang="en-US" sz="1600" b="1" dirty="0"/>
              <a:t>)</a:t>
            </a:r>
            <a:r>
              <a:rPr lang="en-US" sz="1600" dirty="0"/>
              <a:t>, </a:t>
            </a:r>
            <a:r>
              <a:rPr lang="en-US" sz="1600" dirty="0" err="1"/>
              <a:t>primul</a:t>
            </a:r>
            <a:r>
              <a:rPr lang="en-US" sz="1600" dirty="0"/>
              <a:t> tip de </a:t>
            </a:r>
            <a:r>
              <a:rPr lang="en-US" sz="1600" dirty="0" err="1"/>
              <a:t>raport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efectuat</a:t>
            </a:r>
            <a:r>
              <a:rPr lang="en-US" sz="1600" dirty="0"/>
              <a:t> la </a:t>
            </a:r>
            <a:r>
              <a:rPr lang="en-US" sz="1600" dirty="0" err="1"/>
              <a:t>intervale</a:t>
            </a:r>
            <a:r>
              <a:rPr lang="en-US" sz="1600" dirty="0"/>
              <a:t> regulate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conține</a:t>
            </a:r>
            <a:r>
              <a:rPr lang="en-US" sz="1600" dirty="0"/>
              <a:t> </a:t>
            </a:r>
            <a:r>
              <a:rPr lang="en-US" sz="1600" dirty="0" err="1"/>
              <a:t>progresul</a:t>
            </a:r>
            <a:r>
              <a:rPr lang="en-US" sz="1600" dirty="0"/>
              <a:t> </a:t>
            </a:r>
            <a:r>
              <a:rPr lang="en-US" sz="1600" dirty="0" err="1"/>
              <a:t>activităților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iar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, </a:t>
            </a:r>
            <a:r>
              <a:rPr lang="en-US" sz="1600" dirty="0" err="1"/>
              <a:t>părțile</a:t>
            </a:r>
            <a:r>
              <a:rPr lang="en-US" sz="1600" dirty="0"/>
              <a:t> </a:t>
            </a:r>
            <a:r>
              <a:rPr lang="en-US" sz="1600" dirty="0" err="1"/>
              <a:t>interesate</a:t>
            </a:r>
            <a:r>
              <a:rPr lang="en-US" sz="1600" dirty="0"/>
              <a:t> pot </a:t>
            </a:r>
            <a:r>
              <a:rPr lang="en-US" sz="1600" dirty="0" err="1"/>
              <a:t>înțelege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putem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ne </a:t>
            </a:r>
            <a:r>
              <a:rPr lang="en-US" sz="1600" dirty="0" err="1"/>
              <a:t>îndeplinim</a:t>
            </a:r>
            <a:r>
              <a:rPr lang="en-US" sz="1600" dirty="0"/>
              <a:t> </a:t>
            </a:r>
            <a:r>
              <a:rPr lang="en-US" sz="1600" dirty="0" err="1"/>
              <a:t>obiectivele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nu. Al </a:t>
            </a:r>
            <a:r>
              <a:rPr lang="en-US" sz="1600" dirty="0" err="1"/>
              <a:t>doilea</a:t>
            </a:r>
            <a:r>
              <a:rPr lang="en-US" sz="1600" dirty="0"/>
              <a:t> tip de </a:t>
            </a:r>
            <a:r>
              <a:rPr lang="en-US" sz="1600" dirty="0" err="1"/>
              <a:t>raport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raportul</a:t>
            </a:r>
            <a:r>
              <a:rPr lang="en-US" sz="1600" dirty="0"/>
              <a:t> de </a:t>
            </a:r>
            <a:r>
              <a:rPr lang="en-US" sz="1600" dirty="0" err="1"/>
              <a:t>finalizare</a:t>
            </a:r>
            <a:r>
              <a:rPr lang="en-US" sz="1600" dirty="0"/>
              <a:t> a </a:t>
            </a:r>
            <a:r>
              <a:rPr lang="en-US" sz="1600" dirty="0" err="1"/>
              <a:t>procesului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, </a:t>
            </a:r>
            <a:r>
              <a:rPr lang="en-US" sz="1600" dirty="0" err="1"/>
              <a:t>reprezintă</a:t>
            </a:r>
            <a:r>
              <a:rPr lang="en-US" sz="1600" dirty="0"/>
              <a:t> </a:t>
            </a:r>
            <a:r>
              <a:rPr lang="en-US" sz="1600" dirty="0" err="1"/>
              <a:t>sumarizarea</a:t>
            </a:r>
            <a:r>
              <a:rPr lang="en-US" sz="1600" dirty="0"/>
              <a:t> </a:t>
            </a:r>
            <a:r>
              <a:rPr lang="en-US" sz="1600" dirty="0" err="1"/>
              <a:t>întregului</a:t>
            </a:r>
            <a:r>
              <a:rPr lang="en-US" sz="1600" dirty="0"/>
              <a:t> </a:t>
            </a:r>
            <a:r>
              <a:rPr lang="en-US" sz="1600" dirty="0" err="1"/>
              <a:t>proces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a </a:t>
            </a:r>
            <a:r>
              <a:rPr lang="en-US" sz="1600" dirty="0" err="1"/>
              <a:t>rezultatelor</a:t>
            </a:r>
            <a:r>
              <a:rPr lang="en-US" sz="1600" dirty="0"/>
              <a:t> </a:t>
            </a:r>
            <a:r>
              <a:rPr lang="en-US" sz="1600" dirty="0" err="1"/>
              <a:t>obținute</a:t>
            </a:r>
            <a:r>
              <a:rPr lang="en-US" sz="1600" dirty="0"/>
              <a:t>, </a:t>
            </a:r>
            <a:r>
              <a:rPr lang="en-US" sz="1600" dirty="0" err="1"/>
              <a:t>iar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, </a:t>
            </a:r>
            <a:r>
              <a:rPr lang="en-US" sz="1600" dirty="0" err="1"/>
              <a:t>clienții</a:t>
            </a:r>
            <a:r>
              <a:rPr lang="en-US" sz="1600" dirty="0"/>
              <a:t> pot </a:t>
            </a:r>
            <a:r>
              <a:rPr lang="en-US" sz="1600" dirty="0" err="1"/>
              <a:t>lua</a:t>
            </a:r>
            <a:r>
              <a:rPr lang="en-US" sz="1600" dirty="0"/>
              <a:t> </a:t>
            </a:r>
            <a:r>
              <a:rPr lang="en-US" sz="1600" dirty="0" err="1"/>
              <a:t>decizia</a:t>
            </a:r>
            <a:r>
              <a:rPr lang="en-US" sz="1600" dirty="0"/>
              <a:t> de a </a:t>
            </a:r>
            <a:r>
              <a:rPr lang="en-US" sz="1600" dirty="0" err="1"/>
              <a:t>lansa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nu </a:t>
            </a:r>
            <a:r>
              <a:rPr lang="en-US" sz="1600" dirty="0" err="1"/>
              <a:t>produsul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err="1"/>
              <a:t>Etapele</a:t>
            </a:r>
            <a:r>
              <a:rPr lang="en-US" sz="1600" b="1" dirty="0"/>
              <a:t> </a:t>
            </a:r>
            <a:r>
              <a:rPr lang="en-US" sz="1600" b="1" dirty="0" err="1"/>
              <a:t>procesului</a:t>
            </a:r>
            <a:r>
              <a:rPr lang="en-US" sz="1600" b="1" dirty="0"/>
              <a:t> de </a:t>
            </a:r>
            <a:r>
              <a:rPr lang="en-US" sz="1600" b="1" dirty="0" err="1"/>
              <a:t>testare</a:t>
            </a:r>
            <a:r>
              <a:rPr lang="en-US" sz="1600" b="1" dirty="0"/>
              <a:t> </a:t>
            </a:r>
            <a:r>
              <a:rPr lang="en-US" sz="1600" b="1" dirty="0" err="1"/>
              <a:t>sunt</a:t>
            </a:r>
            <a:r>
              <a:rPr lang="en-US" sz="1600" b="1" dirty="0"/>
              <a:t>: </a:t>
            </a:r>
            <a:r>
              <a:rPr lang="en-US" sz="1600" dirty="0"/>
              <a:t>- </a:t>
            </a:r>
            <a:r>
              <a:rPr lang="en-US" sz="1600" dirty="0" err="1"/>
              <a:t>planificare</a:t>
            </a:r>
            <a:r>
              <a:rPr lang="en-US" sz="1600" dirty="0"/>
              <a:t>, </a:t>
            </a:r>
            <a:r>
              <a:rPr lang="en-US" sz="1600" dirty="0" err="1"/>
              <a:t>monitorizare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control, </a:t>
            </a:r>
            <a:r>
              <a:rPr lang="en-US" sz="1600" dirty="0" err="1"/>
              <a:t>analiză</a:t>
            </a:r>
            <a:r>
              <a:rPr lang="en-US" sz="1600" dirty="0"/>
              <a:t>, </a:t>
            </a:r>
            <a:r>
              <a:rPr lang="en-US" sz="1600" dirty="0" err="1"/>
              <a:t>proiectare</a:t>
            </a:r>
            <a:r>
              <a:rPr lang="en-US" sz="1600" dirty="0"/>
              <a:t>, </a:t>
            </a:r>
            <a:r>
              <a:rPr lang="en-US" sz="1600" dirty="0" err="1"/>
              <a:t>implementare</a:t>
            </a:r>
            <a:r>
              <a:rPr lang="en-US" sz="1600" dirty="0"/>
              <a:t>, </a:t>
            </a:r>
            <a:r>
              <a:rPr lang="en-US" sz="1600" dirty="0" err="1"/>
              <a:t>execuție</a:t>
            </a:r>
            <a:r>
              <a:rPr lang="en-US" sz="1600" dirty="0"/>
              <a:t>, </a:t>
            </a:r>
            <a:r>
              <a:rPr lang="en-US" sz="1600" dirty="0" err="1"/>
              <a:t>completare</a:t>
            </a:r>
            <a:r>
              <a:rPr lang="en-US" sz="1600" dirty="0"/>
              <a:t> (</a:t>
            </a:r>
            <a:r>
              <a:rPr lang="en-US" sz="1600" dirty="0" err="1"/>
              <a:t>finalizare</a:t>
            </a:r>
            <a:r>
              <a:rPr lang="en-US" sz="1600" dirty="0"/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Retesting (</a:t>
            </a:r>
            <a:r>
              <a:rPr lang="en-US" sz="1600" b="1" dirty="0" err="1"/>
              <a:t>retestare</a:t>
            </a:r>
            <a:r>
              <a:rPr lang="en-US" sz="1600" b="1" dirty="0"/>
              <a:t>)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regression </a:t>
            </a:r>
            <a:r>
              <a:rPr lang="en-US" sz="1600" b="1" dirty="0"/>
              <a:t>testing (</a:t>
            </a:r>
            <a:r>
              <a:rPr lang="en-US" sz="1600" b="1" dirty="0" err="1"/>
              <a:t>testarea</a:t>
            </a:r>
            <a:r>
              <a:rPr lang="en-US" sz="1600" b="1" dirty="0"/>
              <a:t> de </a:t>
            </a:r>
            <a:r>
              <a:rPr lang="en-US" sz="1600" b="1" dirty="0" err="1"/>
              <a:t>regresie</a:t>
            </a:r>
            <a:r>
              <a:rPr lang="en-US" sz="1600" b="1" dirty="0"/>
              <a:t>)</a:t>
            </a:r>
            <a:r>
              <a:rPr lang="en-US" sz="1600" dirty="0"/>
              <a:t> -  </a:t>
            </a:r>
            <a:r>
              <a:rPr lang="en-US" sz="1600" dirty="0" err="1"/>
              <a:t>retestarea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</a:t>
            </a:r>
            <a:r>
              <a:rPr lang="en-US" sz="1600" dirty="0" err="1"/>
              <a:t>proces</a:t>
            </a:r>
            <a:r>
              <a:rPr lang="en-US" sz="1600" dirty="0"/>
              <a:t> de </a:t>
            </a:r>
            <a:r>
              <a:rPr lang="en-US" sz="1600" dirty="0" err="1"/>
              <a:t>verificare</a:t>
            </a:r>
            <a:r>
              <a:rPr lang="en-US" sz="1600" dirty="0"/>
              <a:t> a </a:t>
            </a:r>
            <a:r>
              <a:rPr lang="en-US" sz="1600" dirty="0" err="1"/>
              <a:t>cazurilor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găsit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remediat</a:t>
            </a:r>
            <a:r>
              <a:rPr lang="en-US" sz="1600" dirty="0"/>
              <a:t> un defect, </a:t>
            </a:r>
            <a:r>
              <a:rPr lang="en-US" sz="1600" dirty="0" err="1"/>
              <a:t>testarea</a:t>
            </a:r>
            <a:r>
              <a:rPr lang="en-US" sz="1600" dirty="0"/>
              <a:t> de </a:t>
            </a:r>
            <a:r>
              <a:rPr lang="en-US" sz="1600" dirty="0" err="1"/>
              <a:t>regresie</a:t>
            </a:r>
            <a:r>
              <a:rPr lang="en-US" sz="1600" dirty="0"/>
              <a:t> se face la </a:t>
            </a:r>
            <a:r>
              <a:rPr lang="en-US" sz="1600" dirty="0" err="1"/>
              <a:t>nivelul</a:t>
            </a:r>
            <a:r>
              <a:rPr lang="en-US" sz="1600" dirty="0"/>
              <a:t> </a:t>
            </a:r>
            <a:r>
              <a:rPr lang="en-US" sz="1600" dirty="0" err="1"/>
              <a:t>întregului</a:t>
            </a:r>
            <a:r>
              <a:rPr lang="en-US" sz="1600" dirty="0"/>
              <a:t> </a:t>
            </a:r>
            <a:r>
              <a:rPr lang="en-US" sz="1600" dirty="0" err="1"/>
              <a:t>produs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modificările</a:t>
            </a:r>
            <a:r>
              <a:rPr lang="en-US" sz="1600" dirty="0"/>
              <a:t> </a:t>
            </a:r>
            <a:r>
              <a:rPr lang="en-US" sz="1600" dirty="0" err="1"/>
              <a:t>făcute</a:t>
            </a:r>
            <a:r>
              <a:rPr lang="en-US" sz="1600" dirty="0"/>
              <a:t> nu au </a:t>
            </a:r>
            <a:r>
              <a:rPr lang="en-US" sz="1600" dirty="0" err="1"/>
              <a:t>afectat</a:t>
            </a:r>
            <a:r>
              <a:rPr lang="en-US" sz="1600" dirty="0"/>
              <a:t> </a:t>
            </a:r>
            <a:r>
              <a:rPr lang="en-US" sz="1600" dirty="0" err="1"/>
              <a:t>alte</a:t>
            </a:r>
            <a:r>
              <a:rPr lang="en-US" sz="1600" dirty="0"/>
              <a:t> </a:t>
            </a:r>
            <a:r>
              <a:rPr lang="en-US" sz="1600" dirty="0" err="1"/>
              <a:t>funcționalități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Functional testing (</a:t>
            </a:r>
            <a:r>
              <a:rPr lang="en-US" sz="1600" b="1" dirty="0" err="1"/>
              <a:t>testare</a:t>
            </a:r>
            <a:r>
              <a:rPr lang="en-US" sz="1600" b="1" dirty="0"/>
              <a:t> </a:t>
            </a:r>
            <a:r>
              <a:rPr lang="en-US" sz="1600" b="1" dirty="0" err="1"/>
              <a:t>funcțională</a:t>
            </a:r>
            <a:r>
              <a:rPr lang="en-US" sz="1600" b="1" dirty="0"/>
              <a:t>) </a:t>
            </a:r>
            <a:r>
              <a:rPr lang="en-US" sz="1600" b="1" dirty="0" err="1"/>
              <a:t>și</a:t>
            </a:r>
            <a:r>
              <a:rPr lang="en-US" sz="1600" b="1" dirty="0"/>
              <a:t> non-functional testing (</a:t>
            </a:r>
            <a:r>
              <a:rPr lang="en-US" sz="1600" b="1" dirty="0" err="1"/>
              <a:t>testare</a:t>
            </a:r>
            <a:r>
              <a:rPr lang="en-US" sz="1600" b="1" dirty="0"/>
              <a:t> non-</a:t>
            </a:r>
            <a:r>
              <a:rPr lang="en-US" sz="1600" b="1" dirty="0" err="1"/>
              <a:t>funcțională</a:t>
            </a:r>
            <a:r>
              <a:rPr lang="en-US" sz="1600" b="1" dirty="0"/>
              <a:t>)</a:t>
            </a:r>
            <a:r>
              <a:rPr lang="en-US" sz="1600" dirty="0"/>
              <a:t> – </a:t>
            </a:r>
            <a:r>
              <a:rPr lang="en-US" sz="1600" dirty="0" err="1"/>
              <a:t>testarea</a:t>
            </a:r>
            <a:r>
              <a:rPr lang="en-US" sz="1600" dirty="0"/>
              <a:t> </a:t>
            </a:r>
            <a:r>
              <a:rPr lang="en-US" sz="1600" dirty="0" err="1"/>
              <a:t>funcțională</a:t>
            </a:r>
            <a:r>
              <a:rPr lang="en-US" sz="1600" dirty="0"/>
              <a:t> a </a:t>
            </a:r>
            <a:r>
              <a:rPr lang="en-US" sz="1600" dirty="0" err="1"/>
              <a:t>sistemului</a:t>
            </a:r>
            <a:r>
              <a:rPr lang="en-US" sz="1600" dirty="0"/>
              <a:t> se </a:t>
            </a:r>
            <a:r>
              <a:rPr lang="en-US" sz="1600" dirty="0" err="1"/>
              <a:t>bazează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efectuarea</a:t>
            </a:r>
            <a:r>
              <a:rPr lang="en-US" sz="1600" dirty="0"/>
              <a:t> de </a:t>
            </a:r>
            <a:r>
              <a:rPr lang="en-US" sz="1600" dirty="0" err="1"/>
              <a:t>teste</a:t>
            </a:r>
            <a:r>
              <a:rPr lang="en-US" sz="1600" dirty="0"/>
              <a:t> care permit </a:t>
            </a:r>
            <a:r>
              <a:rPr lang="en-US" sz="1600" dirty="0" err="1"/>
              <a:t>evaluarea</a:t>
            </a:r>
            <a:r>
              <a:rPr lang="en-US" sz="1600" dirty="0"/>
              <a:t> </a:t>
            </a:r>
            <a:r>
              <a:rPr lang="en-US" sz="1600" dirty="0" err="1"/>
              <a:t>funcțiilor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care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trebui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le </a:t>
            </a:r>
            <a:r>
              <a:rPr lang="en-US" sz="1600" dirty="0" err="1"/>
              <a:t>îndeplinească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. </a:t>
            </a:r>
            <a:r>
              <a:rPr lang="en-US" sz="1600" dirty="0" err="1"/>
              <a:t>Funcțiile</a:t>
            </a:r>
            <a:r>
              <a:rPr lang="en-US" sz="1600" dirty="0"/>
              <a:t> </a:t>
            </a:r>
            <a:r>
              <a:rPr lang="en-US" sz="1600" dirty="0" err="1"/>
              <a:t>descriu</a:t>
            </a:r>
            <a:r>
              <a:rPr lang="en-US" sz="1600" dirty="0"/>
              <a:t> ”</a:t>
            </a:r>
            <a:r>
              <a:rPr lang="en-US" sz="1600" dirty="0" err="1"/>
              <a:t>ce</a:t>
            </a:r>
            <a:r>
              <a:rPr lang="en-US" sz="1600" dirty="0"/>
              <a:t>”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trebui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facă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. </a:t>
            </a:r>
            <a:r>
              <a:rPr lang="en-US" sz="1600" dirty="0" err="1"/>
              <a:t>Testarea</a:t>
            </a:r>
            <a:r>
              <a:rPr lang="en-US" sz="1600" dirty="0"/>
              <a:t> non-</a:t>
            </a:r>
            <a:r>
              <a:rPr lang="en-US" sz="1600" dirty="0" err="1"/>
              <a:t>funcțională</a:t>
            </a:r>
            <a:r>
              <a:rPr lang="en-US" sz="1600" dirty="0"/>
              <a:t> are </a:t>
            </a:r>
            <a:r>
              <a:rPr lang="en-US" sz="1600" dirty="0" err="1"/>
              <a:t>ca</a:t>
            </a:r>
            <a:r>
              <a:rPr lang="en-US" sz="1600" dirty="0"/>
              <a:t> </a:t>
            </a:r>
            <a:r>
              <a:rPr lang="en-US" sz="1600" dirty="0" err="1"/>
              <a:t>scop</a:t>
            </a:r>
            <a:r>
              <a:rPr lang="en-US" sz="1600" dirty="0"/>
              <a:t> </a:t>
            </a:r>
            <a:r>
              <a:rPr lang="en-US" sz="1600" dirty="0" err="1"/>
              <a:t>evaluarea</a:t>
            </a:r>
            <a:r>
              <a:rPr lang="en-US" sz="1600" dirty="0"/>
              <a:t> </a:t>
            </a:r>
            <a:r>
              <a:rPr lang="en-US" sz="1600" dirty="0" err="1"/>
              <a:t>caracteristicilor</a:t>
            </a:r>
            <a:r>
              <a:rPr lang="en-US" sz="1600" dirty="0"/>
              <a:t> </a:t>
            </a:r>
            <a:r>
              <a:rPr lang="en-US" sz="1600" dirty="0" err="1"/>
              <a:t>sistemului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ale software-</a:t>
            </a:r>
            <a:r>
              <a:rPr lang="en-US" sz="1600" dirty="0" err="1"/>
              <a:t>ului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ne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verificăm</a:t>
            </a:r>
            <a:r>
              <a:rPr lang="en-US" sz="1600" dirty="0"/>
              <a:t> ”cum” se </a:t>
            </a:r>
            <a:r>
              <a:rPr lang="en-US" sz="1600" dirty="0" err="1"/>
              <a:t>comportă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. </a:t>
            </a:r>
          </a:p>
          <a:p>
            <a:r>
              <a:rPr lang="en-US" sz="1400" b="1" dirty="0"/>
              <a:t>Black-Box:</a:t>
            </a:r>
            <a:r>
              <a:rPr lang="en-US" sz="1400" dirty="0"/>
              <a:t> - equivalence partitioning, boundary values analysis, decision table testing, state transition testing, use case testing.</a:t>
            </a:r>
          </a:p>
          <a:p>
            <a:r>
              <a:rPr lang="en-US" sz="1400" b="1" dirty="0"/>
              <a:t>       White-Box: </a:t>
            </a:r>
            <a:r>
              <a:rPr lang="en-US" sz="1400" dirty="0"/>
              <a:t>- statement coverage testing, decision coverage testing.</a:t>
            </a:r>
          </a:p>
          <a:p>
            <a:r>
              <a:rPr lang="en-US" sz="1400" b="1" dirty="0"/>
              <a:t>       Experience-Based: </a:t>
            </a:r>
            <a:r>
              <a:rPr lang="en-US" sz="1400" dirty="0"/>
              <a:t>- error guessing, exploratory testing, ad-hoc testing, defect injection.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3977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7"/>
            <a:ext cx="8760233" cy="2342397"/>
          </a:xfrm>
        </p:spPr>
        <p:txBody>
          <a:bodyPr>
            <a:normAutofit/>
          </a:bodyPr>
          <a:lstStyle/>
          <a:p>
            <a:r>
              <a:rPr lang="en-US" sz="2500" cap="none" dirty="0" err="1" smtClean="0"/>
              <a:t>Pentru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partea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practica</a:t>
            </a:r>
            <a:r>
              <a:rPr lang="en-US" sz="2500" cap="none" dirty="0" smtClean="0"/>
              <a:t> am </a:t>
            </a:r>
            <a:r>
              <a:rPr lang="en-US" sz="2500" cap="none" dirty="0" err="1" smtClean="0"/>
              <a:t>folosit</a:t>
            </a:r>
            <a:r>
              <a:rPr lang="en-US" sz="2500" cap="none" dirty="0" smtClean="0"/>
              <a:t> site-</a:t>
            </a:r>
            <a:r>
              <a:rPr lang="en-US" sz="2500" cap="none" dirty="0" err="1" smtClean="0"/>
              <a:t>ul</a:t>
            </a:r>
            <a:r>
              <a:rPr lang="en-US" sz="2500" cap="none" dirty="0" smtClean="0"/>
              <a:t/>
            </a:r>
            <a:br>
              <a:rPr lang="en-US" sz="2500" cap="none" dirty="0" smtClean="0"/>
            </a:br>
            <a:r>
              <a:rPr lang="en-US" sz="2500" cap="none" dirty="0" smtClean="0">
                <a:hlinkClick r:id="rId2"/>
              </a:rPr>
              <a:t>https://www.Hbomax.Com</a:t>
            </a:r>
            <a:r>
              <a:rPr lang="en-US" sz="2500" cap="none" dirty="0" smtClean="0"/>
              <a:t> – site de </a:t>
            </a:r>
            <a:r>
              <a:rPr lang="en-US" sz="2500" cap="none" dirty="0" err="1" smtClean="0"/>
              <a:t>divertisment</a:t>
            </a:r>
            <a:r>
              <a:rPr lang="en-US" sz="2500" cap="none" dirty="0" smtClean="0"/>
              <a:t/>
            </a:r>
            <a:br>
              <a:rPr lang="en-US" sz="2500" cap="none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48" y="2468835"/>
            <a:ext cx="5944115" cy="3109229"/>
          </a:xfrm>
        </p:spPr>
      </p:pic>
    </p:spTree>
    <p:extLst>
      <p:ext uri="{BB962C8B-B14F-4D97-AF65-F5344CB8AC3E}">
        <p14:creationId xmlns:p14="http://schemas.microsoft.com/office/powerpoint/2010/main" val="6440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8995321" cy="1419497"/>
          </a:xfrm>
        </p:spPr>
        <p:txBody>
          <a:bodyPr/>
          <a:lstStyle/>
          <a:p>
            <a:r>
              <a:rPr lang="en-US" cap="none" dirty="0" err="1" smtClean="0"/>
              <a:t>Pentru</a:t>
            </a:r>
            <a:r>
              <a:rPr lang="en-US" cap="none" dirty="0" smtClean="0"/>
              <a:t> </a:t>
            </a:r>
            <a:r>
              <a:rPr lang="en-US" cap="none" dirty="0" err="1" smtClean="0"/>
              <a:t>verificarea</a:t>
            </a:r>
            <a:r>
              <a:rPr lang="en-US" cap="none" dirty="0" smtClean="0"/>
              <a:t> </a:t>
            </a:r>
            <a:r>
              <a:rPr lang="en-US" cap="none" dirty="0" err="1" smtClean="0"/>
              <a:t>functionalitatii</a:t>
            </a:r>
            <a:r>
              <a:rPr lang="en-US" cap="none" dirty="0" smtClean="0"/>
              <a:t> site-</a:t>
            </a:r>
            <a:r>
              <a:rPr lang="en-US" cap="none" dirty="0" err="1" smtClean="0"/>
              <a:t>ului</a:t>
            </a:r>
            <a:r>
              <a:rPr lang="en-US" cap="none" dirty="0" smtClean="0"/>
              <a:t> am ales </a:t>
            </a:r>
            <a:r>
              <a:rPr lang="en-US" cap="none" dirty="0" err="1" smtClean="0"/>
              <a:t>urmatoarele</a:t>
            </a:r>
            <a:r>
              <a:rPr lang="en-US" cap="none" dirty="0" smtClean="0"/>
              <a:t> requirements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456" y="5577842"/>
            <a:ext cx="9495110" cy="1280158"/>
          </a:xfrm>
        </p:spPr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monitorizarea</a:t>
            </a:r>
            <a:r>
              <a:rPr lang="en-US" dirty="0" smtClean="0"/>
              <a:t> requirement-</a:t>
            </a:r>
            <a:r>
              <a:rPr lang="en-US" dirty="0" err="1" smtClean="0"/>
              <a:t>urilor</a:t>
            </a:r>
            <a:r>
              <a:rPr lang="en-US" dirty="0" smtClean="0"/>
              <a:t> cat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defectelor</a:t>
            </a:r>
            <a:r>
              <a:rPr lang="en-US" dirty="0" smtClean="0"/>
              <a:t>, am ales JIRA, care </a:t>
            </a:r>
            <a:r>
              <a:rPr lang="en-US" dirty="0" err="1" smtClean="0"/>
              <a:t>este</a:t>
            </a:r>
            <a:r>
              <a:rPr lang="en-US" dirty="0" smtClean="0"/>
              <a:t> un tool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proiectelor</a:t>
            </a:r>
            <a:r>
              <a:rPr lang="en-US" dirty="0" smtClean="0"/>
              <a:t> cat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bug-tracking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884567"/>
            <a:ext cx="6223000" cy="3541712"/>
          </a:xfrm>
        </p:spPr>
      </p:pic>
    </p:spTree>
    <p:extLst>
      <p:ext uri="{BB962C8B-B14F-4D97-AF65-F5344CB8AC3E}">
        <p14:creationId xmlns:p14="http://schemas.microsoft.com/office/powerpoint/2010/main" val="68012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Am ales </a:t>
            </a:r>
            <a:r>
              <a:rPr lang="en-US" cap="none" dirty="0" err="1" smtClean="0"/>
              <a:t>doua</a:t>
            </a:r>
            <a:r>
              <a:rPr lang="en-US" cap="none" dirty="0" smtClean="0"/>
              <a:t> requirements </a:t>
            </a:r>
            <a:r>
              <a:rPr lang="en-US" cap="none" dirty="0" err="1" smtClean="0"/>
              <a:t>pentru</a:t>
            </a:r>
            <a:r>
              <a:rPr lang="en-US" cap="none" dirty="0" smtClean="0"/>
              <a:t> care </a:t>
            </a:r>
            <a:r>
              <a:rPr lang="en-US" cap="none" dirty="0" err="1" smtClean="0"/>
              <a:t>sa</a:t>
            </a:r>
            <a:r>
              <a:rPr lang="en-US" cap="none" dirty="0" smtClean="0"/>
              <a:t> </a:t>
            </a:r>
            <a:r>
              <a:rPr lang="en-US" cap="none" dirty="0" err="1" smtClean="0"/>
              <a:t>fac</a:t>
            </a:r>
            <a:r>
              <a:rPr lang="en-US" cap="none" dirty="0" smtClean="0"/>
              <a:t> user stories in </a:t>
            </a:r>
            <a:r>
              <a:rPr lang="en-US" cap="none" dirty="0" err="1" smtClean="0"/>
              <a:t>Jira</a:t>
            </a:r>
            <a:r>
              <a:rPr lang="en-US" cap="none" dirty="0" smtClean="0"/>
              <a:t>:</a:t>
            </a:r>
            <a:endParaRPr lang="en-US" cap="non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0974266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53" y="2551285"/>
            <a:ext cx="5166808" cy="293811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51285"/>
            <a:ext cx="4878387" cy="2938118"/>
          </a:xfrm>
        </p:spPr>
      </p:pic>
    </p:spTree>
    <p:extLst>
      <p:ext uri="{BB962C8B-B14F-4D97-AF65-F5344CB8AC3E}">
        <p14:creationId xmlns:p14="http://schemas.microsoft.com/office/powerpoint/2010/main" val="289842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cap="none" dirty="0" err="1" smtClean="0"/>
              <a:t>Pornind</a:t>
            </a:r>
            <a:r>
              <a:rPr lang="en-US" sz="2500" cap="none" dirty="0" smtClean="0"/>
              <a:t> de la </a:t>
            </a:r>
            <a:r>
              <a:rPr lang="en-US" sz="2500" cap="none" dirty="0" err="1" smtClean="0"/>
              <a:t>aceste</a:t>
            </a:r>
            <a:r>
              <a:rPr lang="en-US" sz="2500" cap="none" dirty="0" smtClean="0"/>
              <a:t> stories, am </a:t>
            </a:r>
            <a:r>
              <a:rPr lang="en-US" sz="2500" cap="none" dirty="0" err="1" smtClean="0"/>
              <a:t>creat</a:t>
            </a:r>
            <a:r>
              <a:rPr lang="en-US" sz="2500" cap="none" dirty="0" smtClean="0"/>
              <a:t> 11 test cases in </a:t>
            </a:r>
            <a:r>
              <a:rPr lang="en-US" sz="2500" cap="none" dirty="0" err="1" smtClean="0"/>
              <a:t>testrail</a:t>
            </a:r>
            <a:r>
              <a:rPr lang="en-US" sz="2500" cap="none" dirty="0" smtClean="0"/>
              <a:t/>
            </a:r>
            <a:br>
              <a:rPr lang="en-US" sz="2500" cap="none" dirty="0" smtClean="0"/>
            </a:br>
            <a:r>
              <a:rPr lang="en-US" sz="2500" cap="none" dirty="0" err="1" smtClean="0"/>
              <a:t>testrail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este</a:t>
            </a:r>
            <a:r>
              <a:rPr lang="en-US" sz="2500" cap="none" dirty="0" smtClean="0"/>
              <a:t> un tool </a:t>
            </a:r>
            <a:r>
              <a:rPr lang="en-US" sz="2500" cap="none" dirty="0" err="1" smtClean="0"/>
              <a:t>utilizat</a:t>
            </a:r>
            <a:r>
              <a:rPr lang="en-US" sz="2500" cap="none" dirty="0" smtClean="0"/>
              <a:t> de software testers cu </a:t>
            </a:r>
            <a:r>
              <a:rPr lang="en-US" sz="2500" cap="none" dirty="0" err="1" smtClean="0"/>
              <a:t>scopul</a:t>
            </a:r>
            <a:r>
              <a:rPr lang="en-US" sz="2500" cap="none" dirty="0" smtClean="0"/>
              <a:t> de a </a:t>
            </a:r>
            <a:r>
              <a:rPr lang="en-US" sz="2500" cap="none" dirty="0" err="1" smtClean="0"/>
              <a:t>crea</a:t>
            </a:r>
            <a:r>
              <a:rPr lang="en-US" sz="2500" cap="none" dirty="0" smtClean="0"/>
              <a:t> test cases, de a </a:t>
            </a:r>
            <a:r>
              <a:rPr lang="en-US" sz="2500" cap="none" dirty="0" err="1" smtClean="0"/>
              <a:t>organiza</a:t>
            </a:r>
            <a:r>
              <a:rPr lang="en-US" sz="2500" cap="none" dirty="0" smtClean="0"/>
              <a:t> suite de </a:t>
            </a:r>
            <a:r>
              <a:rPr lang="en-US" sz="2500" cap="none" dirty="0" err="1" smtClean="0"/>
              <a:t>teste</a:t>
            </a:r>
            <a:r>
              <a:rPr lang="en-US" sz="2500" cap="none" dirty="0" smtClean="0"/>
              <a:t>, a </a:t>
            </a:r>
            <a:r>
              <a:rPr lang="en-US" sz="2500" cap="none" dirty="0" err="1" smtClean="0"/>
              <a:t>executa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testele</a:t>
            </a:r>
            <a:r>
              <a:rPr lang="en-US" sz="2500" cap="none" dirty="0" smtClean="0"/>
              <a:t> in sine </a:t>
            </a:r>
            <a:r>
              <a:rPr lang="en-US" sz="2500" cap="none" dirty="0" err="1" smtClean="0"/>
              <a:t>si</a:t>
            </a:r>
            <a:r>
              <a:rPr lang="en-US" sz="2500" cap="none" dirty="0" smtClean="0"/>
              <a:t> de a </a:t>
            </a:r>
            <a:r>
              <a:rPr lang="en-US" sz="2500" cap="none" dirty="0" err="1" smtClean="0"/>
              <a:t>urmari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rezultatele</a:t>
            </a:r>
            <a:r>
              <a:rPr lang="en-US" sz="2500" cap="none" dirty="0" smtClean="0"/>
              <a:t> </a:t>
            </a:r>
            <a:r>
              <a:rPr lang="en-US" sz="2500" cap="none" dirty="0" err="1" smtClean="0"/>
              <a:t>testarii</a:t>
            </a:r>
            <a:endParaRPr lang="en-US" sz="2500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7"/>
            <a:ext cx="8179297" cy="4290649"/>
          </a:xfrm>
        </p:spPr>
      </p:pic>
    </p:spTree>
    <p:extLst>
      <p:ext uri="{BB962C8B-B14F-4D97-AF65-F5344CB8AC3E}">
        <p14:creationId xmlns:p14="http://schemas.microsoft.com/office/powerpoint/2010/main" val="2099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3596"/>
          </a:xfrm>
        </p:spPr>
        <p:txBody>
          <a:bodyPr>
            <a:normAutofit/>
          </a:bodyPr>
          <a:lstStyle/>
          <a:p>
            <a:r>
              <a:rPr lang="en-US" sz="1500" dirty="0"/>
              <a:t>Am ales </a:t>
            </a:r>
            <a:r>
              <a:rPr lang="en-US" sz="1500" dirty="0" err="1"/>
              <a:t>doua</a:t>
            </a:r>
            <a:r>
              <a:rPr lang="en-US" sz="1500" dirty="0"/>
              <a:t> test cases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relevante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a le </a:t>
            </a:r>
            <a:r>
              <a:rPr lang="en-US" sz="1500" dirty="0" err="1" smtClean="0"/>
              <a:t>detalia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err="1" smtClean="0"/>
              <a:t>Metode</a:t>
            </a:r>
            <a:r>
              <a:rPr lang="en-US" sz="1500" dirty="0" smtClean="0"/>
              <a:t> de </a:t>
            </a:r>
            <a:r>
              <a:rPr lang="en-US" sz="1500" dirty="0" err="1" smtClean="0"/>
              <a:t>testare</a:t>
            </a:r>
            <a:r>
              <a:rPr lang="en-US" sz="1500" dirty="0" smtClean="0"/>
              <a:t> </a:t>
            </a:r>
            <a:r>
              <a:rPr lang="en-US" sz="1500" dirty="0" err="1" smtClean="0"/>
              <a:t>folosite</a:t>
            </a:r>
            <a:r>
              <a:rPr lang="en-US" sz="1500" dirty="0" smtClean="0"/>
              <a:t> : Black box testing -&gt; unit testing, state transition testing</a:t>
            </a:r>
            <a:endParaRPr lang="en-US" sz="1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3" y="1558834"/>
            <a:ext cx="5833360" cy="422365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1558833"/>
            <a:ext cx="5802401" cy="4223657"/>
          </a:xfrm>
        </p:spPr>
      </p:pic>
    </p:spTree>
    <p:extLst>
      <p:ext uri="{BB962C8B-B14F-4D97-AF65-F5344CB8AC3E}">
        <p14:creationId xmlns:p14="http://schemas.microsoft.com/office/powerpoint/2010/main" val="252290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 smtClean="0"/>
              <a:t>Am </a:t>
            </a:r>
            <a:r>
              <a:rPr lang="en-US" sz="2000" cap="none" dirty="0" err="1" smtClean="0"/>
              <a:t>creat</a:t>
            </a:r>
            <a:r>
              <a:rPr lang="en-US" sz="2000" cap="none" dirty="0" smtClean="0"/>
              <a:t> o </a:t>
            </a:r>
            <a:r>
              <a:rPr lang="en-US" sz="2000" cap="none" dirty="0" err="1" smtClean="0"/>
              <a:t>matrita</a:t>
            </a:r>
            <a:r>
              <a:rPr lang="en-US" sz="2000" cap="none" dirty="0" smtClean="0"/>
              <a:t> de </a:t>
            </a:r>
            <a:r>
              <a:rPr lang="en-US" sz="2000" cap="none" dirty="0" err="1" smtClean="0"/>
              <a:t>trasabilitate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pentru</a:t>
            </a:r>
            <a:r>
              <a:rPr lang="en-US" sz="2000" cap="none" dirty="0" smtClean="0"/>
              <a:t> a ne </a:t>
            </a:r>
            <a:r>
              <a:rPr lang="en-US" sz="2000" cap="none" dirty="0" err="1" smtClean="0"/>
              <a:t>asigura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ca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toate</a:t>
            </a:r>
            <a:r>
              <a:rPr lang="en-US" sz="2000" cap="none" dirty="0" smtClean="0"/>
              <a:t> test case-</a:t>
            </a:r>
            <a:r>
              <a:rPr lang="en-US" sz="2000" cap="none" dirty="0" err="1" smtClean="0"/>
              <a:t>urile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pentru</a:t>
            </a:r>
            <a:r>
              <a:rPr lang="en-US" sz="2000" cap="none" dirty="0" smtClean="0"/>
              <a:t> requirements au </a:t>
            </a:r>
            <a:r>
              <a:rPr lang="en-US" sz="2000" cap="none" dirty="0" err="1" smtClean="0"/>
              <a:t>fost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executate</a:t>
            </a:r>
            <a:endParaRPr lang="en-US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0754"/>
            <a:ext cx="9905999" cy="4110447"/>
          </a:xfrm>
        </p:spPr>
        <p:txBody>
          <a:bodyPr>
            <a:normAutofit/>
          </a:bodyPr>
          <a:lstStyle/>
          <a:p>
            <a:r>
              <a:rPr lang="it-IT" dirty="0"/>
              <a:t>	 	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70" y="1950388"/>
            <a:ext cx="10463167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293</TotalTime>
  <Words>996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Liberation Mono</vt:lpstr>
      <vt:lpstr>Trebuchet MS</vt:lpstr>
      <vt:lpstr>Tw Cen MT</vt:lpstr>
      <vt:lpstr>Wingdings</vt:lpstr>
      <vt:lpstr>Circuit</vt:lpstr>
      <vt:lpstr>Proiect de Absolvire Software Development Academy </vt:lpstr>
      <vt:lpstr>TERMENI ȘI DEFINIȚII </vt:lpstr>
      <vt:lpstr>TERMENI ȘI DEFINIȚII </vt:lpstr>
      <vt:lpstr>Pentru partea practica am folosit site-ul https://www.Hbomax.Com – site de divertisment   </vt:lpstr>
      <vt:lpstr>Pentru verificarea functionalitatii site-ului am ales urmatoarele requirements:</vt:lpstr>
      <vt:lpstr>Am ales doua requirements pentru care sa fac user stories in Jira:</vt:lpstr>
      <vt:lpstr>Pornind de la aceste stories, am creat 11 test cases in testrail testrail este un tool utilizat de software testers cu scopul de a crea test cases, de a organiza suite de teste, a executa testele in sine si de a urmari rezultatele testarii</vt:lpstr>
      <vt:lpstr>Am ales doua test cases mai relevante pentru a le detalia Metode de testare folosite : Black box testing -&gt; unit testing, state transition testing</vt:lpstr>
      <vt:lpstr>Am creat o matrita de trasabilitate pentru a ne asigura ca toate test case-urile pentru requirements au fost executate</vt:lpstr>
      <vt:lpstr>Dupa efectuarea test case-urilor s-au gasit 2 defecte care au fost inregistrate in Jira</vt:lpstr>
      <vt:lpstr>PowerPoint Presentation</vt:lpstr>
      <vt:lpstr>Eroarea #1</vt:lpstr>
      <vt:lpstr>Eroarea #2 Aceasta eroare apare aleatoriu cand incercam sa deschidem un titlu build: Windows 11 Home            Google Chrome version 110.0.5481.105 (official build) (64-bit)</vt:lpstr>
      <vt:lpstr>In urma rularii testelor in testrail avem urmatoarele rezultate:</vt:lpstr>
      <vt:lpstr>Concluzii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Absolvire Software Development Academy</dc:title>
  <dc:creator>User</dc:creator>
  <cp:lastModifiedBy>User</cp:lastModifiedBy>
  <cp:revision>15</cp:revision>
  <dcterms:created xsi:type="dcterms:W3CDTF">2023-02-26T16:55:35Z</dcterms:created>
  <dcterms:modified xsi:type="dcterms:W3CDTF">2023-02-26T21:49:35Z</dcterms:modified>
</cp:coreProperties>
</file>