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96" r:id="rId3"/>
    <p:sldId id="266" r:id="rId4"/>
    <p:sldId id="262" r:id="rId5"/>
    <p:sldId id="302" r:id="rId6"/>
    <p:sldId id="264" r:id="rId7"/>
    <p:sldId id="269" r:id="rId8"/>
    <p:sldId id="263" r:id="rId9"/>
    <p:sldId id="270" r:id="rId10"/>
    <p:sldId id="268" r:id="rId11"/>
    <p:sldId id="271" r:id="rId12"/>
    <p:sldId id="307" r:id="rId13"/>
    <p:sldId id="257" r:id="rId14"/>
    <p:sldId id="308" r:id="rId15"/>
    <p:sldId id="273" r:id="rId16"/>
    <p:sldId id="309" r:id="rId17"/>
    <p:sldId id="274" r:id="rId18"/>
    <p:sldId id="295" r:id="rId19"/>
    <p:sldId id="277" r:id="rId20"/>
    <p:sldId id="306" r:id="rId21"/>
    <p:sldId id="278" r:id="rId22"/>
    <p:sldId id="275" r:id="rId23"/>
    <p:sldId id="282" r:id="rId24"/>
    <p:sldId id="290" r:id="rId25"/>
    <p:sldId id="283" r:id="rId26"/>
    <p:sldId id="280" r:id="rId27"/>
    <p:sldId id="284" r:id="rId28"/>
    <p:sldId id="281" r:id="rId29"/>
    <p:sldId id="285" r:id="rId30"/>
    <p:sldId id="286" r:id="rId31"/>
    <p:sldId id="288" r:id="rId32"/>
    <p:sldId id="294" r:id="rId33"/>
    <p:sldId id="291" r:id="rId34"/>
    <p:sldId id="292" r:id="rId35"/>
    <p:sldId id="293" r:id="rId36"/>
    <p:sldId id="305" r:id="rId37"/>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816" y="-7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AR"/>
          </a:p>
        </p:txBody>
      </p:sp>
      <p:sp>
        <p:nvSpPr>
          <p:cNvPr id="4" name="3 Marcador de fecha"/>
          <p:cNvSpPr>
            <a:spLocks noGrp="1"/>
          </p:cNvSpPr>
          <p:nvPr>
            <p:ph type="dt" sz="half" idx="10"/>
          </p:nvPr>
        </p:nvSpPr>
        <p:spPr/>
        <p:txBody>
          <a:bodyPr/>
          <a:lstStyle/>
          <a:p>
            <a:fld id="{7B0A5EE4-95E2-42CE-99D5-3C3D60E77BB2}" type="datetimeFigureOut">
              <a:rPr lang="es-AR" smtClean="0"/>
              <a:pPr/>
              <a:t>04/09/2024</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161391D8-84A2-4363-B3B0-4A2E6419C6C6}" type="slidenum">
              <a:rPr lang="es-AR" smtClean="0"/>
              <a:pPr/>
              <a:t>‹Nº›</a:t>
            </a:fld>
            <a:endParaRPr lang="es-AR"/>
          </a:p>
        </p:txBody>
      </p:sp>
    </p:spTree>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7B0A5EE4-95E2-42CE-99D5-3C3D60E77BB2}" type="datetimeFigureOut">
              <a:rPr lang="es-AR" smtClean="0"/>
              <a:pPr/>
              <a:t>04/09/2024</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161391D8-84A2-4363-B3B0-4A2E6419C6C6}" type="slidenum">
              <a:rPr lang="es-AR" smtClean="0"/>
              <a:pPr/>
              <a:t>‹Nº›</a:t>
            </a:fld>
            <a:endParaRPr lang="es-AR"/>
          </a:p>
        </p:txBody>
      </p:sp>
    </p:spTree>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7B0A5EE4-95E2-42CE-99D5-3C3D60E77BB2}" type="datetimeFigureOut">
              <a:rPr lang="es-AR" smtClean="0"/>
              <a:pPr/>
              <a:t>04/09/2024</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161391D8-84A2-4363-B3B0-4A2E6419C6C6}" type="slidenum">
              <a:rPr lang="es-AR" smtClean="0"/>
              <a:pPr/>
              <a:t>‹Nº›</a:t>
            </a:fld>
            <a:endParaRPr lang="es-AR"/>
          </a:p>
        </p:txBody>
      </p:sp>
    </p:spTree>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7B0A5EE4-95E2-42CE-99D5-3C3D60E77BB2}" type="datetimeFigureOut">
              <a:rPr lang="es-AR" smtClean="0"/>
              <a:pPr/>
              <a:t>04/09/2024</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161391D8-84A2-4363-B3B0-4A2E6419C6C6}" type="slidenum">
              <a:rPr lang="es-AR" smtClean="0"/>
              <a:pPr/>
              <a:t>‹Nº›</a:t>
            </a:fld>
            <a:endParaRPr lang="es-AR"/>
          </a:p>
        </p:txBody>
      </p:sp>
    </p:spTree>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7B0A5EE4-95E2-42CE-99D5-3C3D60E77BB2}" type="datetimeFigureOut">
              <a:rPr lang="es-AR" smtClean="0"/>
              <a:pPr/>
              <a:t>04/09/2024</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161391D8-84A2-4363-B3B0-4A2E6419C6C6}" type="slidenum">
              <a:rPr lang="es-AR" smtClean="0"/>
              <a:pPr/>
              <a:t>‹Nº›</a:t>
            </a:fld>
            <a:endParaRPr lang="es-AR"/>
          </a:p>
        </p:txBody>
      </p:sp>
    </p:spTree>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fecha"/>
          <p:cNvSpPr>
            <a:spLocks noGrp="1"/>
          </p:cNvSpPr>
          <p:nvPr>
            <p:ph type="dt" sz="half" idx="10"/>
          </p:nvPr>
        </p:nvSpPr>
        <p:spPr/>
        <p:txBody>
          <a:bodyPr/>
          <a:lstStyle/>
          <a:p>
            <a:fld id="{7B0A5EE4-95E2-42CE-99D5-3C3D60E77BB2}" type="datetimeFigureOut">
              <a:rPr lang="es-AR" smtClean="0"/>
              <a:pPr/>
              <a:t>04/09/2024</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161391D8-84A2-4363-B3B0-4A2E6419C6C6}" type="slidenum">
              <a:rPr lang="es-AR" smtClean="0"/>
              <a:pPr/>
              <a:t>‹Nº›</a:t>
            </a:fld>
            <a:endParaRPr lang="es-AR"/>
          </a:p>
        </p:txBody>
      </p:sp>
    </p:spTree>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7" name="6 Marcador de fecha"/>
          <p:cNvSpPr>
            <a:spLocks noGrp="1"/>
          </p:cNvSpPr>
          <p:nvPr>
            <p:ph type="dt" sz="half" idx="10"/>
          </p:nvPr>
        </p:nvSpPr>
        <p:spPr/>
        <p:txBody>
          <a:bodyPr/>
          <a:lstStyle/>
          <a:p>
            <a:fld id="{7B0A5EE4-95E2-42CE-99D5-3C3D60E77BB2}" type="datetimeFigureOut">
              <a:rPr lang="es-AR" smtClean="0"/>
              <a:pPr/>
              <a:t>04/09/2024</a:t>
            </a:fld>
            <a:endParaRPr lang="es-AR"/>
          </a:p>
        </p:txBody>
      </p:sp>
      <p:sp>
        <p:nvSpPr>
          <p:cNvPr id="8" name="7 Marcador de pie de página"/>
          <p:cNvSpPr>
            <a:spLocks noGrp="1"/>
          </p:cNvSpPr>
          <p:nvPr>
            <p:ph type="ftr" sz="quarter" idx="11"/>
          </p:nvPr>
        </p:nvSpPr>
        <p:spPr/>
        <p:txBody>
          <a:bodyPr/>
          <a:lstStyle/>
          <a:p>
            <a:endParaRPr lang="es-AR"/>
          </a:p>
        </p:txBody>
      </p:sp>
      <p:sp>
        <p:nvSpPr>
          <p:cNvPr id="9" name="8 Marcador de número de diapositiva"/>
          <p:cNvSpPr>
            <a:spLocks noGrp="1"/>
          </p:cNvSpPr>
          <p:nvPr>
            <p:ph type="sldNum" sz="quarter" idx="12"/>
          </p:nvPr>
        </p:nvSpPr>
        <p:spPr/>
        <p:txBody>
          <a:bodyPr/>
          <a:lstStyle/>
          <a:p>
            <a:fld id="{161391D8-84A2-4363-B3B0-4A2E6419C6C6}" type="slidenum">
              <a:rPr lang="es-AR" smtClean="0"/>
              <a:pPr/>
              <a:t>‹Nº›</a:t>
            </a:fld>
            <a:endParaRPr lang="es-AR"/>
          </a:p>
        </p:txBody>
      </p:sp>
    </p:spTree>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fecha"/>
          <p:cNvSpPr>
            <a:spLocks noGrp="1"/>
          </p:cNvSpPr>
          <p:nvPr>
            <p:ph type="dt" sz="half" idx="10"/>
          </p:nvPr>
        </p:nvSpPr>
        <p:spPr/>
        <p:txBody>
          <a:bodyPr/>
          <a:lstStyle/>
          <a:p>
            <a:fld id="{7B0A5EE4-95E2-42CE-99D5-3C3D60E77BB2}" type="datetimeFigureOut">
              <a:rPr lang="es-AR" smtClean="0"/>
              <a:pPr/>
              <a:t>04/09/2024</a:t>
            </a:fld>
            <a:endParaRPr lang="es-AR"/>
          </a:p>
        </p:txBody>
      </p:sp>
      <p:sp>
        <p:nvSpPr>
          <p:cNvPr id="4" name="3 Marcador de pie de página"/>
          <p:cNvSpPr>
            <a:spLocks noGrp="1"/>
          </p:cNvSpPr>
          <p:nvPr>
            <p:ph type="ftr" sz="quarter" idx="11"/>
          </p:nvPr>
        </p:nvSpPr>
        <p:spPr/>
        <p:txBody>
          <a:bodyPr/>
          <a:lstStyle/>
          <a:p>
            <a:endParaRPr lang="es-AR"/>
          </a:p>
        </p:txBody>
      </p:sp>
      <p:sp>
        <p:nvSpPr>
          <p:cNvPr id="5" name="4 Marcador de número de diapositiva"/>
          <p:cNvSpPr>
            <a:spLocks noGrp="1"/>
          </p:cNvSpPr>
          <p:nvPr>
            <p:ph type="sldNum" sz="quarter" idx="12"/>
          </p:nvPr>
        </p:nvSpPr>
        <p:spPr/>
        <p:txBody>
          <a:bodyPr/>
          <a:lstStyle/>
          <a:p>
            <a:fld id="{161391D8-84A2-4363-B3B0-4A2E6419C6C6}" type="slidenum">
              <a:rPr lang="es-AR" smtClean="0"/>
              <a:pPr/>
              <a:t>‹Nº›</a:t>
            </a:fld>
            <a:endParaRPr lang="es-AR"/>
          </a:p>
        </p:txBody>
      </p:sp>
    </p:spTree>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B0A5EE4-95E2-42CE-99D5-3C3D60E77BB2}" type="datetimeFigureOut">
              <a:rPr lang="es-AR" smtClean="0"/>
              <a:pPr/>
              <a:t>04/09/2024</a:t>
            </a:fld>
            <a:endParaRPr lang="es-AR"/>
          </a:p>
        </p:txBody>
      </p:sp>
      <p:sp>
        <p:nvSpPr>
          <p:cNvPr id="3" name="2 Marcador de pie de página"/>
          <p:cNvSpPr>
            <a:spLocks noGrp="1"/>
          </p:cNvSpPr>
          <p:nvPr>
            <p:ph type="ftr" sz="quarter" idx="11"/>
          </p:nvPr>
        </p:nvSpPr>
        <p:spPr/>
        <p:txBody>
          <a:bodyPr/>
          <a:lstStyle/>
          <a:p>
            <a:endParaRPr lang="es-AR"/>
          </a:p>
        </p:txBody>
      </p:sp>
      <p:sp>
        <p:nvSpPr>
          <p:cNvPr id="4" name="3 Marcador de número de diapositiva"/>
          <p:cNvSpPr>
            <a:spLocks noGrp="1"/>
          </p:cNvSpPr>
          <p:nvPr>
            <p:ph type="sldNum" sz="quarter" idx="12"/>
          </p:nvPr>
        </p:nvSpPr>
        <p:spPr/>
        <p:txBody>
          <a:bodyPr/>
          <a:lstStyle/>
          <a:p>
            <a:fld id="{161391D8-84A2-4363-B3B0-4A2E6419C6C6}" type="slidenum">
              <a:rPr lang="es-AR" smtClean="0"/>
              <a:pPr/>
              <a:t>‹Nº›</a:t>
            </a:fld>
            <a:endParaRPr lang="es-AR"/>
          </a:p>
        </p:txBody>
      </p:sp>
    </p:spTree>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B0A5EE4-95E2-42CE-99D5-3C3D60E77BB2}" type="datetimeFigureOut">
              <a:rPr lang="es-AR" smtClean="0"/>
              <a:pPr/>
              <a:t>04/09/2024</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161391D8-84A2-4363-B3B0-4A2E6419C6C6}" type="slidenum">
              <a:rPr lang="es-AR" smtClean="0"/>
              <a:pPr/>
              <a:t>‹Nº›</a:t>
            </a:fld>
            <a:endParaRPr lang="es-AR"/>
          </a:p>
        </p:txBody>
      </p:sp>
    </p:spTree>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B0A5EE4-95E2-42CE-99D5-3C3D60E77BB2}" type="datetimeFigureOut">
              <a:rPr lang="es-AR" smtClean="0"/>
              <a:pPr/>
              <a:t>04/09/2024</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161391D8-84A2-4363-B3B0-4A2E6419C6C6}" type="slidenum">
              <a:rPr lang="es-AR" smtClean="0"/>
              <a:pPr/>
              <a:t>‹Nº›</a:t>
            </a:fld>
            <a:endParaRPr lang="es-AR"/>
          </a:p>
        </p:txBody>
      </p:sp>
    </p:spTree>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0A5EE4-95E2-42CE-99D5-3C3D60E77BB2}" type="datetimeFigureOut">
              <a:rPr lang="es-AR" smtClean="0"/>
              <a:pPr/>
              <a:t>04/09/2024</a:t>
            </a:fld>
            <a:endParaRPr lang="es-AR"/>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1391D8-84A2-4363-B3B0-4A2E6419C6C6}" type="slidenum">
              <a:rPr lang="es-AR" smtClean="0"/>
              <a:pPr/>
              <a:t>‹Nº›</a:t>
            </a:fld>
            <a:endParaRPr lang="es-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zoom/>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solidFill>
            <a:schemeClr val="bg1"/>
          </a:solidFill>
        </p:spPr>
        <p:txBody>
          <a:bodyPr>
            <a:normAutofit/>
          </a:bodyPr>
          <a:lstStyle/>
          <a:p>
            <a:r>
              <a:rPr lang="es-ES" sz="5400" b="1" dirty="0" smtClean="0"/>
              <a:t>ELECTRONICA DIGITAL III</a:t>
            </a:r>
            <a:endParaRPr lang="es-AR" sz="5400" b="1" dirty="0"/>
          </a:p>
        </p:txBody>
      </p:sp>
      <p:sp>
        <p:nvSpPr>
          <p:cNvPr id="3" name="2 Subtítulo"/>
          <p:cNvSpPr>
            <a:spLocks noGrp="1"/>
          </p:cNvSpPr>
          <p:nvPr>
            <p:ph type="subTitle" idx="1"/>
          </p:nvPr>
        </p:nvSpPr>
        <p:spPr>
          <a:solidFill>
            <a:schemeClr val="bg2">
              <a:lumMod val="90000"/>
            </a:schemeClr>
          </a:solidFill>
          <a:effectLst/>
        </p:spPr>
        <p:txBody>
          <a:bodyPr/>
          <a:lstStyle/>
          <a:p>
            <a:r>
              <a:rPr lang="es-ES_tradnl" altLang="es-AR" b="1" dirty="0" smtClean="0">
                <a:solidFill>
                  <a:srgbClr val="4D4D4D"/>
                </a:solidFill>
              </a:rPr>
              <a:t>ARM - </a:t>
            </a:r>
            <a:r>
              <a:rPr lang="es-ES_tradnl" altLang="es-AR" b="1" dirty="0" err="1" smtClean="0">
                <a:solidFill>
                  <a:srgbClr val="4D4D4D"/>
                </a:solidFill>
              </a:rPr>
              <a:t>Cortex</a:t>
            </a:r>
            <a:r>
              <a:rPr lang="es-ES_tradnl" altLang="es-AR" b="1" dirty="0" smtClean="0">
                <a:solidFill>
                  <a:srgbClr val="4D4D4D"/>
                </a:solidFill>
              </a:rPr>
              <a:t> M3</a:t>
            </a:r>
          </a:p>
          <a:p>
            <a:r>
              <a:rPr lang="es-ES_tradnl" altLang="es-AR" b="1" dirty="0" err="1" smtClean="0">
                <a:solidFill>
                  <a:srgbClr val="4D4D4D"/>
                </a:solidFill>
              </a:rPr>
              <a:t>Advanced</a:t>
            </a:r>
            <a:r>
              <a:rPr lang="es-ES_tradnl" altLang="es-AR" b="1" dirty="0" smtClean="0">
                <a:solidFill>
                  <a:srgbClr val="4D4D4D"/>
                </a:solidFill>
              </a:rPr>
              <a:t>  RISC Machines</a:t>
            </a:r>
          </a:p>
          <a:p>
            <a:endParaRPr lang="es-ES_tradnl" altLang="es-AR" b="1" dirty="0">
              <a:solidFill>
                <a:srgbClr val="4D4D4D"/>
              </a:solidFill>
            </a:endParaRPr>
          </a:p>
        </p:txBody>
      </p:sp>
    </p:spTree>
  </p:cSld>
  <p:clrMapOvr>
    <a:masterClrMapping/>
  </p:clrMapOvr>
  <p:transition>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ChangeArrowheads="1"/>
          </p:cNvSpPr>
          <p:nvPr/>
        </p:nvSpPr>
        <p:spPr bwMode="auto">
          <a:xfrm>
            <a:off x="611560" y="332656"/>
            <a:ext cx="8208912" cy="1323439"/>
          </a:xfrm>
          <a:prstGeom prst="rect">
            <a:avLst/>
          </a:prstGeom>
          <a:solidFill>
            <a:schemeClr val="bg2">
              <a:lumMod val="90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600" b="1" i="0" u="none" strike="noStrike" cap="none" normalizeH="0" baseline="0" dirty="0" smtClean="0">
              <a:ln>
                <a:noFill/>
              </a:ln>
              <a:solidFill>
                <a:srgbClr val="222222"/>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s-ES" sz="1600" b="1" dirty="0" smtClean="0">
                <a:solidFill>
                  <a:srgbClr val="222222"/>
                </a:solidFill>
                <a:latin typeface="Arial" pitchFamily="34" charset="0"/>
                <a:ea typeface="Times New Roman" pitchFamily="18" charset="0"/>
                <a:cs typeface="Arial" pitchFamily="34" charset="0"/>
              </a:rPr>
              <a:t>Los </a:t>
            </a:r>
            <a:r>
              <a:rPr kumimoji="0" lang="es-ES" sz="1600" b="1" i="0" u="none" strike="noStrike" cap="none" normalizeH="0" baseline="0" dirty="0" smtClean="0">
                <a:ln>
                  <a:noFill/>
                </a:ln>
                <a:solidFill>
                  <a:srgbClr val="222222"/>
                </a:solidFill>
                <a:effectLst/>
                <a:latin typeface="Arial" pitchFamily="34" charset="0"/>
                <a:ea typeface="Times New Roman" pitchFamily="18" charset="0"/>
                <a:cs typeface="Arial" pitchFamily="34" charset="0"/>
              </a:rPr>
              <a:t>pines  se pueden configurar para realizar una de muchas funciones, recuerde que los registros PINSELx se usan para configurar la función de un pin. Para usar el ADC, debes configurar la función de un pin apropiado como entrada analógica (AD0.x en el manual).</a:t>
            </a:r>
            <a:r>
              <a:rPr kumimoji="0" lang="es-ES" sz="1600" b="1"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 </a:t>
            </a:r>
            <a:endParaRPr kumimoji="0" lang="es-ES" sz="1600" b="1" i="0" u="none" strike="noStrike" cap="none" normalizeH="0" baseline="0" dirty="0" smtClean="0">
              <a:ln>
                <a:noFill/>
              </a:ln>
              <a:solidFill>
                <a:schemeClr val="tx1"/>
              </a:solidFill>
              <a:effectLst/>
              <a:latin typeface="Arial" pitchFamily="34" charset="0"/>
              <a:cs typeface="Arial" pitchFamily="34" charset="0"/>
            </a:endParaRPr>
          </a:p>
        </p:txBody>
      </p:sp>
      <p:pic>
        <p:nvPicPr>
          <p:cNvPr id="26626" name="Picture 2"/>
          <p:cNvPicPr>
            <a:picLocks noChangeAspect="1" noChangeArrowheads="1"/>
          </p:cNvPicPr>
          <p:nvPr/>
        </p:nvPicPr>
        <p:blipFill>
          <a:blip r:embed="rId2" cstate="print"/>
          <a:srcRect/>
          <a:stretch>
            <a:fillRect/>
          </a:stretch>
        </p:blipFill>
        <p:spPr bwMode="auto">
          <a:xfrm>
            <a:off x="1176338" y="1916833"/>
            <a:ext cx="6791325" cy="4680520"/>
          </a:xfrm>
          <a:prstGeom prst="rect">
            <a:avLst/>
          </a:prstGeom>
          <a:noFill/>
          <a:ln w="9525">
            <a:noFill/>
            <a:miter lim="800000"/>
            <a:headEnd/>
            <a:tailEnd/>
          </a:ln>
        </p:spPr>
      </p:pic>
      <p:sp>
        <p:nvSpPr>
          <p:cNvPr id="4" name="3 Rectángulo"/>
          <p:cNvSpPr/>
          <p:nvPr/>
        </p:nvSpPr>
        <p:spPr>
          <a:xfrm>
            <a:off x="1043608" y="4797152"/>
            <a:ext cx="7344816" cy="144016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cSld>
  <p:clrMapOvr>
    <a:masterClrMapping/>
  </p:clrMapOvr>
  <p:transition>
    <p:zo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a:blip r:embed="rId2" cstate="print"/>
          <a:srcRect/>
          <a:stretch>
            <a:fillRect/>
          </a:stretch>
        </p:blipFill>
        <p:spPr bwMode="auto">
          <a:xfrm>
            <a:off x="683569" y="980728"/>
            <a:ext cx="8064896" cy="4320480"/>
          </a:xfrm>
          <a:prstGeom prst="rect">
            <a:avLst/>
          </a:prstGeom>
          <a:noFill/>
          <a:ln w="9525">
            <a:noFill/>
            <a:miter lim="800000"/>
            <a:headEnd/>
            <a:tailEnd/>
          </a:ln>
        </p:spPr>
      </p:pic>
    </p:spTree>
  </p:cSld>
  <p:clrMapOvr>
    <a:masterClrMapping/>
  </p:clrMapOvr>
  <p:transition>
    <p:zo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827584" y="2780928"/>
            <a:ext cx="7992888" cy="2123658"/>
          </a:xfrm>
          <a:prstGeom prst="rect">
            <a:avLst/>
          </a:prstGeom>
          <a:solidFill>
            <a:schemeClr val="bg2">
              <a:lumMod val="75000"/>
            </a:schemeClr>
          </a:solidFill>
        </p:spPr>
        <p:txBody>
          <a:bodyPr wrap="square" rtlCol="0">
            <a:spAutoFit/>
          </a:bodyPr>
          <a:lstStyle/>
          <a:p>
            <a:r>
              <a:rPr lang="es-ES" sz="6600" b="1" dirty="0" smtClean="0"/>
              <a:t>PINES RELACIONADOS</a:t>
            </a:r>
          </a:p>
          <a:p>
            <a:pPr algn="ctr"/>
            <a:r>
              <a:rPr lang="es-ES" sz="6600" b="1" dirty="0" smtClean="0"/>
              <a:t> AL   ADC</a:t>
            </a:r>
            <a:endParaRPr lang="es-AR" sz="6600" b="1" dirty="0"/>
          </a:p>
        </p:txBody>
      </p:sp>
    </p:spTree>
  </p:cSld>
  <p:clrMapOvr>
    <a:masterClrMapping/>
  </p:clrMapOvr>
  <p:transition>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923925" y="1633538"/>
            <a:ext cx="7296150" cy="3590925"/>
          </a:xfrm>
          <a:prstGeom prst="rect">
            <a:avLst/>
          </a:prstGeom>
          <a:noFill/>
          <a:ln w="9525">
            <a:noFill/>
            <a:miter lim="800000"/>
            <a:headEnd/>
            <a:tailEnd/>
          </a:ln>
          <a:effectLst/>
        </p:spPr>
      </p:pic>
      <p:sp>
        <p:nvSpPr>
          <p:cNvPr id="6" name="TextBox 5"/>
          <p:cNvSpPr txBox="1"/>
          <p:nvPr/>
        </p:nvSpPr>
        <p:spPr>
          <a:xfrm>
            <a:off x="3643306" y="500042"/>
            <a:ext cx="2872910" cy="830997"/>
          </a:xfrm>
          <a:prstGeom prst="rect">
            <a:avLst/>
          </a:prstGeom>
          <a:solidFill>
            <a:schemeClr val="bg2">
              <a:lumMod val="9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s-AR" sz="1600" b="1" dirty="0" smtClean="0">
                <a:solidFill>
                  <a:schemeClr val="tx1"/>
                </a:solidFill>
              </a:rPr>
              <a:t>Entradas analógicas.</a:t>
            </a:r>
          </a:p>
          <a:p>
            <a:r>
              <a:rPr lang="es-AR" sz="1600" b="1" dirty="0" smtClean="0">
                <a:solidFill>
                  <a:schemeClr val="tx1"/>
                </a:solidFill>
              </a:rPr>
              <a:t>Son las que convertirá el conversor A/D</a:t>
            </a:r>
          </a:p>
        </p:txBody>
      </p:sp>
      <p:cxnSp>
        <p:nvCxnSpPr>
          <p:cNvPr id="8" name="Straight Arrow Connector 7"/>
          <p:cNvCxnSpPr>
            <a:stCxn id="6" idx="1"/>
          </p:cNvCxnSpPr>
          <p:nvPr/>
        </p:nvCxnSpPr>
        <p:spPr>
          <a:xfrm flipH="1">
            <a:off x="1785918" y="915541"/>
            <a:ext cx="1857388" cy="179907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043608" y="5517232"/>
            <a:ext cx="2592288" cy="1169551"/>
          </a:xfrm>
          <a:prstGeom prst="rect">
            <a:avLst/>
          </a:prstGeom>
          <a:solidFill>
            <a:schemeClr val="bg2">
              <a:lumMod val="9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s-AR" sz="1400" b="1" dirty="0" smtClean="0">
                <a:solidFill>
                  <a:schemeClr val="tx1"/>
                </a:solidFill>
              </a:rPr>
              <a:t>Tensión de referencia para la conversión. Si no hay especificaciones de niveles de tensión conectamos a VDD y </a:t>
            </a:r>
            <a:r>
              <a:rPr lang="es-AR" sz="1400" b="1" dirty="0" err="1" smtClean="0">
                <a:solidFill>
                  <a:schemeClr val="tx1"/>
                </a:solidFill>
              </a:rPr>
              <a:t>Vss</a:t>
            </a:r>
            <a:r>
              <a:rPr lang="es-AR" sz="1400" b="1" dirty="0" smtClean="0">
                <a:solidFill>
                  <a:schemeClr val="tx1"/>
                </a:solidFill>
              </a:rPr>
              <a:t> respectivamente</a:t>
            </a:r>
          </a:p>
        </p:txBody>
      </p:sp>
      <p:cxnSp>
        <p:nvCxnSpPr>
          <p:cNvPr id="10" name="Straight Arrow Connector 9"/>
          <p:cNvCxnSpPr/>
          <p:nvPr/>
        </p:nvCxnSpPr>
        <p:spPr>
          <a:xfrm flipV="1">
            <a:off x="1187624" y="4293096"/>
            <a:ext cx="360040" cy="122413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786446" y="5157192"/>
            <a:ext cx="2714644" cy="1600438"/>
          </a:xfrm>
          <a:prstGeom prst="rect">
            <a:avLst/>
          </a:prstGeom>
          <a:solidFill>
            <a:schemeClr val="bg2">
              <a:lumMod val="9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s-AR" sz="1400" b="1" i="1" dirty="0" smtClean="0">
                <a:solidFill>
                  <a:schemeClr val="tx1"/>
                </a:solidFill>
              </a:rPr>
              <a:t>Tensión de alimentación del periférico.</a:t>
            </a:r>
          </a:p>
          <a:p>
            <a:r>
              <a:rPr lang="es-AR" sz="1400" b="1" i="1" dirty="0" smtClean="0">
                <a:solidFill>
                  <a:schemeClr val="tx1"/>
                </a:solidFill>
              </a:rPr>
              <a:t>Si no hay especificaciones de resolución conectamos a VDD y </a:t>
            </a:r>
            <a:r>
              <a:rPr lang="es-AR" sz="1400" b="1" i="1" dirty="0" err="1" smtClean="0">
                <a:solidFill>
                  <a:schemeClr val="tx1"/>
                </a:solidFill>
              </a:rPr>
              <a:t>Vss.</a:t>
            </a:r>
            <a:r>
              <a:rPr lang="es-AR" sz="1400" b="1" i="1" dirty="0" smtClean="0">
                <a:solidFill>
                  <a:schemeClr val="tx1"/>
                </a:solidFill>
              </a:rPr>
              <a:t> </a:t>
            </a:r>
          </a:p>
          <a:p>
            <a:r>
              <a:rPr lang="es-AR" sz="1400" b="1" i="1" dirty="0" smtClean="0">
                <a:solidFill>
                  <a:schemeClr val="tx1"/>
                </a:solidFill>
              </a:rPr>
              <a:t>Para disminuir ruido se puede utilizar una fuente externa.</a:t>
            </a:r>
          </a:p>
        </p:txBody>
      </p:sp>
      <p:cxnSp>
        <p:nvCxnSpPr>
          <p:cNvPr id="16" name="Straight Arrow Connector 15"/>
          <p:cNvCxnSpPr>
            <a:stCxn id="15" idx="1"/>
          </p:cNvCxnSpPr>
          <p:nvPr/>
        </p:nvCxnSpPr>
        <p:spPr>
          <a:xfrm flipH="1" flipV="1">
            <a:off x="1763688" y="4797152"/>
            <a:ext cx="4022758" cy="116025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zo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547664" y="3212976"/>
            <a:ext cx="5608971" cy="830997"/>
          </a:xfrm>
          <a:prstGeom prst="rect">
            <a:avLst/>
          </a:prstGeom>
          <a:solidFill>
            <a:schemeClr val="bg2">
              <a:lumMod val="75000"/>
            </a:schemeClr>
          </a:solidFill>
        </p:spPr>
        <p:txBody>
          <a:bodyPr wrap="none" rtlCol="0">
            <a:spAutoFit/>
          </a:bodyPr>
          <a:lstStyle/>
          <a:p>
            <a:pPr algn="ctr"/>
            <a:r>
              <a:rPr lang="es-ES" sz="4800" b="1" dirty="0" smtClean="0"/>
              <a:t>REGISTROS DEL   ADC</a:t>
            </a:r>
            <a:endParaRPr lang="es-AR" sz="4800" b="1" dirty="0"/>
          </a:p>
        </p:txBody>
      </p:sp>
    </p:spTree>
  </p:cSld>
  <p:clrMapOvr>
    <a:masterClrMapping/>
  </p:clrMapOvr>
  <p:transition>
    <p:zo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cstate="print"/>
          <a:srcRect/>
          <a:stretch>
            <a:fillRect/>
          </a:stretch>
        </p:blipFill>
        <p:spPr bwMode="auto">
          <a:xfrm>
            <a:off x="395536" y="980728"/>
            <a:ext cx="5929354" cy="5295898"/>
          </a:xfrm>
          <a:prstGeom prst="rect">
            <a:avLst/>
          </a:prstGeom>
          <a:noFill/>
          <a:ln w="9525">
            <a:noFill/>
            <a:miter lim="800000"/>
            <a:headEnd/>
            <a:tailEnd/>
          </a:ln>
          <a:effectLst/>
        </p:spPr>
      </p:pic>
      <p:sp>
        <p:nvSpPr>
          <p:cNvPr id="7" name="TextBox 6"/>
          <p:cNvSpPr txBox="1"/>
          <p:nvPr/>
        </p:nvSpPr>
        <p:spPr>
          <a:xfrm>
            <a:off x="6588224" y="404664"/>
            <a:ext cx="1962456" cy="30777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s-AR" sz="1400" b="1" dirty="0" smtClean="0">
                <a:solidFill>
                  <a:schemeClr val="tx1"/>
                </a:solidFill>
              </a:rPr>
              <a:t>Registro de control</a:t>
            </a:r>
          </a:p>
        </p:txBody>
      </p:sp>
      <p:cxnSp>
        <p:nvCxnSpPr>
          <p:cNvPr id="8" name="Straight Arrow Connector 7"/>
          <p:cNvCxnSpPr>
            <a:stCxn id="7" idx="1"/>
          </p:cNvCxnSpPr>
          <p:nvPr/>
        </p:nvCxnSpPr>
        <p:spPr>
          <a:xfrm flipH="1">
            <a:off x="5873844" y="558553"/>
            <a:ext cx="714380" cy="10839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858016" y="1142984"/>
            <a:ext cx="1928826" cy="27699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s-AR" sz="1200" b="1" dirty="0" smtClean="0">
                <a:solidFill>
                  <a:schemeClr val="tx1"/>
                </a:solidFill>
              </a:rPr>
              <a:t>Registro de datos Globales</a:t>
            </a:r>
          </a:p>
        </p:txBody>
      </p:sp>
      <p:cxnSp>
        <p:nvCxnSpPr>
          <p:cNvPr id="12" name="Straight Arrow Connector 11"/>
          <p:cNvCxnSpPr>
            <a:stCxn id="11" idx="1"/>
          </p:cNvCxnSpPr>
          <p:nvPr/>
        </p:nvCxnSpPr>
        <p:spPr>
          <a:xfrm rot="10800000" flipV="1">
            <a:off x="6143636" y="1281484"/>
            <a:ext cx="714380" cy="7901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858016" y="1500174"/>
            <a:ext cx="1928826" cy="492443"/>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s-AR" sz="1400" b="1" dirty="0" smtClean="0">
                <a:solidFill>
                  <a:schemeClr val="tx1"/>
                </a:solidFill>
              </a:rPr>
              <a:t>Habilitación</a:t>
            </a:r>
            <a:r>
              <a:rPr lang="es-AR" sz="1200" b="1" dirty="0" smtClean="0">
                <a:solidFill>
                  <a:schemeClr val="tx1"/>
                </a:solidFill>
              </a:rPr>
              <a:t> de interrupciones</a:t>
            </a:r>
          </a:p>
        </p:txBody>
      </p:sp>
      <p:cxnSp>
        <p:nvCxnSpPr>
          <p:cNvPr id="14" name="Straight Arrow Connector 13"/>
          <p:cNvCxnSpPr>
            <a:stCxn id="13" idx="1"/>
          </p:cNvCxnSpPr>
          <p:nvPr/>
        </p:nvCxnSpPr>
        <p:spPr>
          <a:xfrm flipH="1">
            <a:off x="6143636" y="1746396"/>
            <a:ext cx="714380" cy="7539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858016" y="2071678"/>
            <a:ext cx="1928826" cy="27699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s-AR" sz="1200" b="1" dirty="0" smtClean="0">
                <a:solidFill>
                  <a:schemeClr val="tx1"/>
                </a:solidFill>
              </a:rPr>
              <a:t>AD </a:t>
            </a:r>
            <a:r>
              <a:rPr lang="es-AR" sz="1200" b="1" dirty="0" err="1" smtClean="0">
                <a:solidFill>
                  <a:schemeClr val="tx1"/>
                </a:solidFill>
              </a:rPr>
              <a:t>channel</a:t>
            </a:r>
            <a:r>
              <a:rPr lang="es-AR" sz="1200" b="1" dirty="0" smtClean="0">
                <a:solidFill>
                  <a:schemeClr val="tx1"/>
                </a:solidFill>
              </a:rPr>
              <a:t> X data </a:t>
            </a:r>
            <a:r>
              <a:rPr lang="es-AR" sz="1200" b="1" dirty="0" err="1" smtClean="0">
                <a:solidFill>
                  <a:schemeClr val="tx1"/>
                </a:solidFill>
              </a:rPr>
              <a:t>register</a:t>
            </a:r>
            <a:endParaRPr lang="es-AR" sz="1200" b="1" dirty="0" smtClean="0">
              <a:solidFill>
                <a:schemeClr val="tx1"/>
              </a:solidFill>
            </a:endParaRPr>
          </a:p>
        </p:txBody>
      </p:sp>
      <p:cxnSp>
        <p:nvCxnSpPr>
          <p:cNvPr id="16" name="Straight Arrow Connector 15"/>
          <p:cNvCxnSpPr>
            <a:stCxn id="15" idx="1"/>
          </p:cNvCxnSpPr>
          <p:nvPr/>
        </p:nvCxnSpPr>
        <p:spPr>
          <a:xfrm rot="10800000" flipV="1">
            <a:off x="6143636" y="2210178"/>
            <a:ext cx="714380" cy="7901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858016" y="4786321"/>
            <a:ext cx="1928826" cy="30777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s-AR" sz="1400" b="1" dirty="0" smtClean="0">
                <a:solidFill>
                  <a:schemeClr val="tx1"/>
                </a:solidFill>
              </a:rPr>
              <a:t>Status </a:t>
            </a:r>
            <a:r>
              <a:rPr lang="es-AR" sz="1400" b="1" dirty="0" err="1" smtClean="0">
                <a:solidFill>
                  <a:schemeClr val="tx1"/>
                </a:solidFill>
              </a:rPr>
              <a:t>register</a:t>
            </a:r>
            <a:endParaRPr lang="es-AR" sz="1400" b="1" dirty="0" smtClean="0">
              <a:solidFill>
                <a:schemeClr val="tx1"/>
              </a:solidFill>
            </a:endParaRPr>
          </a:p>
        </p:txBody>
      </p:sp>
      <p:cxnSp>
        <p:nvCxnSpPr>
          <p:cNvPr id="19" name="Straight Arrow Connector 18"/>
          <p:cNvCxnSpPr>
            <a:stCxn id="18" idx="1"/>
          </p:cNvCxnSpPr>
          <p:nvPr/>
        </p:nvCxnSpPr>
        <p:spPr>
          <a:xfrm flipH="1">
            <a:off x="6143636" y="4940210"/>
            <a:ext cx="714380" cy="7748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16 Rectángulo"/>
          <p:cNvSpPr/>
          <p:nvPr/>
        </p:nvSpPr>
        <p:spPr>
          <a:xfrm>
            <a:off x="0" y="1484784"/>
            <a:ext cx="6660232" cy="122413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4" name="23 Rectángulo"/>
          <p:cNvSpPr/>
          <p:nvPr/>
        </p:nvSpPr>
        <p:spPr>
          <a:xfrm>
            <a:off x="0" y="5517232"/>
            <a:ext cx="6804248" cy="64807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0" name="19 Rectángulo redondeado"/>
          <p:cNvSpPr/>
          <p:nvPr/>
        </p:nvSpPr>
        <p:spPr>
          <a:xfrm>
            <a:off x="323528" y="2708920"/>
            <a:ext cx="720080" cy="2808312"/>
          </a:xfrm>
          <a:prstGeom prst="round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1" name="20 Elipse"/>
          <p:cNvSpPr/>
          <p:nvPr/>
        </p:nvSpPr>
        <p:spPr>
          <a:xfrm>
            <a:off x="251520" y="5733256"/>
            <a:ext cx="1872208" cy="648072"/>
          </a:xfrm>
          <a:prstGeom prst="ellipse">
            <a:avLst/>
          </a:prstGeom>
          <a:no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cSld>
  <p:clrMapOvr>
    <a:masterClrMapping/>
  </p:clrMapOvr>
  <p:transition>
    <p:zo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ChangeArrowheads="1"/>
          </p:cNvSpPr>
          <p:nvPr/>
        </p:nvSpPr>
        <p:spPr bwMode="auto">
          <a:xfrm>
            <a:off x="611560" y="709858"/>
            <a:ext cx="7992888" cy="5155257"/>
          </a:xfrm>
          <a:prstGeom prst="rect">
            <a:avLst/>
          </a:prstGeom>
          <a:solidFill>
            <a:schemeClr val="bg2">
              <a:lumMod val="90000"/>
            </a:schemeClr>
          </a:solidFill>
          <a:ln w="9525">
            <a:noFill/>
            <a:miter lim="800000"/>
            <a:headEnd/>
            <a:tailEnd/>
          </a:ln>
          <a:effectLst/>
        </p:spPr>
        <p:txBody>
          <a:bodyPr vert="horz" wrap="square" lIns="91440" tIns="4572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200" b="0" i="0" u="none" strike="noStrike" cap="none" normalizeH="0" baseline="0" dirty="0" smtClean="0">
              <a:ln>
                <a:noFill/>
              </a:ln>
              <a:solidFill>
                <a:srgbClr val="222222"/>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3200" b="0" i="0" u="none" strike="noStrike" cap="none" normalizeH="0" baseline="0" dirty="0" smtClean="0">
                <a:ln>
                  <a:noFill/>
                </a:ln>
                <a:solidFill>
                  <a:srgbClr val="222222"/>
                </a:solidFill>
                <a:effectLst/>
                <a:latin typeface="Times New Roman" pitchFamily="18" charset="0"/>
                <a:ea typeface="Times New Roman" pitchFamily="18" charset="0"/>
                <a:cs typeface="Times New Roman" pitchFamily="18" charset="0"/>
              </a:rPr>
              <a:t>El registro de configuración principal para el ADC es el Registro de control A / D (AD0CR). La figura muestra los campos de registro ADC,</a:t>
            </a:r>
            <a:r>
              <a:rPr kumimoji="0" lang="es-ES" sz="3200" b="0" i="0" u="none" strike="noStrike" cap="none" normalizeH="0" baseline="0" dirty="0" smtClean="0">
                <a:ln>
                  <a:noFill/>
                </a:ln>
                <a:solidFill>
                  <a:srgbClr val="222222"/>
                </a:solidFill>
                <a:effectLst/>
                <a:latin typeface="Arial Unicode MS" pitchFamily="34" charset="-128"/>
                <a:ea typeface="Times New Roman" pitchFamily="18" charset="0"/>
                <a:cs typeface="Courier New" pitchFamily="49" charset="0"/>
              </a:rPr>
              <a:t> </a:t>
            </a:r>
            <a:r>
              <a:rPr kumimoji="0" lang="es-ES" sz="3200" b="0" i="0" u="none" strike="noStrike" cap="none" normalizeH="0" baseline="0" dirty="0" smtClean="0">
                <a:ln>
                  <a:noFill/>
                </a:ln>
                <a:solidFill>
                  <a:srgbClr val="222222"/>
                </a:solidFill>
                <a:effectLst/>
                <a:latin typeface="Times New Roman" pitchFamily="18" charset="0"/>
                <a:ea typeface="Times New Roman" pitchFamily="18" charset="0"/>
                <a:cs typeface="Times New Roman" pitchFamily="18" charset="0"/>
              </a:rPr>
              <a:t>Solo hay un ADC en el LPC1769. En el archivo de encabezado LPC17xx.h, el registro de control se conoce como ADCR; mientras que en el manual del chip se llama AD0CR. La razón de esto es que algunos otros chips tienen múltiples ADC, llamados: AD0CR, AD1CR, etc</a:t>
            </a:r>
            <a:r>
              <a:rPr kumimoji="0" lang="es-AR" sz="2400" b="0" i="0" u="none" strike="noStrike" cap="none" normalizeH="0" baseline="0" dirty="0" smtClean="0">
                <a:ln>
                  <a:noFill/>
                </a:ln>
                <a:solidFill>
                  <a:schemeClr val="tx1"/>
                </a:solidFill>
                <a:effectLst/>
                <a:latin typeface="Arial" pitchFamily="34" charset="0"/>
                <a:cs typeface="Arial" pitchFamily="34" charset="0"/>
              </a:rPr>
              <a:t> </a:t>
            </a:r>
          </a:p>
        </p:txBody>
      </p:sp>
    </p:spTree>
  </p:cSld>
  <p:clrMapOvr>
    <a:masterClrMapping/>
  </p:clrMapOvr>
  <p:transition>
    <p:zo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1 Imagen"/>
          <p:cNvPicPr/>
          <p:nvPr/>
        </p:nvPicPr>
        <p:blipFill>
          <a:blip r:embed="rId2" cstate="print"/>
          <a:srcRect/>
          <a:stretch>
            <a:fillRect/>
          </a:stretch>
        </p:blipFill>
        <p:spPr bwMode="auto">
          <a:xfrm>
            <a:off x="467544" y="1052736"/>
            <a:ext cx="8208912" cy="5616623"/>
          </a:xfrm>
          <a:prstGeom prst="rect">
            <a:avLst/>
          </a:prstGeom>
          <a:noFill/>
          <a:ln w="9525">
            <a:noFill/>
            <a:miter lim="800000"/>
            <a:headEnd/>
            <a:tailEnd/>
          </a:ln>
        </p:spPr>
      </p:pic>
      <p:sp>
        <p:nvSpPr>
          <p:cNvPr id="30721" name="Rectangle 1"/>
          <p:cNvSpPr>
            <a:spLocks noChangeArrowheads="1"/>
          </p:cNvSpPr>
          <p:nvPr/>
        </p:nvSpPr>
        <p:spPr bwMode="auto">
          <a:xfrm>
            <a:off x="611560" y="33626"/>
            <a:ext cx="7848872" cy="784830"/>
          </a:xfrm>
          <a:prstGeom prst="rect">
            <a:avLst/>
          </a:prstGeom>
          <a:solidFill>
            <a:schemeClr val="bg2">
              <a:lumMod val="90000"/>
            </a:schemeClr>
          </a:solidFill>
          <a:ln w="9525">
            <a:noFill/>
            <a:miter lim="800000"/>
            <a:headEnd/>
            <a:tailEnd/>
          </a:ln>
          <a:effectLst/>
        </p:spPr>
        <p:txBody>
          <a:bodyPr vert="horz" wrap="square" lIns="91440" tIns="4572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dirty="0" smtClean="0">
                <a:ln>
                  <a:noFill/>
                </a:ln>
                <a:solidFill>
                  <a:srgbClr val="222222"/>
                </a:solidFill>
                <a:effectLst/>
                <a:latin typeface="Times New Roman" pitchFamily="18" charset="0"/>
                <a:ea typeface="Times New Roman" pitchFamily="18" charset="0"/>
                <a:cs typeface="Times New Roman" pitchFamily="18" charset="0"/>
              </a:rPr>
              <a:t>Campos de registro de control A / D (AD0CR)</a:t>
            </a:r>
            <a:r>
              <a:rPr kumimoji="0" lang="es-AR" sz="2400" b="1" i="0" u="none" strike="noStrike" cap="none" normalizeH="0" baseline="0" dirty="0" smtClean="0">
                <a:ln>
                  <a:noFill/>
                </a:ln>
                <a:solidFill>
                  <a:schemeClr val="tx1"/>
                </a:solidFill>
                <a:effectLst/>
                <a:latin typeface="Arial" pitchFamily="34"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AR" sz="2400" b="1"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zo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827584" y="1340768"/>
            <a:ext cx="7560840" cy="3600400"/>
          </a:xfrm>
          <a:prstGeom prst="rect">
            <a:avLst/>
          </a:prstGeom>
          <a:solidFill>
            <a:schemeClr val="bg2">
              <a:lumMod val="50000"/>
            </a:schemeClr>
          </a:solidFill>
          <a:ln w="9525">
            <a:noFill/>
            <a:miter lim="800000"/>
            <a:headEnd/>
            <a:tailEnd/>
          </a:ln>
        </p:spPr>
      </p:pic>
      <p:sp>
        <p:nvSpPr>
          <p:cNvPr id="4" name="3 CuadroTexto"/>
          <p:cNvSpPr txBox="1"/>
          <p:nvPr/>
        </p:nvSpPr>
        <p:spPr>
          <a:xfrm>
            <a:off x="5724128" y="3573016"/>
            <a:ext cx="1944216" cy="369332"/>
          </a:xfrm>
          <a:prstGeom prst="rect">
            <a:avLst/>
          </a:prstGeom>
          <a:noFill/>
        </p:spPr>
        <p:txBody>
          <a:bodyPr wrap="square" rtlCol="0">
            <a:spAutoFit/>
          </a:bodyPr>
          <a:lstStyle/>
          <a:p>
            <a:r>
              <a:rPr lang="es-ES" dirty="0" smtClean="0"/>
              <a:t>DESCENDENTE</a:t>
            </a:r>
            <a:endParaRPr lang="es-AR" dirty="0"/>
          </a:p>
        </p:txBody>
      </p:sp>
      <p:sp>
        <p:nvSpPr>
          <p:cNvPr id="5" name="4 CuadroTexto"/>
          <p:cNvSpPr txBox="1"/>
          <p:nvPr/>
        </p:nvSpPr>
        <p:spPr>
          <a:xfrm>
            <a:off x="5868144" y="4293096"/>
            <a:ext cx="1440160" cy="369332"/>
          </a:xfrm>
          <a:prstGeom prst="rect">
            <a:avLst/>
          </a:prstGeom>
          <a:noFill/>
        </p:spPr>
        <p:txBody>
          <a:bodyPr wrap="square" rtlCol="0">
            <a:spAutoFit/>
          </a:bodyPr>
          <a:lstStyle/>
          <a:p>
            <a:r>
              <a:rPr lang="es-ES" dirty="0" smtClean="0"/>
              <a:t>ASCENDENTE</a:t>
            </a:r>
            <a:endParaRPr lang="es-AR" dirty="0"/>
          </a:p>
        </p:txBody>
      </p:sp>
      <p:sp>
        <p:nvSpPr>
          <p:cNvPr id="6" name="5 Rectángulo redondeado"/>
          <p:cNvSpPr/>
          <p:nvPr/>
        </p:nvSpPr>
        <p:spPr>
          <a:xfrm>
            <a:off x="5796136" y="3573016"/>
            <a:ext cx="1440160"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6 Rectángulo redondeado"/>
          <p:cNvSpPr/>
          <p:nvPr/>
        </p:nvSpPr>
        <p:spPr>
          <a:xfrm>
            <a:off x="5868144" y="4293096"/>
            <a:ext cx="1512168"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7 Elipse"/>
          <p:cNvSpPr/>
          <p:nvPr/>
        </p:nvSpPr>
        <p:spPr>
          <a:xfrm>
            <a:off x="1763688" y="2204864"/>
            <a:ext cx="576064" cy="504056"/>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 name="8 Elipse"/>
          <p:cNvSpPr/>
          <p:nvPr/>
        </p:nvSpPr>
        <p:spPr>
          <a:xfrm>
            <a:off x="1835696" y="3429000"/>
            <a:ext cx="576064" cy="576064"/>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4499992" y="1052736"/>
            <a:ext cx="1080120" cy="369332"/>
          </a:xfrm>
          <a:prstGeom prst="rect">
            <a:avLst/>
          </a:prstGeom>
          <a:noFill/>
        </p:spPr>
        <p:txBody>
          <a:bodyPr wrap="square" rtlCol="0">
            <a:spAutoFit/>
          </a:bodyPr>
          <a:lstStyle/>
          <a:p>
            <a:r>
              <a:rPr lang="es-ES" b="1" dirty="0" smtClean="0"/>
              <a:t>BURST</a:t>
            </a:r>
            <a:endParaRPr lang="es-AR" b="1" dirty="0"/>
          </a:p>
        </p:txBody>
      </p:sp>
      <p:sp>
        <p:nvSpPr>
          <p:cNvPr id="12" name="11 Rectángulo redondeado"/>
          <p:cNvSpPr/>
          <p:nvPr/>
        </p:nvSpPr>
        <p:spPr>
          <a:xfrm>
            <a:off x="4499992" y="1052736"/>
            <a:ext cx="792088" cy="360040"/>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14" name="13 Conector recto de flecha"/>
          <p:cNvCxnSpPr/>
          <p:nvPr/>
        </p:nvCxnSpPr>
        <p:spPr>
          <a:xfrm flipH="1">
            <a:off x="2195736" y="1412776"/>
            <a:ext cx="2520280" cy="100811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7" name="16 CuadroTexto"/>
          <p:cNvSpPr txBox="1"/>
          <p:nvPr/>
        </p:nvSpPr>
        <p:spPr>
          <a:xfrm>
            <a:off x="1403648" y="5229200"/>
            <a:ext cx="1296144" cy="369332"/>
          </a:xfrm>
          <a:prstGeom prst="rect">
            <a:avLst/>
          </a:prstGeom>
          <a:noFill/>
        </p:spPr>
        <p:txBody>
          <a:bodyPr wrap="square" rtlCol="0">
            <a:spAutoFit/>
          </a:bodyPr>
          <a:lstStyle/>
          <a:p>
            <a:r>
              <a:rPr lang="es-ES" b="1" dirty="0" smtClean="0"/>
              <a:t>EDGE</a:t>
            </a:r>
            <a:endParaRPr lang="es-AR" b="1" dirty="0"/>
          </a:p>
        </p:txBody>
      </p:sp>
      <p:sp>
        <p:nvSpPr>
          <p:cNvPr id="18" name="17 Rectángulo"/>
          <p:cNvSpPr/>
          <p:nvPr/>
        </p:nvSpPr>
        <p:spPr>
          <a:xfrm>
            <a:off x="1331640" y="5229200"/>
            <a:ext cx="1008112" cy="360040"/>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20" name="19 Conector recto de flecha"/>
          <p:cNvCxnSpPr/>
          <p:nvPr/>
        </p:nvCxnSpPr>
        <p:spPr>
          <a:xfrm flipV="1">
            <a:off x="1619672" y="3861048"/>
            <a:ext cx="504056" cy="136815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zo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285720" y="442913"/>
            <a:ext cx="4972050" cy="5972175"/>
          </a:xfrm>
          <a:prstGeom prst="rect">
            <a:avLst/>
          </a:prstGeom>
          <a:noFill/>
          <a:ln w="9525">
            <a:noFill/>
            <a:miter lim="800000"/>
            <a:headEnd/>
            <a:tailEnd/>
          </a:ln>
          <a:effectLst/>
        </p:spPr>
      </p:pic>
      <p:sp>
        <p:nvSpPr>
          <p:cNvPr id="5" name="TextBox 4"/>
          <p:cNvSpPr txBox="1"/>
          <p:nvPr/>
        </p:nvSpPr>
        <p:spPr>
          <a:xfrm>
            <a:off x="6072198" y="785794"/>
            <a:ext cx="2714644" cy="276999"/>
          </a:xfrm>
          <a:prstGeom prst="rect">
            <a:avLst/>
          </a:prstGeom>
          <a:solidFill>
            <a:schemeClr val="bg2">
              <a:lumMod val="9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s-AR" sz="1200" b="1" dirty="0" smtClean="0">
                <a:solidFill>
                  <a:schemeClr val="tx1"/>
                </a:solidFill>
              </a:rPr>
              <a:t>Selecciono el canal que voy a </a:t>
            </a:r>
            <a:r>
              <a:rPr lang="es-AR" sz="1200" b="1" dirty="0">
                <a:solidFill>
                  <a:schemeClr val="tx1"/>
                </a:solidFill>
              </a:rPr>
              <a:t>c</a:t>
            </a:r>
            <a:r>
              <a:rPr lang="es-AR" sz="1200" b="1" dirty="0" smtClean="0">
                <a:solidFill>
                  <a:schemeClr val="tx1"/>
                </a:solidFill>
              </a:rPr>
              <a:t>onvertir</a:t>
            </a:r>
          </a:p>
        </p:txBody>
      </p:sp>
      <p:cxnSp>
        <p:nvCxnSpPr>
          <p:cNvPr id="6" name="Straight Arrow Connector 5"/>
          <p:cNvCxnSpPr>
            <a:stCxn id="5" idx="1"/>
          </p:cNvCxnSpPr>
          <p:nvPr/>
        </p:nvCxnSpPr>
        <p:spPr>
          <a:xfrm flipH="1">
            <a:off x="4932040" y="924294"/>
            <a:ext cx="1140158" cy="20045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072198" y="1142984"/>
            <a:ext cx="2714644" cy="830997"/>
          </a:xfrm>
          <a:prstGeom prst="rect">
            <a:avLst/>
          </a:prstGeom>
          <a:solidFill>
            <a:schemeClr val="bg2">
              <a:lumMod val="9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s-AR" sz="1200" b="1" dirty="0" smtClean="0">
                <a:solidFill>
                  <a:schemeClr val="tx1"/>
                </a:solidFill>
              </a:rPr>
              <a:t>Selecciono un divisor para el PCLK_ADC0</a:t>
            </a:r>
          </a:p>
          <a:p>
            <a:r>
              <a:rPr lang="es-AR" sz="1200" b="1" dirty="0" smtClean="0">
                <a:solidFill>
                  <a:schemeClr val="tx1"/>
                </a:solidFill>
              </a:rPr>
              <a:t>(el </a:t>
            </a:r>
            <a:r>
              <a:rPr lang="es-AR" sz="1200" b="1" dirty="0" err="1" smtClean="0">
                <a:solidFill>
                  <a:schemeClr val="tx1"/>
                </a:solidFill>
              </a:rPr>
              <a:t>clock</a:t>
            </a:r>
            <a:r>
              <a:rPr lang="es-AR" sz="1200" b="1" dirty="0" smtClean="0">
                <a:solidFill>
                  <a:schemeClr val="tx1"/>
                </a:solidFill>
              </a:rPr>
              <a:t> del ADC no puede superar los 13Mhz)</a:t>
            </a:r>
          </a:p>
        </p:txBody>
      </p:sp>
      <p:cxnSp>
        <p:nvCxnSpPr>
          <p:cNvPr id="10" name="Straight Arrow Connector 9"/>
          <p:cNvCxnSpPr>
            <a:stCxn id="9" idx="1"/>
          </p:cNvCxnSpPr>
          <p:nvPr/>
        </p:nvCxnSpPr>
        <p:spPr>
          <a:xfrm flipH="1">
            <a:off x="4860032" y="1558483"/>
            <a:ext cx="1212166" cy="7031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072198" y="2132856"/>
            <a:ext cx="2714644" cy="830997"/>
          </a:xfrm>
          <a:prstGeom prst="rect">
            <a:avLst/>
          </a:prstGeom>
          <a:solidFill>
            <a:schemeClr val="bg2">
              <a:lumMod val="9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s-AR" sz="1200" b="1" dirty="0" smtClean="0">
                <a:solidFill>
                  <a:schemeClr val="tx1"/>
                </a:solidFill>
              </a:rPr>
              <a:t>Realiza conversiones continuas. En cada uno de los canales colocados en ‘1’ en los bit de selección de canal se detiene colocando el bit en cero</a:t>
            </a:r>
          </a:p>
        </p:txBody>
      </p:sp>
      <p:cxnSp>
        <p:nvCxnSpPr>
          <p:cNvPr id="13" name="Straight Arrow Connector 12"/>
          <p:cNvCxnSpPr>
            <a:stCxn id="12" idx="1"/>
          </p:cNvCxnSpPr>
          <p:nvPr/>
        </p:nvCxnSpPr>
        <p:spPr>
          <a:xfrm flipH="1" flipV="1">
            <a:off x="4860032" y="2204864"/>
            <a:ext cx="1212166" cy="34349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228184" y="3068960"/>
            <a:ext cx="2714644" cy="276999"/>
          </a:xfrm>
          <a:prstGeom prst="rect">
            <a:avLst/>
          </a:prstGeom>
          <a:solidFill>
            <a:schemeClr val="bg2">
              <a:lumMod val="9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s-AR" sz="1200" b="1" dirty="0" smtClean="0">
                <a:solidFill>
                  <a:schemeClr val="tx1"/>
                </a:solidFill>
              </a:rPr>
              <a:t>Habilitamos el periférico</a:t>
            </a:r>
          </a:p>
        </p:txBody>
      </p:sp>
      <p:cxnSp>
        <p:nvCxnSpPr>
          <p:cNvPr id="16" name="Straight Arrow Connector 15"/>
          <p:cNvCxnSpPr>
            <a:stCxn id="15" idx="1"/>
          </p:cNvCxnSpPr>
          <p:nvPr/>
        </p:nvCxnSpPr>
        <p:spPr>
          <a:xfrm flipH="1">
            <a:off x="5148064" y="3207460"/>
            <a:ext cx="1080120" cy="14953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072198" y="3723505"/>
            <a:ext cx="2714644" cy="461665"/>
          </a:xfrm>
          <a:prstGeom prst="rect">
            <a:avLst/>
          </a:prstGeom>
          <a:solidFill>
            <a:schemeClr val="bg2">
              <a:lumMod val="9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s-AR" sz="1200" b="1" dirty="0" smtClean="0">
                <a:solidFill>
                  <a:schemeClr val="tx1"/>
                </a:solidFill>
              </a:rPr>
              <a:t>Estos bits controlan el arranque de la conversión cuando </a:t>
            </a:r>
            <a:r>
              <a:rPr lang="es-AR" sz="1200" b="1" dirty="0" err="1" smtClean="0">
                <a:solidFill>
                  <a:schemeClr val="tx1"/>
                </a:solidFill>
              </a:rPr>
              <a:t>Burst</a:t>
            </a:r>
            <a:r>
              <a:rPr lang="es-AR" sz="1200" b="1" dirty="0" smtClean="0">
                <a:solidFill>
                  <a:schemeClr val="tx1"/>
                </a:solidFill>
              </a:rPr>
              <a:t> = ‘0’</a:t>
            </a:r>
          </a:p>
        </p:txBody>
      </p:sp>
      <p:cxnSp>
        <p:nvCxnSpPr>
          <p:cNvPr id="18" name="Straight Arrow Connector 17"/>
          <p:cNvCxnSpPr>
            <a:stCxn id="17" idx="1"/>
          </p:cNvCxnSpPr>
          <p:nvPr/>
        </p:nvCxnSpPr>
        <p:spPr>
          <a:xfrm flipH="1">
            <a:off x="5004048" y="3954338"/>
            <a:ext cx="1068150" cy="26675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072199" y="5580893"/>
            <a:ext cx="2714644" cy="461665"/>
          </a:xfrm>
          <a:prstGeom prst="rect">
            <a:avLst/>
          </a:prstGeom>
          <a:solidFill>
            <a:schemeClr val="bg2">
              <a:lumMod val="9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s-AR" sz="1200" b="1" dirty="0" smtClean="0">
                <a:solidFill>
                  <a:schemeClr val="tx1"/>
                </a:solidFill>
              </a:rPr>
              <a:t>Seleccionamos el flanco para la opción anterior</a:t>
            </a:r>
          </a:p>
        </p:txBody>
      </p:sp>
      <p:cxnSp>
        <p:nvCxnSpPr>
          <p:cNvPr id="20" name="Straight Arrow Connector 19"/>
          <p:cNvCxnSpPr>
            <a:stCxn id="19" idx="1"/>
          </p:cNvCxnSpPr>
          <p:nvPr/>
        </p:nvCxnSpPr>
        <p:spPr>
          <a:xfrm rot="10800000">
            <a:off x="5214943" y="5795214"/>
            <a:ext cx="857256" cy="1651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1" name="20 Rectángulo redondeado"/>
          <p:cNvSpPr/>
          <p:nvPr/>
        </p:nvSpPr>
        <p:spPr>
          <a:xfrm>
            <a:off x="107504" y="3717032"/>
            <a:ext cx="5256584" cy="194421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cSld>
  <p:clrMapOvr>
    <a:masterClrMapping/>
  </p:clrMapOvr>
  <p:transition>
    <p:zo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2195736" y="548680"/>
            <a:ext cx="4032447" cy="1569660"/>
          </a:xfrm>
          <a:prstGeom prst="rect">
            <a:avLst/>
          </a:prstGeom>
          <a:solidFill>
            <a:schemeClr val="bg2">
              <a:lumMod val="90000"/>
            </a:schemeClr>
          </a:solidFill>
        </p:spPr>
        <p:txBody>
          <a:bodyPr wrap="square">
            <a:spAutoFit/>
          </a:bodyPr>
          <a:lstStyle/>
          <a:p>
            <a:pPr algn="ctr"/>
            <a:r>
              <a:rPr lang="es-ES" sz="9600" b="1" dirty="0" smtClean="0"/>
              <a:t>ADC</a:t>
            </a:r>
            <a:endParaRPr lang="es-AR" sz="9600" dirty="0"/>
          </a:p>
        </p:txBody>
      </p:sp>
      <p:pic>
        <p:nvPicPr>
          <p:cNvPr id="1026" name="Picture 2"/>
          <p:cNvPicPr>
            <a:picLocks noChangeAspect="1" noChangeArrowheads="1"/>
          </p:cNvPicPr>
          <p:nvPr/>
        </p:nvPicPr>
        <p:blipFill>
          <a:blip r:embed="rId2" cstate="print"/>
          <a:srcRect/>
          <a:stretch>
            <a:fillRect/>
          </a:stretch>
        </p:blipFill>
        <p:spPr bwMode="auto">
          <a:xfrm>
            <a:off x="1547664" y="2898774"/>
            <a:ext cx="6120680" cy="2042393"/>
          </a:xfrm>
          <a:prstGeom prst="rect">
            <a:avLst/>
          </a:prstGeom>
          <a:noFill/>
          <a:ln w="9525">
            <a:noFill/>
            <a:miter lim="800000"/>
            <a:headEnd/>
            <a:tailEnd/>
          </a:ln>
          <a:effectLst/>
        </p:spPr>
      </p:pic>
    </p:spTree>
  </p:cSld>
  <p:clrMapOvr>
    <a:masterClrMapping/>
  </p:clrMapOvr>
  <p:transition>
    <p:zo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transition>
    <p:zo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ChangeArrowheads="1"/>
          </p:cNvSpPr>
          <p:nvPr/>
        </p:nvSpPr>
        <p:spPr bwMode="auto">
          <a:xfrm>
            <a:off x="611560" y="320755"/>
            <a:ext cx="7632848" cy="6001643"/>
          </a:xfrm>
          <a:prstGeom prst="rect">
            <a:avLst/>
          </a:prstGeom>
          <a:solidFill>
            <a:schemeClr val="bg2">
              <a:lumMod val="90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3200" b="1" i="1" u="sng" strike="noStrike" cap="none" normalizeH="0" baseline="0" dirty="0" smtClean="0">
                <a:ln>
                  <a:noFill/>
                </a:ln>
                <a:solidFill>
                  <a:srgbClr val="222222"/>
                </a:solidFill>
                <a:effectLst/>
                <a:latin typeface="Calibri" pitchFamily="34" charset="0"/>
                <a:ea typeface="Times New Roman" pitchFamily="18" charset="0"/>
                <a:cs typeface="Times New Roman" pitchFamily="18" charset="0"/>
              </a:rPr>
              <a:t>Lectura de valores digitales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s-AR" sz="3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3200" b="1" i="0" u="none" strike="noStrike" cap="none" normalizeH="0" baseline="0" dirty="0" smtClean="0">
                <a:ln>
                  <a:noFill/>
                </a:ln>
                <a:solidFill>
                  <a:srgbClr val="222222"/>
                </a:solidFill>
                <a:effectLst/>
                <a:latin typeface="Calibri" pitchFamily="34" charset="0"/>
                <a:ea typeface="Times New Roman" pitchFamily="18" charset="0"/>
                <a:cs typeface="Times New Roman" pitchFamily="18" charset="0"/>
              </a:rPr>
              <a:t>Hay 8 canales ADC, cada uno correspondiente a un pin analógico. El valor digitalizado correspondiente a</a:t>
            </a:r>
            <a:r>
              <a:rPr lang="es-AR" sz="3200" dirty="0">
                <a:latin typeface="Arial" pitchFamily="34" charset="0"/>
                <a:cs typeface="Arial" pitchFamily="34" charset="0"/>
              </a:rPr>
              <a:t> </a:t>
            </a:r>
            <a:r>
              <a:rPr kumimoji="0" lang="es-ES" sz="3200" b="1" i="0" u="none" strike="noStrike" cap="none" normalizeH="0" baseline="0" dirty="0" smtClean="0">
                <a:ln>
                  <a:noFill/>
                </a:ln>
                <a:solidFill>
                  <a:srgbClr val="222222"/>
                </a:solidFill>
                <a:effectLst/>
                <a:latin typeface="Calibri" pitchFamily="34" charset="0"/>
                <a:ea typeface="Times New Roman" pitchFamily="18" charset="0"/>
                <a:cs typeface="Times New Roman" pitchFamily="18" charset="0"/>
              </a:rPr>
              <a:t>la tensión analógica de entrada se almacena en 12 bits en uno de los registros de datos A / D: ADDR0 a ADDR7, donde cada registro</a:t>
            </a:r>
            <a:endParaRPr kumimoji="0" lang="es-AR" sz="3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3200" b="1" i="0" u="none" strike="noStrike" cap="none" normalizeH="0" baseline="0" dirty="0" smtClean="0">
                <a:ln>
                  <a:noFill/>
                </a:ln>
                <a:solidFill>
                  <a:srgbClr val="222222"/>
                </a:solidFill>
                <a:effectLst/>
                <a:latin typeface="Calibri" pitchFamily="34" charset="0"/>
                <a:ea typeface="Times New Roman" pitchFamily="18" charset="0"/>
                <a:cs typeface="Times New Roman" pitchFamily="18" charset="0"/>
              </a:rPr>
              <a:t>corresponde a un pin analógico.</a:t>
            </a:r>
            <a:endParaRPr kumimoji="0" lang="es-AR" sz="3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3200" b="1" i="0" u="none" strike="noStrike" cap="none" normalizeH="0" baseline="0" dirty="0" smtClean="0">
                <a:ln>
                  <a:noFill/>
                </a:ln>
                <a:solidFill>
                  <a:srgbClr val="222222"/>
                </a:solidFill>
                <a:effectLst/>
                <a:latin typeface="Calibri" pitchFamily="34" charset="0"/>
                <a:ea typeface="Times New Roman" pitchFamily="18" charset="0"/>
                <a:cs typeface="Times New Roman" pitchFamily="18" charset="0"/>
              </a:rPr>
              <a:t>La figura de Campos de registro de ADDR ilustra los campos de los registros de </a:t>
            </a:r>
            <a:r>
              <a:rPr kumimoji="0" lang="es-ES" sz="3200" b="1" i="0" u="none" strike="noStrike" cap="none" normalizeH="0" baseline="0" dirty="0" err="1" smtClean="0">
                <a:ln>
                  <a:noFill/>
                </a:ln>
                <a:solidFill>
                  <a:srgbClr val="222222"/>
                </a:solidFill>
                <a:effectLst/>
                <a:latin typeface="Calibri" pitchFamily="34" charset="0"/>
                <a:ea typeface="Times New Roman" pitchFamily="18" charset="0"/>
                <a:cs typeface="Times New Roman" pitchFamily="18" charset="0"/>
              </a:rPr>
              <a:t>ADDRx</a:t>
            </a:r>
            <a:r>
              <a:rPr kumimoji="0" lang="es-ES" sz="3200" b="1" i="0" u="none" strike="noStrike" cap="none" normalizeH="0" baseline="0" dirty="0" smtClean="0">
                <a:ln>
                  <a:noFill/>
                </a:ln>
                <a:solidFill>
                  <a:srgbClr val="222222"/>
                </a:solidFill>
                <a:effectLst/>
                <a:latin typeface="Calibri" pitchFamily="34" charset="0"/>
                <a:ea typeface="Times New Roman" pitchFamily="18" charset="0"/>
                <a:cs typeface="Times New Roman" pitchFamily="18" charset="0"/>
              </a:rPr>
              <a:t>.</a:t>
            </a:r>
            <a:endParaRPr kumimoji="0" lang="es-ES" sz="32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zo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1 Imagen"/>
          <p:cNvPicPr/>
          <p:nvPr/>
        </p:nvPicPr>
        <p:blipFill>
          <a:blip r:embed="rId2" cstate="print"/>
          <a:srcRect/>
          <a:stretch>
            <a:fillRect/>
          </a:stretch>
        </p:blipFill>
        <p:spPr bwMode="auto">
          <a:xfrm>
            <a:off x="611560" y="1340769"/>
            <a:ext cx="7920880" cy="4752528"/>
          </a:xfrm>
          <a:prstGeom prst="rect">
            <a:avLst/>
          </a:prstGeom>
          <a:noFill/>
          <a:ln w="9525">
            <a:noFill/>
            <a:miter lim="800000"/>
            <a:headEnd/>
            <a:tailEnd/>
          </a:ln>
        </p:spPr>
      </p:pic>
      <p:sp>
        <p:nvSpPr>
          <p:cNvPr id="3" name="2 CuadroTexto"/>
          <p:cNvSpPr txBox="1"/>
          <p:nvPr/>
        </p:nvSpPr>
        <p:spPr>
          <a:xfrm>
            <a:off x="179512" y="476672"/>
            <a:ext cx="8784976" cy="584775"/>
          </a:xfrm>
          <a:prstGeom prst="rect">
            <a:avLst/>
          </a:prstGeom>
          <a:solidFill>
            <a:schemeClr val="bg2">
              <a:lumMod val="75000"/>
            </a:schemeClr>
          </a:solidFill>
        </p:spPr>
        <p:txBody>
          <a:bodyPr wrap="square" rtlCol="0">
            <a:spAutoFit/>
          </a:bodyPr>
          <a:lstStyle/>
          <a:p>
            <a:r>
              <a:rPr lang="es-ES" sz="2800" b="1" dirty="0" smtClean="0"/>
              <a:t>CAMPOS DE REGISTROS DE CONTROL A/D    (ADDR X</a:t>
            </a:r>
            <a:r>
              <a:rPr lang="es-ES" sz="3200" b="1" dirty="0" smtClean="0"/>
              <a:t>) </a:t>
            </a:r>
            <a:endParaRPr lang="es-AR" sz="3200" b="1" dirty="0"/>
          </a:p>
        </p:txBody>
      </p:sp>
    </p:spTree>
  </p:cSld>
  <p:clrMapOvr>
    <a:masterClrMapping/>
  </p:clrMapOvr>
  <p:transition>
    <p:zo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p:cNvSpPr>
            <a:spLocks noChangeArrowheads="1"/>
          </p:cNvSpPr>
          <p:nvPr/>
        </p:nvSpPr>
        <p:spPr bwMode="auto">
          <a:xfrm>
            <a:off x="971600" y="2092393"/>
            <a:ext cx="6912768" cy="3785652"/>
          </a:xfrm>
          <a:prstGeom prst="rect">
            <a:avLst/>
          </a:prstGeom>
          <a:solidFill>
            <a:schemeClr val="bg2">
              <a:lumMod val="90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dirty="0" smtClean="0">
                <a:ln>
                  <a:noFill/>
                </a:ln>
                <a:solidFill>
                  <a:schemeClr val="tx1"/>
                </a:solidFill>
                <a:effectLst/>
                <a:latin typeface="Arial Unicode MS" pitchFamily="34" charset="-128"/>
                <a:cs typeface="Arial" pitchFamily="34" charset="0"/>
              </a:rPr>
              <a:t>Este registro permite controlar qué canales A / D generan una interrupción cuando la conversión esta completa Por ejemplo, puede ser deseable usar algunos canales A / D para monitorear los sensores continuamente realizando conversiones en ellos. El más reciente los resultados son leídos por el programa de aplicación cada vez que son necesarios. En este caso, un interrupción no es deseable al final de cada conversión para algunos canales A / D.</a:t>
            </a:r>
            <a:endParaRPr kumimoji="0" lang="es-E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2 Rectángulo"/>
          <p:cNvSpPr/>
          <p:nvPr/>
        </p:nvSpPr>
        <p:spPr>
          <a:xfrm>
            <a:off x="971600" y="332657"/>
            <a:ext cx="6840760" cy="954107"/>
          </a:xfrm>
          <a:prstGeom prst="rect">
            <a:avLst/>
          </a:prstGeom>
          <a:solidFill>
            <a:schemeClr val="bg2">
              <a:lumMod val="90000"/>
            </a:schemeClr>
          </a:solidFill>
        </p:spPr>
        <p:txBody>
          <a:bodyPr wrap="square">
            <a:spAutoFit/>
          </a:bodyPr>
          <a:lstStyle/>
          <a:p>
            <a:r>
              <a:rPr lang="en-US" sz="2800" b="1" dirty="0"/>
              <a:t>A/D Interrupt Enable register (AD0INTEN - 0x4003 400C)</a:t>
            </a:r>
            <a:endParaRPr lang="es-AR" sz="2800" dirty="0"/>
          </a:p>
        </p:txBody>
      </p:sp>
    </p:spTree>
  </p:cSld>
  <p:clrMapOvr>
    <a:masterClrMapping/>
  </p:clrMapOvr>
  <p:transition>
    <p:zo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285722" y="214290"/>
            <a:ext cx="6158752" cy="2000264"/>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cstate="print"/>
          <a:srcRect/>
          <a:stretch>
            <a:fillRect/>
          </a:stretch>
        </p:blipFill>
        <p:spPr bwMode="auto">
          <a:xfrm>
            <a:off x="214283" y="2071678"/>
            <a:ext cx="6215105" cy="4429156"/>
          </a:xfrm>
          <a:prstGeom prst="rect">
            <a:avLst/>
          </a:prstGeom>
          <a:noFill/>
          <a:ln w="9525">
            <a:noFill/>
            <a:miter lim="800000"/>
            <a:headEnd/>
            <a:tailEnd/>
          </a:ln>
          <a:effectLst/>
        </p:spPr>
      </p:pic>
      <p:sp>
        <p:nvSpPr>
          <p:cNvPr id="6" name="TextBox 5"/>
          <p:cNvSpPr txBox="1"/>
          <p:nvPr/>
        </p:nvSpPr>
        <p:spPr>
          <a:xfrm>
            <a:off x="6715140" y="2000240"/>
            <a:ext cx="2286016" cy="95410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s-AR" sz="1400" b="1" dirty="0" smtClean="0">
                <a:solidFill>
                  <a:schemeClr val="tx1"/>
                </a:solidFill>
              </a:rPr>
              <a:t>Determina si se va a generar una interrupción por los canales de conversión o por la conversión Global</a:t>
            </a:r>
          </a:p>
        </p:txBody>
      </p:sp>
      <p:cxnSp>
        <p:nvCxnSpPr>
          <p:cNvPr id="7" name="Straight Arrow Connector 6"/>
          <p:cNvCxnSpPr>
            <a:stCxn id="6" idx="1"/>
          </p:cNvCxnSpPr>
          <p:nvPr/>
        </p:nvCxnSpPr>
        <p:spPr>
          <a:xfrm flipH="1">
            <a:off x="6000760" y="2477294"/>
            <a:ext cx="714380" cy="295196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660232" y="620688"/>
            <a:ext cx="2286016" cy="52322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s-AR" sz="1400" b="1" dirty="0" smtClean="0">
                <a:solidFill>
                  <a:schemeClr val="tx1"/>
                </a:solidFill>
              </a:rPr>
              <a:t>Habilita la generación de interrupción de cada canal</a:t>
            </a:r>
          </a:p>
        </p:txBody>
      </p:sp>
      <p:cxnSp>
        <p:nvCxnSpPr>
          <p:cNvPr id="10" name="Straight Arrow Connector 9"/>
          <p:cNvCxnSpPr>
            <a:stCxn id="9" idx="1"/>
          </p:cNvCxnSpPr>
          <p:nvPr/>
        </p:nvCxnSpPr>
        <p:spPr>
          <a:xfrm flipH="1">
            <a:off x="6017290" y="882298"/>
            <a:ext cx="642942" cy="95283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 name="7 Rectángulo redondeado"/>
          <p:cNvSpPr/>
          <p:nvPr/>
        </p:nvSpPr>
        <p:spPr>
          <a:xfrm>
            <a:off x="827584" y="188640"/>
            <a:ext cx="1656184" cy="28803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cSld>
  <p:clrMapOvr>
    <a:masterClrMapping/>
  </p:clrMapOvr>
  <p:transition>
    <p:zo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899592" y="692696"/>
            <a:ext cx="7632848" cy="5509200"/>
          </a:xfrm>
          <a:prstGeom prst="rect">
            <a:avLst/>
          </a:prstGeom>
          <a:solidFill>
            <a:schemeClr val="bg2">
              <a:lumMod val="90000"/>
            </a:schemeClr>
          </a:solidFill>
        </p:spPr>
        <p:txBody>
          <a:bodyPr wrap="square">
            <a:spAutoFit/>
          </a:bodyPr>
          <a:lstStyle/>
          <a:p>
            <a:r>
              <a:rPr lang="es-ES" sz="3200" b="1" dirty="0"/>
              <a:t>Registro de estado de A / D (ADSTAT - 0x4003 4030) </a:t>
            </a:r>
            <a:endParaRPr lang="es-ES" sz="3200" b="1" dirty="0" smtClean="0"/>
          </a:p>
          <a:p>
            <a:endParaRPr lang="es-ES" sz="3200" dirty="0"/>
          </a:p>
          <a:p>
            <a:r>
              <a:rPr lang="es-ES" sz="3200" dirty="0" smtClean="0"/>
              <a:t>El </a:t>
            </a:r>
            <a:r>
              <a:rPr lang="es-ES" sz="3200" dirty="0"/>
              <a:t>registro de estado A / D permite verificar el estado de todos los canales A / D simultáneamente. Los indicadores DONE y </a:t>
            </a:r>
            <a:r>
              <a:rPr lang="es-ES" sz="3200" dirty="0" smtClean="0"/>
              <a:t>OVERRUN </a:t>
            </a:r>
            <a:r>
              <a:rPr lang="es-ES" sz="3200" dirty="0"/>
              <a:t>aparecen en el registro </a:t>
            </a:r>
            <a:r>
              <a:rPr lang="es-ES" sz="3200" dirty="0" err="1"/>
              <a:t>ADDRn</a:t>
            </a:r>
            <a:r>
              <a:rPr lang="es-ES" sz="3200" dirty="0"/>
              <a:t> para cada canal A / D se reflejan en ADSTAT. El indicador de interrupción (el OR lógico de todos los indicadores DONE) también se encuentra en ADSTAT.</a:t>
            </a:r>
            <a:endParaRPr lang="es-AR" sz="3200" dirty="0"/>
          </a:p>
        </p:txBody>
      </p:sp>
    </p:spTree>
  </p:cSld>
  <p:clrMapOvr>
    <a:masterClrMapping/>
  </p:clrMapOvr>
  <p:transition>
    <p:zo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p:cNvPicPr>
            <a:picLocks noChangeAspect="1" noChangeArrowheads="1"/>
          </p:cNvPicPr>
          <p:nvPr/>
        </p:nvPicPr>
        <p:blipFill>
          <a:blip r:embed="rId2" cstate="print"/>
          <a:srcRect/>
          <a:stretch>
            <a:fillRect/>
          </a:stretch>
        </p:blipFill>
        <p:spPr bwMode="auto">
          <a:xfrm>
            <a:off x="179512" y="332656"/>
            <a:ext cx="8424936" cy="6048672"/>
          </a:xfrm>
          <a:prstGeom prst="rect">
            <a:avLst/>
          </a:prstGeom>
          <a:noFill/>
          <a:ln w="9525">
            <a:noFill/>
            <a:miter lim="800000"/>
            <a:headEnd/>
            <a:tailEnd/>
          </a:ln>
        </p:spPr>
      </p:pic>
      <p:sp>
        <p:nvSpPr>
          <p:cNvPr id="3" name="2 Cerrar llave"/>
          <p:cNvSpPr/>
          <p:nvPr/>
        </p:nvSpPr>
        <p:spPr>
          <a:xfrm>
            <a:off x="7740352" y="1124744"/>
            <a:ext cx="360040" cy="2088232"/>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5" name="4 Cerrar llave"/>
          <p:cNvSpPr/>
          <p:nvPr/>
        </p:nvSpPr>
        <p:spPr>
          <a:xfrm>
            <a:off x="7812360" y="3284984"/>
            <a:ext cx="288032" cy="2160240"/>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6" name="5 Rectángulo redondeado"/>
          <p:cNvSpPr/>
          <p:nvPr/>
        </p:nvSpPr>
        <p:spPr>
          <a:xfrm>
            <a:off x="1043608" y="260648"/>
            <a:ext cx="1296144" cy="28803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cSld>
  <p:clrMapOvr>
    <a:masterClrMapping/>
  </p:clrMapOvr>
  <p:transition>
    <p:zo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p:cNvSpPr>
            <a:spLocks noChangeArrowheads="1"/>
          </p:cNvSpPr>
          <p:nvPr/>
        </p:nvSpPr>
        <p:spPr bwMode="auto">
          <a:xfrm>
            <a:off x="611560" y="-8300"/>
            <a:ext cx="7632848" cy="6740307"/>
          </a:xfrm>
          <a:prstGeom prst="rect">
            <a:avLst/>
          </a:prstGeom>
          <a:solidFill>
            <a:schemeClr val="bg2">
              <a:lumMod val="90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dirty="0" smtClean="0">
                <a:ln>
                  <a:noFill/>
                </a:ln>
                <a:solidFill>
                  <a:schemeClr val="tx1"/>
                </a:solidFill>
                <a:effectLst/>
                <a:latin typeface="Arial Unicode MS" pitchFamily="34" charset="-128"/>
                <a:cs typeface="Arial" pitchFamily="34" charset="0"/>
              </a:rPr>
              <a:t>Registro global de datos A / D (AD0GDR - 0x4003 4004) </a:t>
            </a:r>
          </a:p>
          <a:p>
            <a:pPr marL="0" marR="0" lvl="0" indent="0" algn="l" defTabSz="914400" rtl="0" eaLnBrk="1" fontAlgn="base" latinLnBrk="0" hangingPunct="1">
              <a:lnSpc>
                <a:spcPct val="100000"/>
              </a:lnSpc>
              <a:spcBef>
                <a:spcPct val="0"/>
              </a:spcBef>
              <a:spcAft>
                <a:spcPct val="0"/>
              </a:spcAft>
              <a:buClrTx/>
              <a:buSzTx/>
              <a:buFontTx/>
              <a:buNone/>
              <a:tabLst/>
            </a:pPr>
            <a:endParaRPr lang="es-ES" sz="2400" dirty="0">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dirty="0" smtClean="0">
                <a:ln>
                  <a:noFill/>
                </a:ln>
                <a:solidFill>
                  <a:schemeClr val="tx1"/>
                </a:solidFill>
                <a:effectLst/>
                <a:latin typeface="Arial Unicode MS" pitchFamily="34" charset="-128"/>
                <a:cs typeface="Arial" pitchFamily="34" charset="0"/>
              </a:rPr>
              <a:t>El Registro</a:t>
            </a:r>
            <a:r>
              <a:rPr kumimoji="0" lang="es-ES" sz="2400" b="0" i="0" u="none" strike="noStrike" cap="none" normalizeH="0" dirty="0" smtClean="0">
                <a:ln>
                  <a:noFill/>
                </a:ln>
                <a:solidFill>
                  <a:schemeClr val="tx1"/>
                </a:solidFill>
                <a:effectLst/>
                <a:latin typeface="Arial Unicode MS" pitchFamily="34" charset="-128"/>
                <a:cs typeface="Arial" pitchFamily="34" charset="0"/>
              </a:rPr>
              <a:t> Global</a:t>
            </a:r>
            <a:r>
              <a:rPr kumimoji="0" lang="es-ES" sz="2400" b="0" i="0" u="none" strike="noStrike" cap="none" normalizeH="0" baseline="0" dirty="0" smtClean="0">
                <a:ln>
                  <a:noFill/>
                </a:ln>
                <a:solidFill>
                  <a:schemeClr val="tx1"/>
                </a:solidFill>
                <a:effectLst/>
                <a:latin typeface="Arial Unicode MS" pitchFamily="34" charset="-128"/>
                <a:cs typeface="Arial" pitchFamily="34" charset="0"/>
              </a:rPr>
              <a:t> de datos A / D contiene el resultado de la conversión A / D más reciente que tiene completada, y también incluye copias de los indicadores de estado que acompañan a esa conversión. Los resultados de la conversión de ADC se pueden leer </a:t>
            </a:r>
            <a:r>
              <a:rPr lang="es-ES" sz="2400" dirty="0" smtClean="0">
                <a:latin typeface="Arial Unicode MS" pitchFamily="34" charset="-128"/>
                <a:cs typeface="Arial" pitchFamily="34" charset="0"/>
              </a:rPr>
              <a:t>de dos maneras</a:t>
            </a:r>
            <a:r>
              <a:rPr kumimoji="0" lang="es-ES" sz="240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dirty="0" smtClean="0">
                <a:ln>
                  <a:noFill/>
                </a:ln>
                <a:solidFill>
                  <a:schemeClr val="tx1"/>
                </a:solidFill>
                <a:effectLst/>
                <a:latin typeface="Arial Unicode MS" pitchFamily="34" charset="-128"/>
                <a:cs typeface="Arial" pitchFamily="34" charset="0"/>
              </a:rPr>
              <a:t>Una es usar el A / D Global Registro de datos para leer todos los datos del ADC.</a:t>
            </a:r>
          </a:p>
          <a:p>
            <a:pPr marL="0" marR="0" lvl="0" indent="0" algn="l"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dirty="0" smtClean="0">
                <a:ln>
                  <a:noFill/>
                </a:ln>
                <a:solidFill>
                  <a:schemeClr val="tx1"/>
                </a:solidFill>
                <a:effectLst/>
                <a:latin typeface="Arial Unicode MS" pitchFamily="34" charset="-128"/>
                <a:cs typeface="Arial" pitchFamily="34" charset="0"/>
              </a:rPr>
              <a:t> Otra es usar los datos del canal A / D Registros.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s-ES" sz="2400" b="0" i="0" u="none" strike="noStrike" cap="none" normalizeH="0" baseline="0" dirty="0" smtClean="0">
              <a:ln>
                <a:noFill/>
              </a:ln>
              <a:solidFill>
                <a:schemeClr val="tx1"/>
              </a:solidFill>
              <a:effectLst/>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dirty="0" smtClean="0">
                <a:ln>
                  <a:noFill/>
                </a:ln>
                <a:solidFill>
                  <a:schemeClr val="tx1"/>
                </a:solidFill>
                <a:effectLst/>
                <a:latin typeface="Arial Unicode MS" pitchFamily="34" charset="-128"/>
                <a:cs typeface="Arial" pitchFamily="34" charset="0"/>
              </a:rPr>
              <a:t> Es importante usar un método consistentemente porque el DONE y Los indicadores OVERRUN pueden desconectarse entre AD0GDR y   A / D Registros de datos de canal, que pueden causar interrupciones erróneas o actividad de DMA.</a:t>
            </a:r>
            <a:endParaRPr kumimoji="0" lang="es-ES" sz="2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zo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p:cNvPicPr>
            <a:picLocks noChangeAspect="1" noChangeArrowheads="1"/>
          </p:cNvPicPr>
          <p:nvPr/>
        </p:nvPicPr>
        <p:blipFill>
          <a:blip r:embed="rId2" cstate="print"/>
          <a:srcRect/>
          <a:stretch>
            <a:fillRect/>
          </a:stretch>
        </p:blipFill>
        <p:spPr bwMode="auto">
          <a:xfrm>
            <a:off x="0" y="188640"/>
            <a:ext cx="9144000" cy="6480720"/>
          </a:xfrm>
          <a:prstGeom prst="rect">
            <a:avLst/>
          </a:prstGeom>
          <a:noFill/>
          <a:ln w="9525">
            <a:noFill/>
            <a:miter lim="800000"/>
            <a:headEnd/>
            <a:tailEnd/>
          </a:ln>
        </p:spPr>
      </p:pic>
      <p:sp>
        <p:nvSpPr>
          <p:cNvPr id="3" name="2 Rectángulo redondeado"/>
          <p:cNvSpPr/>
          <p:nvPr/>
        </p:nvSpPr>
        <p:spPr>
          <a:xfrm>
            <a:off x="899592" y="188640"/>
            <a:ext cx="1872208" cy="28803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cSld>
  <p:clrMapOvr>
    <a:masterClrMapping/>
  </p:clrMapOvr>
  <p:transition>
    <p:zo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
          <p:cNvSpPr>
            <a:spLocks noChangeArrowheads="1"/>
          </p:cNvSpPr>
          <p:nvPr/>
        </p:nvSpPr>
        <p:spPr bwMode="auto">
          <a:xfrm>
            <a:off x="611560" y="600846"/>
            <a:ext cx="8064896" cy="5509200"/>
          </a:xfrm>
          <a:prstGeom prst="rect">
            <a:avLst/>
          </a:prstGeom>
          <a:solidFill>
            <a:schemeClr val="bg2">
              <a:lumMod val="90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3200" b="1" i="0" u="none" strike="noStrike" cap="none" normalizeH="0" baseline="0" dirty="0" smtClean="0">
                <a:ln>
                  <a:noFill/>
                </a:ln>
                <a:solidFill>
                  <a:schemeClr val="tx1"/>
                </a:solidFill>
                <a:effectLst/>
                <a:latin typeface="Arial Unicode MS" pitchFamily="34" charset="-128"/>
                <a:cs typeface="Arial" pitchFamily="34" charset="0"/>
              </a:rPr>
              <a:t>Registro A / D </a:t>
            </a:r>
            <a:r>
              <a:rPr kumimoji="0" lang="es-ES" sz="3200" b="1" i="0" u="none" strike="noStrike" cap="none" normalizeH="0" baseline="0" dirty="0" err="1" smtClean="0">
                <a:ln>
                  <a:noFill/>
                </a:ln>
                <a:solidFill>
                  <a:schemeClr val="tx1"/>
                </a:solidFill>
                <a:effectLst/>
                <a:latin typeface="Arial Unicode MS" pitchFamily="34" charset="-128"/>
                <a:cs typeface="Arial" pitchFamily="34" charset="0"/>
              </a:rPr>
              <a:t>Trim</a:t>
            </a:r>
            <a:r>
              <a:rPr kumimoji="0" lang="es-ES" sz="3200" b="1" i="0" u="none" strike="noStrike" cap="none" normalizeH="0" baseline="0" dirty="0" smtClean="0">
                <a:ln>
                  <a:noFill/>
                </a:ln>
                <a:solidFill>
                  <a:schemeClr val="tx1"/>
                </a:solidFill>
                <a:effectLst/>
                <a:latin typeface="Arial Unicode MS" pitchFamily="34" charset="-128"/>
                <a:cs typeface="Arial" pitchFamily="34" charset="0"/>
              </a:rPr>
              <a:t> (ADTRIM - 0x4003 4034)</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s-ES" sz="3200" b="0" i="0" u="none" strike="noStrike" cap="none" normalizeH="0" baseline="0" dirty="0" smtClean="0">
              <a:ln>
                <a:noFill/>
              </a:ln>
              <a:solidFill>
                <a:schemeClr val="tx1"/>
              </a:solidFill>
              <a:effectLst/>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s-ES" sz="3200" b="0" i="0" u="none" strike="noStrike" cap="none" normalizeH="0" baseline="0" dirty="0" smtClean="0">
                <a:ln>
                  <a:noFill/>
                </a:ln>
                <a:solidFill>
                  <a:schemeClr val="tx1"/>
                </a:solidFill>
                <a:effectLst/>
                <a:latin typeface="Arial Unicode MS" pitchFamily="34" charset="-128"/>
                <a:cs typeface="Arial" pitchFamily="34" charset="0"/>
              </a:rPr>
              <a:t> Este registro será establecido por el código de arranque en la puesta en marcha. Contiene los valores de ajuste para el DAC y el ADC. </a:t>
            </a:r>
          </a:p>
          <a:p>
            <a:pPr marL="0" marR="0" lvl="0" indent="0" algn="l" defTabSz="914400" rtl="0" eaLnBrk="1" fontAlgn="base" latinLnBrk="0" hangingPunct="1">
              <a:lnSpc>
                <a:spcPct val="100000"/>
              </a:lnSpc>
              <a:spcBef>
                <a:spcPct val="0"/>
              </a:spcBef>
              <a:spcAft>
                <a:spcPct val="0"/>
              </a:spcAft>
              <a:buClrTx/>
              <a:buSzTx/>
              <a:buFontTx/>
              <a:buNone/>
              <a:tabLst/>
            </a:pPr>
            <a:r>
              <a:rPr kumimoji="0" lang="es-ES" sz="3200" b="0" i="0" u="none" strike="noStrike" cap="none" normalizeH="0" baseline="0" dirty="0" smtClean="0">
                <a:ln>
                  <a:noFill/>
                </a:ln>
                <a:solidFill>
                  <a:schemeClr val="tx1"/>
                </a:solidFill>
                <a:effectLst/>
                <a:latin typeface="Arial Unicode MS" pitchFamily="34" charset="-128"/>
                <a:cs typeface="Arial" pitchFamily="34" charset="0"/>
              </a:rPr>
              <a:t>El usuario puede sobrescribir los valores de </a:t>
            </a:r>
            <a:r>
              <a:rPr lang="es-ES" sz="3200" dirty="0" smtClean="0">
                <a:latin typeface="Arial Unicode MS" pitchFamily="34" charset="-128"/>
                <a:cs typeface="Arial" pitchFamily="34" charset="0"/>
              </a:rPr>
              <a:t>arranque</a:t>
            </a:r>
            <a:r>
              <a:rPr kumimoji="0" lang="es-ES" sz="3200" b="0" i="0" u="none" strike="noStrike" cap="none" normalizeH="0" baseline="0" dirty="0" smtClean="0">
                <a:ln>
                  <a:noFill/>
                </a:ln>
                <a:solidFill>
                  <a:schemeClr val="tx1"/>
                </a:solidFill>
                <a:effectLst/>
                <a:latin typeface="Arial Unicode MS" pitchFamily="34" charset="-128"/>
                <a:cs typeface="Arial" pitchFamily="34" charset="0"/>
              </a:rPr>
              <a:t> para el ADC. </a:t>
            </a:r>
          </a:p>
          <a:p>
            <a:pPr marL="0" marR="0" lvl="0" indent="0" algn="l" defTabSz="914400" rtl="0" eaLnBrk="1" fontAlgn="base" latinLnBrk="0" hangingPunct="1">
              <a:lnSpc>
                <a:spcPct val="100000"/>
              </a:lnSpc>
              <a:spcBef>
                <a:spcPct val="0"/>
              </a:spcBef>
              <a:spcAft>
                <a:spcPct val="0"/>
              </a:spcAft>
              <a:buClrTx/>
              <a:buSzTx/>
              <a:buFontTx/>
              <a:buNone/>
              <a:tabLst/>
            </a:pPr>
            <a:r>
              <a:rPr kumimoji="0" lang="es-ES" sz="3200" b="0" i="0" u="none" strike="noStrike" cap="none" normalizeH="0" baseline="0" dirty="0" smtClean="0">
                <a:ln>
                  <a:noFill/>
                </a:ln>
                <a:solidFill>
                  <a:schemeClr val="tx1"/>
                </a:solidFill>
                <a:effectLst/>
                <a:latin typeface="Arial Unicode MS" pitchFamily="34" charset="-128"/>
                <a:cs typeface="Arial" pitchFamily="34" charset="0"/>
              </a:rPr>
              <a:t>Los 12 bits son visibles cuando se lee este registro.</a:t>
            </a:r>
            <a:endParaRPr kumimoji="0" lang="es-ES" sz="32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zo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cstate="print"/>
          <a:srcRect/>
          <a:stretch>
            <a:fillRect/>
          </a:stretch>
        </p:blipFill>
        <p:spPr bwMode="auto">
          <a:xfrm>
            <a:off x="1979613" y="0"/>
            <a:ext cx="5114925" cy="6858000"/>
          </a:xfrm>
          <a:prstGeom prst="rect">
            <a:avLst/>
          </a:prstGeom>
          <a:noFill/>
          <a:ln w="9525">
            <a:noFill/>
            <a:miter lim="800000"/>
            <a:headEnd/>
            <a:tailEnd/>
          </a:ln>
        </p:spPr>
      </p:pic>
      <p:sp>
        <p:nvSpPr>
          <p:cNvPr id="5" name="4 Rectángulo"/>
          <p:cNvSpPr/>
          <p:nvPr/>
        </p:nvSpPr>
        <p:spPr>
          <a:xfrm>
            <a:off x="1403648" y="4941168"/>
            <a:ext cx="3456384" cy="21602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cSld>
  <p:clrMapOvr>
    <a:masterClrMapping/>
  </p:clrMapOvr>
  <p:transition>
    <p:zo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p:cNvPicPr>
            <a:picLocks noChangeAspect="1" noChangeArrowheads="1"/>
          </p:cNvPicPr>
          <p:nvPr/>
        </p:nvPicPr>
        <p:blipFill>
          <a:blip r:embed="rId2" cstate="print"/>
          <a:srcRect/>
          <a:stretch>
            <a:fillRect/>
          </a:stretch>
        </p:blipFill>
        <p:spPr bwMode="auto">
          <a:xfrm>
            <a:off x="539552" y="548680"/>
            <a:ext cx="8280920" cy="5544616"/>
          </a:xfrm>
          <a:prstGeom prst="rect">
            <a:avLst/>
          </a:prstGeom>
          <a:noFill/>
          <a:ln w="9525">
            <a:noFill/>
            <a:miter lim="800000"/>
            <a:headEnd/>
            <a:tailEnd/>
          </a:ln>
        </p:spPr>
      </p:pic>
      <p:sp>
        <p:nvSpPr>
          <p:cNvPr id="3" name="2 Rectángulo redondeado"/>
          <p:cNvSpPr/>
          <p:nvPr/>
        </p:nvSpPr>
        <p:spPr>
          <a:xfrm>
            <a:off x="1331640" y="692696"/>
            <a:ext cx="1152128"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cSld>
  <p:clrMapOvr>
    <a:masterClrMapping/>
  </p:clrMapOvr>
  <p:transition>
    <p:zo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571480"/>
            <a:ext cx="8568952" cy="584775"/>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s-AR" sz="3200" dirty="0" smtClean="0">
                <a:solidFill>
                  <a:schemeClr val="tx1"/>
                </a:solidFill>
              </a:rPr>
              <a:t>Formas de trabajar (o diferentes configuraciones)</a:t>
            </a:r>
          </a:p>
        </p:txBody>
      </p:sp>
      <p:sp>
        <p:nvSpPr>
          <p:cNvPr id="5" name="TextBox 4"/>
          <p:cNvSpPr txBox="1"/>
          <p:nvPr/>
        </p:nvSpPr>
        <p:spPr>
          <a:xfrm>
            <a:off x="1000100" y="2060848"/>
            <a:ext cx="7143800" cy="4401205"/>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228600" indent="-228600"/>
            <a:r>
              <a:rPr lang="es-AR" sz="2000" dirty="0" smtClean="0">
                <a:solidFill>
                  <a:schemeClr val="tx1"/>
                </a:solidFill>
              </a:rPr>
              <a:t>Disparo Controlado o Continuo</a:t>
            </a:r>
          </a:p>
          <a:p>
            <a:pPr marL="228600" indent="-228600"/>
            <a:endParaRPr lang="es-AR" sz="2000" dirty="0" smtClean="0">
              <a:solidFill>
                <a:schemeClr val="tx1"/>
              </a:solidFill>
            </a:endParaRPr>
          </a:p>
          <a:p>
            <a:pPr marL="228600" indent="-228600">
              <a:buAutoNum type="arabicParenR"/>
            </a:pPr>
            <a:r>
              <a:rPr lang="es-AR" sz="2000" dirty="0" err="1" smtClean="0">
                <a:solidFill>
                  <a:schemeClr val="tx1"/>
                </a:solidFill>
              </a:rPr>
              <a:t>Burst</a:t>
            </a:r>
            <a:r>
              <a:rPr lang="es-AR" sz="2000" dirty="0" smtClean="0">
                <a:solidFill>
                  <a:schemeClr val="tx1"/>
                </a:solidFill>
              </a:rPr>
              <a:t> = 1 . Colocamos en 1 cada canal que queremos convertir y dejamos que el conversor trabaje  todo el tiempo cargando datos en </a:t>
            </a:r>
            <a:r>
              <a:rPr lang="es-AR" sz="2000" dirty="0" err="1" smtClean="0">
                <a:solidFill>
                  <a:schemeClr val="tx1"/>
                </a:solidFill>
              </a:rPr>
              <a:t>en</a:t>
            </a:r>
            <a:r>
              <a:rPr lang="es-AR" sz="2000" dirty="0" smtClean="0">
                <a:solidFill>
                  <a:schemeClr val="tx1"/>
                </a:solidFill>
              </a:rPr>
              <a:t> los registros de resultado. Cuando necesite un dato simplemente lo vamos a buscar dado que habrá un dato nuevo disponible.</a:t>
            </a:r>
          </a:p>
          <a:p>
            <a:pPr marL="228600" indent="-228600">
              <a:buAutoNum type="arabicParenR"/>
            </a:pPr>
            <a:r>
              <a:rPr lang="es-AR" sz="2000" dirty="0" err="1" smtClean="0">
                <a:solidFill>
                  <a:schemeClr val="tx1"/>
                </a:solidFill>
              </a:rPr>
              <a:t>Burst</a:t>
            </a:r>
            <a:r>
              <a:rPr lang="es-AR" sz="2000" dirty="0" smtClean="0">
                <a:solidFill>
                  <a:schemeClr val="tx1"/>
                </a:solidFill>
              </a:rPr>
              <a:t> = 0. Convertimos un dato de un canal determinado en el momento en que nosotros deseamos. </a:t>
            </a:r>
          </a:p>
          <a:p>
            <a:pPr marL="685800" lvl="1" indent="-228600">
              <a:buAutoNum type="arabicParenR"/>
            </a:pPr>
            <a:r>
              <a:rPr lang="es-AR" sz="2000" dirty="0" smtClean="0">
                <a:solidFill>
                  <a:schemeClr val="tx1"/>
                </a:solidFill>
              </a:rPr>
              <a:t>Ahora determinamos si vamos a detener el programa hasta que el dato esté disponible (</a:t>
            </a:r>
            <a:r>
              <a:rPr lang="es-AR" sz="2000" dirty="0" err="1" smtClean="0">
                <a:solidFill>
                  <a:schemeClr val="tx1"/>
                </a:solidFill>
              </a:rPr>
              <a:t>poling</a:t>
            </a:r>
            <a:r>
              <a:rPr lang="es-AR" sz="2000" dirty="0" smtClean="0">
                <a:solidFill>
                  <a:schemeClr val="tx1"/>
                </a:solidFill>
              </a:rPr>
              <a:t> sobre el bit DONE)</a:t>
            </a:r>
          </a:p>
          <a:p>
            <a:pPr marL="685800" lvl="1" indent="-228600">
              <a:buAutoNum type="arabicParenR"/>
            </a:pPr>
            <a:r>
              <a:rPr lang="es-AR" sz="2000" dirty="0" smtClean="0">
                <a:solidFill>
                  <a:schemeClr val="tx1"/>
                </a:solidFill>
              </a:rPr>
              <a:t>Disparamos una interrupción para utilizar el dato cuando esté disponible y no perder tiempo de procesador en ver el estado de un bit.</a:t>
            </a:r>
          </a:p>
        </p:txBody>
      </p:sp>
    </p:spTree>
  </p:cSld>
  <p:clrMapOvr>
    <a:masterClrMapping/>
  </p:clrMapOvr>
  <p:transition>
    <p:zo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srcRect/>
          <a:stretch>
            <a:fillRect/>
          </a:stretch>
        </p:blipFill>
        <p:spPr bwMode="auto">
          <a:xfrm>
            <a:off x="539552" y="1340768"/>
            <a:ext cx="8136904" cy="5221959"/>
          </a:xfrm>
          <a:prstGeom prst="rect">
            <a:avLst/>
          </a:prstGeom>
          <a:noFill/>
          <a:ln w="9525">
            <a:noFill/>
            <a:miter lim="800000"/>
            <a:headEnd/>
            <a:tailEnd/>
          </a:ln>
          <a:effectLst/>
        </p:spPr>
      </p:pic>
      <p:sp>
        <p:nvSpPr>
          <p:cNvPr id="3" name="2 Rectángulo"/>
          <p:cNvSpPr/>
          <p:nvPr/>
        </p:nvSpPr>
        <p:spPr>
          <a:xfrm>
            <a:off x="467544" y="404665"/>
            <a:ext cx="8496944" cy="523220"/>
          </a:xfrm>
          <a:prstGeom prst="rect">
            <a:avLst/>
          </a:prstGeom>
          <a:solidFill>
            <a:schemeClr val="bg2">
              <a:lumMod val="90000"/>
            </a:schemeClr>
          </a:solidFill>
        </p:spPr>
        <p:txBody>
          <a:bodyPr wrap="square">
            <a:spAutoFit/>
          </a:bodyPr>
          <a:lstStyle/>
          <a:p>
            <a:pPr marL="228600" indent="-228600"/>
            <a:r>
              <a:rPr lang="es-AR" sz="2800" b="1" dirty="0" smtClean="0"/>
              <a:t>Formas de disparo de las conversiones (Controlado)  </a:t>
            </a:r>
          </a:p>
        </p:txBody>
      </p:sp>
    </p:spTree>
  </p:cSld>
  <p:clrMapOvr>
    <a:masterClrMapping/>
  </p:clrMapOvr>
  <p:transition>
    <p:zo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
          <p:cNvSpPr>
            <a:spLocks noChangeArrowheads="1"/>
          </p:cNvSpPr>
          <p:nvPr/>
        </p:nvSpPr>
        <p:spPr bwMode="auto">
          <a:xfrm>
            <a:off x="0" y="369386"/>
            <a:ext cx="9144000" cy="5663089"/>
          </a:xfrm>
          <a:prstGeom prst="rect">
            <a:avLst/>
          </a:prstGeom>
          <a:solidFill>
            <a:schemeClr val="bg2">
              <a:lumMod val="90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2000" b="1" i="0" u="none" strike="noStrike" cap="none" normalizeH="0" baseline="0" dirty="0" smtClean="0">
                <a:ln>
                  <a:noFill/>
                </a:ln>
                <a:solidFill>
                  <a:schemeClr val="tx1"/>
                </a:solidFill>
                <a:effectLst/>
                <a:latin typeface="Arial Unicode MS" pitchFamily="34" charset="-128"/>
                <a:cs typeface="Arial" pitchFamily="34" charset="0"/>
              </a:rPr>
              <a:t>Configuración básica El ADC se configura utilizando los siguientes registros</a:t>
            </a:r>
            <a:r>
              <a:rPr kumimoji="0" lang="es-ES" b="1" i="0" u="none" strike="noStrike" cap="none" normalizeH="0" baseline="0" dirty="0" smtClean="0">
                <a:ln>
                  <a:noFill/>
                </a:ln>
                <a:solidFill>
                  <a:schemeClr val="tx1"/>
                </a:solidFill>
                <a:effectLst/>
                <a:latin typeface="Arial Unicode MS" pitchFamily="34" charset="-128"/>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s-ES" b="0" i="0" u="none" strike="noStrike" cap="none" normalizeH="0" baseline="0" dirty="0" smtClean="0">
              <a:ln>
                <a:noFill/>
              </a:ln>
              <a:solidFill>
                <a:schemeClr val="tx1"/>
              </a:solidFill>
              <a:effectLst/>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s-ES" b="0" i="0" u="none" strike="noStrike" cap="none" normalizeH="0" baseline="0" dirty="0" smtClean="0">
                <a:ln>
                  <a:noFill/>
                </a:ln>
                <a:solidFill>
                  <a:schemeClr val="tx1"/>
                </a:solidFill>
                <a:effectLst/>
                <a:latin typeface="Arial Unicode MS" pitchFamily="34" charset="-128"/>
                <a:cs typeface="Arial" pitchFamily="34" charset="0"/>
              </a:rPr>
              <a:t> 1. Potencia: en el registro PCONP (Tabla 46), configure el bit PCADC. Observación: al reiniciar, el ADC está desactivado. Para habilitar el ADC, primero configure el bit PCADC, y luego habilitar el ADC en el registro AD0CR (bit PDN Tabla 531). Para desactivar el ADC, primero borre el bit PDN, y luego borre el bit PCADC.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s-ES" b="0" i="0" u="none" strike="noStrike" cap="none" normalizeH="0" baseline="0" dirty="0" smtClean="0">
              <a:ln>
                <a:noFill/>
              </a:ln>
              <a:solidFill>
                <a:schemeClr val="tx1"/>
              </a:solidFill>
              <a:effectLst/>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s-ES" b="0" i="0" u="none" strike="noStrike" cap="none" normalizeH="0" baseline="0" dirty="0" smtClean="0">
                <a:ln>
                  <a:noFill/>
                </a:ln>
                <a:solidFill>
                  <a:schemeClr val="tx1"/>
                </a:solidFill>
                <a:effectLst/>
                <a:latin typeface="Arial Unicode MS" pitchFamily="34" charset="-128"/>
                <a:cs typeface="Arial" pitchFamily="34" charset="0"/>
              </a:rPr>
              <a:t>2. Reloj: en el registro PCLKSEL0 (Tabla 40), seleccione PCLK_ADC. Para escalar el reloj para el ADC, vea los bits CLKDIV en la Tabla 531.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s-ES" b="0" i="0" u="none" strike="noStrike" cap="none" normalizeH="0" baseline="0" dirty="0" smtClean="0">
              <a:ln>
                <a:noFill/>
              </a:ln>
              <a:solidFill>
                <a:schemeClr val="tx1"/>
              </a:solidFill>
              <a:effectLst/>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s-ES" b="0" i="0" u="none" strike="noStrike" cap="none" normalizeH="0" baseline="0" dirty="0" smtClean="0">
                <a:ln>
                  <a:noFill/>
                </a:ln>
                <a:solidFill>
                  <a:schemeClr val="tx1"/>
                </a:solidFill>
                <a:effectLst/>
                <a:latin typeface="Arial Unicode MS" pitchFamily="34" charset="-128"/>
                <a:cs typeface="Arial" pitchFamily="34" charset="0"/>
              </a:rPr>
              <a:t>3. Pines: habilite los pines ADC0 a través de los registros PINSEL. Seleccione los modos de pin para el puerto pines con funciones ADC0 a través de los registros PINMODE (Sección 8.5).</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s-ES" b="0" i="0" u="none" strike="noStrike" cap="none" normalizeH="0" baseline="0" dirty="0" smtClean="0">
              <a:ln>
                <a:noFill/>
              </a:ln>
              <a:solidFill>
                <a:schemeClr val="tx1"/>
              </a:solidFill>
              <a:effectLst/>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s-ES" b="0" i="0" u="none" strike="noStrike" cap="none" normalizeH="0" baseline="0" dirty="0" smtClean="0">
                <a:ln>
                  <a:noFill/>
                </a:ln>
                <a:solidFill>
                  <a:schemeClr val="tx1"/>
                </a:solidFill>
                <a:effectLst/>
                <a:latin typeface="Arial Unicode MS" pitchFamily="34" charset="-128"/>
                <a:cs typeface="Arial" pitchFamily="34" charset="0"/>
              </a:rPr>
              <a:t> 4. Interrupciones: para habilitar las interrupciones en el ADC, consulte la Tabla 534. Las interrupciones se habilitan en el NVIC usando el registro apropiado  </a:t>
            </a:r>
            <a:r>
              <a:rPr kumimoji="0" lang="es-ES" b="0" i="0" u="none" strike="noStrike" cap="none" normalizeH="0" baseline="0" dirty="0" err="1" smtClean="0">
                <a:ln>
                  <a:noFill/>
                </a:ln>
                <a:solidFill>
                  <a:schemeClr val="tx1"/>
                </a:solidFill>
                <a:effectLst/>
                <a:latin typeface="Arial Unicode MS" pitchFamily="34" charset="-128"/>
                <a:cs typeface="Arial" pitchFamily="34" charset="0"/>
              </a:rPr>
              <a:t>Enable</a:t>
            </a:r>
            <a:r>
              <a:rPr kumimoji="0" lang="es-ES" b="0" i="0" u="none" strike="noStrike" cap="none" normalizeH="0" baseline="0" dirty="0" smtClean="0">
                <a:ln>
                  <a:noFill/>
                </a:ln>
                <a:solidFill>
                  <a:schemeClr val="tx1"/>
                </a:solidFill>
                <a:effectLst/>
                <a:latin typeface="Arial Unicode MS" pitchFamily="34" charset="-128"/>
                <a:cs typeface="Arial" pitchFamily="34" charset="0"/>
              </a:rPr>
              <a:t> Set. Deshabilitar el ADC interrumpe en el NVIC usando el registro apropiado  </a:t>
            </a:r>
            <a:r>
              <a:rPr kumimoji="0" lang="es-ES" b="0" i="0" u="none" strike="noStrike" cap="none" normalizeH="0" baseline="0" dirty="0" err="1" smtClean="0">
                <a:ln>
                  <a:noFill/>
                </a:ln>
                <a:solidFill>
                  <a:schemeClr val="tx1"/>
                </a:solidFill>
                <a:effectLst/>
                <a:latin typeface="Arial Unicode MS" pitchFamily="34" charset="-128"/>
                <a:cs typeface="Arial" pitchFamily="34" charset="0"/>
              </a:rPr>
              <a:t>Enable</a:t>
            </a:r>
            <a:r>
              <a:rPr kumimoji="0" lang="es-ES" b="0" i="0" u="none" strike="noStrike" cap="none" normalizeH="0" baseline="0" dirty="0" smtClean="0">
                <a:ln>
                  <a:noFill/>
                </a:ln>
                <a:solidFill>
                  <a:schemeClr val="tx1"/>
                </a:solidFill>
                <a:effectLst/>
                <a:latin typeface="Arial Unicode MS" pitchFamily="34" charset="-128"/>
                <a:cs typeface="Arial" pitchFamily="34" charset="0"/>
              </a:rPr>
              <a:t> Set.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s-ES" b="0" i="0" u="none" strike="noStrike" cap="none" normalizeH="0" baseline="0" dirty="0" smtClean="0">
              <a:ln>
                <a:noFill/>
              </a:ln>
              <a:solidFill>
                <a:schemeClr val="tx1"/>
              </a:solidFill>
              <a:effectLst/>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s-ES" b="0" i="0" u="none" strike="noStrike" cap="none" normalizeH="0" baseline="0" dirty="0" smtClean="0">
                <a:ln>
                  <a:noFill/>
                </a:ln>
                <a:solidFill>
                  <a:schemeClr val="tx1"/>
                </a:solidFill>
                <a:effectLst/>
                <a:latin typeface="Arial Unicode MS" pitchFamily="34" charset="-128"/>
                <a:cs typeface="Arial" pitchFamily="34" charset="0"/>
              </a:rPr>
              <a:t>5. DMA: Vea la Sección 29.6.4. Para las conexiones del sistema GPDMA, consulte la Tabla 543.</a:t>
            </a:r>
            <a:endParaRPr kumimoji="0" lang="es-ES"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zo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p:cNvGraphicFramePr>
            <a:graphicFrameLocks noGrp="1"/>
          </p:cNvGraphicFramePr>
          <p:nvPr/>
        </p:nvGraphicFramePr>
        <p:xfrm>
          <a:off x="1524000" y="332656"/>
          <a:ext cx="6096000" cy="6376162"/>
        </p:xfrm>
        <a:graphic>
          <a:graphicData uri="http://schemas.openxmlformats.org/drawingml/2006/table">
            <a:tbl>
              <a:tblPr/>
              <a:tblGrid>
                <a:gridCol w="6096000"/>
              </a:tblGrid>
              <a:tr h="6192688">
                <a:tc>
                  <a:txBody>
                    <a:bodyPr/>
                    <a:lstStyle/>
                    <a:p>
                      <a:pP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AR" sz="1600" dirty="0" err="1">
                          <a:solidFill>
                            <a:srgbClr val="51626F"/>
                          </a:solidFill>
                          <a:latin typeface="Courier New"/>
                          <a:ea typeface="Times New Roman"/>
                          <a:cs typeface="Times New Roman"/>
                        </a:rPr>
                        <a:t>static</a:t>
                      </a:r>
                      <a:r>
                        <a:rPr lang="es-AR" sz="1600" dirty="0">
                          <a:solidFill>
                            <a:srgbClr val="51626F"/>
                          </a:solidFill>
                          <a:latin typeface="Courier New"/>
                          <a:ea typeface="Times New Roman"/>
                          <a:cs typeface="Times New Roman"/>
                        </a:rPr>
                        <a:t> </a:t>
                      </a:r>
                      <a:r>
                        <a:rPr lang="es-AR" sz="1600" dirty="0" err="1">
                          <a:solidFill>
                            <a:srgbClr val="51626F"/>
                          </a:solidFill>
                          <a:latin typeface="Courier New"/>
                          <a:ea typeface="Times New Roman"/>
                          <a:cs typeface="Times New Roman"/>
                        </a:rPr>
                        <a:t>void</a:t>
                      </a:r>
                      <a:r>
                        <a:rPr lang="es-AR" sz="1600" dirty="0">
                          <a:solidFill>
                            <a:srgbClr val="51626F"/>
                          </a:solidFill>
                          <a:latin typeface="Courier New"/>
                          <a:ea typeface="Times New Roman"/>
                          <a:cs typeface="Times New Roman"/>
                        </a:rPr>
                        <a:t> init_ADC_PINS1(</a:t>
                      </a:r>
                      <a:r>
                        <a:rPr lang="es-AR" sz="1600" dirty="0" err="1">
                          <a:solidFill>
                            <a:srgbClr val="51626F"/>
                          </a:solidFill>
                          <a:latin typeface="Courier New"/>
                          <a:ea typeface="Times New Roman"/>
                          <a:cs typeface="Times New Roman"/>
                        </a:rPr>
                        <a:t>void</a:t>
                      </a:r>
                      <a:r>
                        <a:rPr lang="es-AR" sz="1600" dirty="0">
                          <a:solidFill>
                            <a:srgbClr val="51626F"/>
                          </a:solidFill>
                          <a:latin typeface="Courier New"/>
                          <a:ea typeface="Times New Roman"/>
                          <a:cs typeface="Times New Roman"/>
                        </a:rPr>
                        <a:t>)</a:t>
                      </a:r>
                      <a:br>
                        <a:rPr lang="es-AR" sz="1600" dirty="0">
                          <a:solidFill>
                            <a:srgbClr val="51626F"/>
                          </a:solidFill>
                          <a:latin typeface="Courier New"/>
                          <a:ea typeface="Times New Roman"/>
                          <a:cs typeface="Times New Roman"/>
                        </a:rPr>
                      </a:br>
                      <a:r>
                        <a:rPr lang="es-AR" sz="1600" dirty="0">
                          <a:solidFill>
                            <a:srgbClr val="51626F"/>
                          </a:solidFill>
                          <a:latin typeface="Courier New"/>
                          <a:ea typeface="Times New Roman"/>
                          <a:cs typeface="Times New Roman"/>
                        </a:rPr>
                        <a:t>{</a:t>
                      </a:r>
                      <a:br>
                        <a:rPr lang="es-AR" sz="1600" dirty="0">
                          <a:solidFill>
                            <a:srgbClr val="51626F"/>
                          </a:solidFill>
                          <a:latin typeface="Courier New"/>
                          <a:ea typeface="Times New Roman"/>
                          <a:cs typeface="Times New Roman"/>
                        </a:rPr>
                      </a:br>
                      <a:r>
                        <a:rPr lang="es-AR" sz="1600" dirty="0" err="1">
                          <a:solidFill>
                            <a:srgbClr val="51626F"/>
                          </a:solidFill>
                          <a:latin typeface="Courier New"/>
                          <a:ea typeface="Times New Roman"/>
                          <a:cs typeface="Times New Roman"/>
                        </a:rPr>
                        <a:t>PINSEL_CFG_Type</a:t>
                      </a:r>
                      <a:r>
                        <a:rPr lang="es-AR" sz="1600" dirty="0">
                          <a:solidFill>
                            <a:srgbClr val="51626F"/>
                          </a:solidFill>
                          <a:latin typeface="Courier New"/>
                          <a:ea typeface="Times New Roman"/>
                          <a:cs typeface="Times New Roman"/>
                        </a:rPr>
                        <a:t> </a:t>
                      </a:r>
                      <a:r>
                        <a:rPr lang="es-AR" sz="1600" dirty="0" err="1">
                          <a:solidFill>
                            <a:srgbClr val="51626F"/>
                          </a:solidFill>
                          <a:latin typeface="Courier New"/>
                          <a:ea typeface="Times New Roman"/>
                          <a:cs typeface="Times New Roman"/>
                        </a:rPr>
                        <a:t>PinCfg</a:t>
                      </a:r>
                      <a:r>
                        <a:rPr lang="es-AR" sz="1600" dirty="0">
                          <a:solidFill>
                            <a:srgbClr val="51626F"/>
                          </a:solidFill>
                          <a:latin typeface="Courier New"/>
                          <a:ea typeface="Times New Roman"/>
                          <a:cs typeface="Times New Roman"/>
                        </a:rPr>
                        <a:t>;</a:t>
                      </a:r>
                      <a:br>
                        <a:rPr lang="es-AR" sz="1600" dirty="0">
                          <a:solidFill>
                            <a:srgbClr val="51626F"/>
                          </a:solidFill>
                          <a:latin typeface="Courier New"/>
                          <a:ea typeface="Times New Roman"/>
                          <a:cs typeface="Times New Roman"/>
                        </a:rPr>
                      </a:br>
                      <a:r>
                        <a:rPr lang="es-AR" sz="1600" dirty="0">
                          <a:solidFill>
                            <a:srgbClr val="51626F"/>
                          </a:solidFill>
                          <a:latin typeface="Courier New"/>
                          <a:ea typeface="Times New Roman"/>
                          <a:cs typeface="Times New Roman"/>
                        </a:rPr>
                        <a:t/>
                      </a:r>
                      <a:br>
                        <a:rPr lang="es-AR" sz="1600" dirty="0">
                          <a:solidFill>
                            <a:srgbClr val="51626F"/>
                          </a:solidFill>
                          <a:latin typeface="Courier New"/>
                          <a:ea typeface="Times New Roman"/>
                          <a:cs typeface="Times New Roman"/>
                        </a:rPr>
                      </a:br>
                      <a:r>
                        <a:rPr lang="es-AR" sz="1600" dirty="0" err="1">
                          <a:solidFill>
                            <a:srgbClr val="51626F"/>
                          </a:solidFill>
                          <a:latin typeface="Courier New"/>
                          <a:ea typeface="Times New Roman"/>
                          <a:cs typeface="Times New Roman"/>
                        </a:rPr>
                        <a:t>PinCfg.Funcnum</a:t>
                      </a:r>
                      <a:r>
                        <a:rPr lang="es-AR" sz="1600" dirty="0">
                          <a:solidFill>
                            <a:srgbClr val="51626F"/>
                          </a:solidFill>
                          <a:latin typeface="Courier New"/>
                          <a:ea typeface="Times New Roman"/>
                          <a:cs typeface="Times New Roman"/>
                        </a:rPr>
                        <a:t> = 1;</a:t>
                      </a:r>
                      <a:br>
                        <a:rPr lang="es-AR" sz="1600" dirty="0">
                          <a:solidFill>
                            <a:srgbClr val="51626F"/>
                          </a:solidFill>
                          <a:latin typeface="Courier New"/>
                          <a:ea typeface="Times New Roman"/>
                          <a:cs typeface="Times New Roman"/>
                        </a:rPr>
                      </a:br>
                      <a:r>
                        <a:rPr lang="es-AR" sz="1600" dirty="0" err="1">
                          <a:solidFill>
                            <a:srgbClr val="51626F"/>
                          </a:solidFill>
                          <a:latin typeface="Courier New"/>
                          <a:ea typeface="Times New Roman"/>
                          <a:cs typeface="Times New Roman"/>
                        </a:rPr>
                        <a:t>PinCfg.OpenDrain</a:t>
                      </a:r>
                      <a:r>
                        <a:rPr lang="es-AR" sz="1600" dirty="0">
                          <a:solidFill>
                            <a:srgbClr val="51626F"/>
                          </a:solidFill>
                          <a:latin typeface="Courier New"/>
                          <a:ea typeface="Times New Roman"/>
                          <a:cs typeface="Times New Roman"/>
                        </a:rPr>
                        <a:t> = 0;</a:t>
                      </a:r>
                      <a:br>
                        <a:rPr lang="es-AR" sz="1600" dirty="0">
                          <a:solidFill>
                            <a:srgbClr val="51626F"/>
                          </a:solidFill>
                          <a:latin typeface="Courier New"/>
                          <a:ea typeface="Times New Roman"/>
                          <a:cs typeface="Times New Roman"/>
                        </a:rPr>
                      </a:br>
                      <a:r>
                        <a:rPr lang="es-AR" sz="1600" dirty="0" err="1">
                          <a:solidFill>
                            <a:srgbClr val="51626F"/>
                          </a:solidFill>
                          <a:latin typeface="Courier New"/>
                          <a:ea typeface="Times New Roman"/>
                          <a:cs typeface="Times New Roman"/>
                        </a:rPr>
                        <a:t>PinCfg.Pinmode</a:t>
                      </a:r>
                      <a:r>
                        <a:rPr lang="es-AR" sz="1600" dirty="0">
                          <a:solidFill>
                            <a:srgbClr val="51626F"/>
                          </a:solidFill>
                          <a:latin typeface="Courier New"/>
                          <a:ea typeface="Times New Roman"/>
                          <a:cs typeface="Times New Roman"/>
                        </a:rPr>
                        <a:t> = 2;</a:t>
                      </a:r>
                      <a:br>
                        <a:rPr lang="es-AR" sz="1600" dirty="0">
                          <a:solidFill>
                            <a:srgbClr val="51626F"/>
                          </a:solidFill>
                          <a:latin typeface="Courier New"/>
                          <a:ea typeface="Times New Roman"/>
                          <a:cs typeface="Times New Roman"/>
                        </a:rPr>
                      </a:br>
                      <a:r>
                        <a:rPr lang="es-AR" sz="1600" dirty="0" err="1">
                          <a:solidFill>
                            <a:srgbClr val="51626F"/>
                          </a:solidFill>
                          <a:latin typeface="Courier New"/>
                          <a:ea typeface="Times New Roman"/>
                          <a:cs typeface="Times New Roman"/>
                        </a:rPr>
                        <a:t>PinCfg.Portnum</a:t>
                      </a:r>
                      <a:r>
                        <a:rPr lang="es-AR" sz="1600" dirty="0">
                          <a:solidFill>
                            <a:srgbClr val="51626F"/>
                          </a:solidFill>
                          <a:latin typeface="Courier New"/>
                          <a:ea typeface="Times New Roman"/>
                          <a:cs typeface="Times New Roman"/>
                        </a:rPr>
                        <a:t> = 0;</a:t>
                      </a:r>
                      <a:br>
                        <a:rPr lang="es-AR" sz="1600" dirty="0">
                          <a:solidFill>
                            <a:srgbClr val="51626F"/>
                          </a:solidFill>
                          <a:latin typeface="Courier New"/>
                          <a:ea typeface="Times New Roman"/>
                          <a:cs typeface="Times New Roman"/>
                        </a:rPr>
                      </a:br>
                      <a:r>
                        <a:rPr lang="es-AR" sz="1600" dirty="0" err="1">
                          <a:solidFill>
                            <a:srgbClr val="51626F"/>
                          </a:solidFill>
                          <a:latin typeface="Courier New"/>
                          <a:ea typeface="Times New Roman"/>
                          <a:cs typeface="Times New Roman"/>
                        </a:rPr>
                        <a:t>PinCfg.Pinnum</a:t>
                      </a:r>
                      <a:r>
                        <a:rPr lang="es-AR" sz="1600" dirty="0">
                          <a:solidFill>
                            <a:srgbClr val="51626F"/>
                          </a:solidFill>
                          <a:latin typeface="Courier New"/>
                          <a:ea typeface="Times New Roman"/>
                          <a:cs typeface="Times New Roman"/>
                        </a:rPr>
                        <a:t> = 23;</a:t>
                      </a:r>
                      <a:br>
                        <a:rPr lang="es-AR" sz="1600" dirty="0">
                          <a:solidFill>
                            <a:srgbClr val="51626F"/>
                          </a:solidFill>
                          <a:latin typeface="Courier New"/>
                          <a:ea typeface="Times New Roman"/>
                          <a:cs typeface="Times New Roman"/>
                        </a:rPr>
                      </a:br>
                      <a:r>
                        <a:rPr lang="es-AR" sz="1600" dirty="0" err="1">
                          <a:solidFill>
                            <a:srgbClr val="51626F"/>
                          </a:solidFill>
                          <a:latin typeface="Courier New"/>
                          <a:ea typeface="Times New Roman"/>
                          <a:cs typeface="Times New Roman"/>
                        </a:rPr>
                        <a:t>PINSEL_ConfigPin</a:t>
                      </a:r>
                      <a:r>
                        <a:rPr lang="es-AR" sz="1600" dirty="0">
                          <a:solidFill>
                            <a:srgbClr val="51626F"/>
                          </a:solidFill>
                          <a:latin typeface="Courier New"/>
                          <a:ea typeface="Times New Roman"/>
                          <a:cs typeface="Times New Roman"/>
                        </a:rPr>
                        <a:t>(&amp;</a:t>
                      </a:r>
                      <a:r>
                        <a:rPr lang="es-AR" sz="1600" dirty="0" err="1">
                          <a:solidFill>
                            <a:srgbClr val="51626F"/>
                          </a:solidFill>
                          <a:latin typeface="Courier New"/>
                          <a:ea typeface="Times New Roman"/>
                          <a:cs typeface="Times New Roman"/>
                        </a:rPr>
                        <a:t>PinCfg</a:t>
                      </a:r>
                      <a:r>
                        <a:rPr lang="es-AR" sz="1600" dirty="0">
                          <a:solidFill>
                            <a:srgbClr val="51626F"/>
                          </a:solidFill>
                          <a:latin typeface="Courier New"/>
                          <a:ea typeface="Times New Roman"/>
                          <a:cs typeface="Times New Roman"/>
                        </a:rPr>
                        <a:t>);</a:t>
                      </a:r>
                      <a:br>
                        <a:rPr lang="es-AR" sz="1600" dirty="0">
                          <a:solidFill>
                            <a:srgbClr val="51626F"/>
                          </a:solidFill>
                          <a:latin typeface="Courier New"/>
                          <a:ea typeface="Times New Roman"/>
                          <a:cs typeface="Times New Roman"/>
                        </a:rPr>
                      </a:br>
                      <a:r>
                        <a:rPr lang="es-AR" sz="1600" dirty="0">
                          <a:solidFill>
                            <a:srgbClr val="51626F"/>
                          </a:solidFill>
                          <a:latin typeface="Courier New"/>
                          <a:ea typeface="Times New Roman"/>
                          <a:cs typeface="Times New Roman"/>
                        </a:rPr>
                        <a:t>}</a:t>
                      </a:r>
                      <a:br>
                        <a:rPr lang="es-AR" sz="1600" dirty="0">
                          <a:solidFill>
                            <a:srgbClr val="51626F"/>
                          </a:solidFill>
                          <a:latin typeface="Courier New"/>
                          <a:ea typeface="Times New Roman"/>
                          <a:cs typeface="Times New Roman"/>
                        </a:rPr>
                      </a:br>
                      <a:r>
                        <a:rPr lang="es-AR" sz="1600" dirty="0">
                          <a:solidFill>
                            <a:srgbClr val="51626F"/>
                          </a:solidFill>
                          <a:latin typeface="Courier New"/>
                          <a:ea typeface="Times New Roman"/>
                          <a:cs typeface="Times New Roman"/>
                        </a:rPr>
                        <a:t/>
                      </a:r>
                      <a:br>
                        <a:rPr lang="es-AR" sz="1600" dirty="0">
                          <a:solidFill>
                            <a:srgbClr val="51626F"/>
                          </a:solidFill>
                          <a:latin typeface="Courier New"/>
                          <a:ea typeface="Times New Roman"/>
                          <a:cs typeface="Times New Roman"/>
                        </a:rPr>
                      </a:br>
                      <a:r>
                        <a:rPr lang="es-AR" sz="1600" dirty="0" err="1">
                          <a:solidFill>
                            <a:srgbClr val="51626F"/>
                          </a:solidFill>
                          <a:latin typeface="Courier New"/>
                          <a:ea typeface="Times New Roman"/>
                          <a:cs typeface="Times New Roman"/>
                        </a:rPr>
                        <a:t>static</a:t>
                      </a:r>
                      <a:r>
                        <a:rPr lang="es-AR" sz="1600" dirty="0">
                          <a:solidFill>
                            <a:srgbClr val="51626F"/>
                          </a:solidFill>
                          <a:latin typeface="Courier New"/>
                          <a:ea typeface="Times New Roman"/>
                          <a:cs typeface="Times New Roman"/>
                        </a:rPr>
                        <a:t> </a:t>
                      </a:r>
                      <a:r>
                        <a:rPr lang="es-AR" sz="1600" dirty="0" err="1">
                          <a:solidFill>
                            <a:srgbClr val="51626F"/>
                          </a:solidFill>
                          <a:latin typeface="Courier New"/>
                          <a:ea typeface="Times New Roman"/>
                          <a:cs typeface="Times New Roman"/>
                        </a:rPr>
                        <a:t>void</a:t>
                      </a:r>
                      <a:r>
                        <a:rPr lang="es-AR" sz="1600" dirty="0">
                          <a:solidFill>
                            <a:srgbClr val="51626F"/>
                          </a:solidFill>
                          <a:latin typeface="Courier New"/>
                          <a:ea typeface="Times New Roman"/>
                          <a:cs typeface="Times New Roman"/>
                        </a:rPr>
                        <a:t> init_ADC_PINS2(</a:t>
                      </a:r>
                      <a:r>
                        <a:rPr lang="es-AR" sz="1600" dirty="0" err="1">
                          <a:solidFill>
                            <a:srgbClr val="51626F"/>
                          </a:solidFill>
                          <a:latin typeface="Courier New"/>
                          <a:ea typeface="Times New Roman"/>
                          <a:cs typeface="Times New Roman"/>
                        </a:rPr>
                        <a:t>void</a:t>
                      </a:r>
                      <a:r>
                        <a:rPr lang="es-AR" sz="1600" dirty="0">
                          <a:solidFill>
                            <a:srgbClr val="51626F"/>
                          </a:solidFill>
                          <a:latin typeface="Courier New"/>
                          <a:ea typeface="Times New Roman"/>
                          <a:cs typeface="Times New Roman"/>
                        </a:rPr>
                        <a:t>)</a:t>
                      </a:r>
                      <a:br>
                        <a:rPr lang="es-AR" sz="1600" dirty="0">
                          <a:solidFill>
                            <a:srgbClr val="51626F"/>
                          </a:solidFill>
                          <a:latin typeface="Courier New"/>
                          <a:ea typeface="Times New Roman"/>
                          <a:cs typeface="Times New Roman"/>
                        </a:rPr>
                      </a:br>
                      <a:r>
                        <a:rPr lang="es-AR" sz="1600" dirty="0">
                          <a:solidFill>
                            <a:srgbClr val="51626F"/>
                          </a:solidFill>
                          <a:latin typeface="Courier New"/>
                          <a:ea typeface="Times New Roman"/>
                          <a:cs typeface="Times New Roman"/>
                        </a:rPr>
                        <a:t>{</a:t>
                      </a:r>
                      <a:br>
                        <a:rPr lang="es-AR" sz="1600" dirty="0">
                          <a:solidFill>
                            <a:srgbClr val="51626F"/>
                          </a:solidFill>
                          <a:latin typeface="Courier New"/>
                          <a:ea typeface="Times New Roman"/>
                          <a:cs typeface="Times New Roman"/>
                        </a:rPr>
                      </a:br>
                      <a:r>
                        <a:rPr lang="es-AR" sz="1600" dirty="0" err="1">
                          <a:solidFill>
                            <a:srgbClr val="51626F"/>
                          </a:solidFill>
                          <a:latin typeface="Courier New"/>
                          <a:ea typeface="Times New Roman"/>
                          <a:cs typeface="Times New Roman"/>
                        </a:rPr>
                        <a:t>PINSEL_CFG_Type</a:t>
                      </a:r>
                      <a:r>
                        <a:rPr lang="es-AR" sz="1600" dirty="0">
                          <a:solidFill>
                            <a:srgbClr val="51626F"/>
                          </a:solidFill>
                          <a:latin typeface="Courier New"/>
                          <a:ea typeface="Times New Roman"/>
                          <a:cs typeface="Times New Roman"/>
                        </a:rPr>
                        <a:t> </a:t>
                      </a:r>
                      <a:r>
                        <a:rPr lang="es-AR" sz="1600" dirty="0" err="1">
                          <a:solidFill>
                            <a:srgbClr val="51626F"/>
                          </a:solidFill>
                          <a:latin typeface="Courier New"/>
                          <a:ea typeface="Times New Roman"/>
                          <a:cs typeface="Times New Roman"/>
                        </a:rPr>
                        <a:t>PinCfg</a:t>
                      </a:r>
                      <a:r>
                        <a:rPr lang="es-AR" sz="1600" dirty="0">
                          <a:solidFill>
                            <a:srgbClr val="51626F"/>
                          </a:solidFill>
                          <a:latin typeface="Courier New"/>
                          <a:ea typeface="Times New Roman"/>
                          <a:cs typeface="Times New Roman"/>
                        </a:rPr>
                        <a:t>;</a:t>
                      </a:r>
                      <a:br>
                        <a:rPr lang="es-AR" sz="1600" dirty="0">
                          <a:solidFill>
                            <a:srgbClr val="51626F"/>
                          </a:solidFill>
                          <a:latin typeface="Courier New"/>
                          <a:ea typeface="Times New Roman"/>
                          <a:cs typeface="Times New Roman"/>
                        </a:rPr>
                      </a:br>
                      <a:r>
                        <a:rPr lang="es-AR" sz="1600" dirty="0">
                          <a:solidFill>
                            <a:srgbClr val="51626F"/>
                          </a:solidFill>
                          <a:latin typeface="Courier New"/>
                          <a:ea typeface="Times New Roman"/>
                          <a:cs typeface="Times New Roman"/>
                        </a:rPr>
                        <a:t/>
                      </a:r>
                      <a:br>
                        <a:rPr lang="es-AR" sz="1600" dirty="0">
                          <a:solidFill>
                            <a:srgbClr val="51626F"/>
                          </a:solidFill>
                          <a:latin typeface="Courier New"/>
                          <a:ea typeface="Times New Roman"/>
                          <a:cs typeface="Times New Roman"/>
                        </a:rPr>
                      </a:br>
                      <a:r>
                        <a:rPr lang="es-AR" sz="1600" dirty="0" err="1">
                          <a:solidFill>
                            <a:srgbClr val="51626F"/>
                          </a:solidFill>
                          <a:latin typeface="Courier New"/>
                          <a:ea typeface="Times New Roman"/>
                          <a:cs typeface="Times New Roman"/>
                        </a:rPr>
                        <a:t>PinCfg.Funcnum</a:t>
                      </a:r>
                      <a:r>
                        <a:rPr lang="es-AR" sz="1600" dirty="0">
                          <a:solidFill>
                            <a:srgbClr val="51626F"/>
                          </a:solidFill>
                          <a:latin typeface="Courier New"/>
                          <a:ea typeface="Times New Roman"/>
                          <a:cs typeface="Times New Roman"/>
                        </a:rPr>
                        <a:t> = 1;</a:t>
                      </a:r>
                      <a:br>
                        <a:rPr lang="es-AR" sz="1600" dirty="0">
                          <a:solidFill>
                            <a:srgbClr val="51626F"/>
                          </a:solidFill>
                          <a:latin typeface="Courier New"/>
                          <a:ea typeface="Times New Roman"/>
                          <a:cs typeface="Times New Roman"/>
                        </a:rPr>
                      </a:br>
                      <a:r>
                        <a:rPr lang="es-AR" sz="1600" dirty="0" err="1">
                          <a:solidFill>
                            <a:srgbClr val="51626F"/>
                          </a:solidFill>
                          <a:latin typeface="Courier New"/>
                          <a:ea typeface="Times New Roman"/>
                          <a:cs typeface="Times New Roman"/>
                        </a:rPr>
                        <a:t>PinCfg.OpenDrain</a:t>
                      </a:r>
                      <a:r>
                        <a:rPr lang="es-AR" sz="1600" dirty="0">
                          <a:solidFill>
                            <a:srgbClr val="51626F"/>
                          </a:solidFill>
                          <a:latin typeface="Courier New"/>
                          <a:ea typeface="Times New Roman"/>
                          <a:cs typeface="Times New Roman"/>
                        </a:rPr>
                        <a:t> = 0;</a:t>
                      </a:r>
                      <a:br>
                        <a:rPr lang="es-AR" sz="1600" dirty="0">
                          <a:solidFill>
                            <a:srgbClr val="51626F"/>
                          </a:solidFill>
                          <a:latin typeface="Courier New"/>
                          <a:ea typeface="Times New Roman"/>
                          <a:cs typeface="Times New Roman"/>
                        </a:rPr>
                      </a:br>
                      <a:r>
                        <a:rPr lang="es-AR" sz="1600" dirty="0" err="1">
                          <a:solidFill>
                            <a:srgbClr val="51626F"/>
                          </a:solidFill>
                          <a:latin typeface="Courier New"/>
                          <a:ea typeface="Times New Roman"/>
                          <a:cs typeface="Times New Roman"/>
                        </a:rPr>
                        <a:t>PinCfg.Pinmode</a:t>
                      </a:r>
                      <a:r>
                        <a:rPr lang="es-AR" sz="1600" dirty="0">
                          <a:solidFill>
                            <a:srgbClr val="51626F"/>
                          </a:solidFill>
                          <a:latin typeface="Courier New"/>
                          <a:ea typeface="Times New Roman"/>
                          <a:cs typeface="Times New Roman"/>
                        </a:rPr>
                        <a:t> = 2;</a:t>
                      </a:r>
                      <a:br>
                        <a:rPr lang="es-AR" sz="1600" dirty="0">
                          <a:solidFill>
                            <a:srgbClr val="51626F"/>
                          </a:solidFill>
                          <a:latin typeface="Courier New"/>
                          <a:ea typeface="Times New Roman"/>
                          <a:cs typeface="Times New Roman"/>
                        </a:rPr>
                      </a:br>
                      <a:r>
                        <a:rPr lang="es-AR" sz="1600" dirty="0" err="1">
                          <a:solidFill>
                            <a:srgbClr val="51626F"/>
                          </a:solidFill>
                          <a:latin typeface="Courier New"/>
                          <a:ea typeface="Times New Roman"/>
                          <a:cs typeface="Times New Roman"/>
                        </a:rPr>
                        <a:t>PinCfg.Portnum</a:t>
                      </a:r>
                      <a:r>
                        <a:rPr lang="es-AR" sz="1600" dirty="0">
                          <a:solidFill>
                            <a:srgbClr val="51626F"/>
                          </a:solidFill>
                          <a:latin typeface="Courier New"/>
                          <a:ea typeface="Times New Roman"/>
                          <a:cs typeface="Times New Roman"/>
                        </a:rPr>
                        <a:t> = 0;</a:t>
                      </a:r>
                      <a:br>
                        <a:rPr lang="es-AR" sz="1600" dirty="0">
                          <a:solidFill>
                            <a:srgbClr val="51626F"/>
                          </a:solidFill>
                          <a:latin typeface="Courier New"/>
                          <a:ea typeface="Times New Roman"/>
                          <a:cs typeface="Times New Roman"/>
                        </a:rPr>
                      </a:br>
                      <a:r>
                        <a:rPr lang="es-AR" sz="1600" dirty="0" err="1">
                          <a:solidFill>
                            <a:srgbClr val="51626F"/>
                          </a:solidFill>
                          <a:latin typeface="Courier New"/>
                          <a:ea typeface="Times New Roman"/>
                          <a:cs typeface="Times New Roman"/>
                        </a:rPr>
                        <a:t>PinCfg.Pinnum</a:t>
                      </a:r>
                      <a:r>
                        <a:rPr lang="es-AR" sz="1600" dirty="0">
                          <a:solidFill>
                            <a:srgbClr val="51626F"/>
                          </a:solidFill>
                          <a:latin typeface="Courier New"/>
                          <a:ea typeface="Times New Roman"/>
                          <a:cs typeface="Times New Roman"/>
                        </a:rPr>
                        <a:t> = 25;</a:t>
                      </a:r>
                      <a:br>
                        <a:rPr lang="es-AR" sz="1600" dirty="0">
                          <a:solidFill>
                            <a:srgbClr val="51626F"/>
                          </a:solidFill>
                          <a:latin typeface="Courier New"/>
                          <a:ea typeface="Times New Roman"/>
                          <a:cs typeface="Times New Roman"/>
                        </a:rPr>
                      </a:br>
                      <a:r>
                        <a:rPr lang="es-AR" sz="1600" dirty="0" err="1">
                          <a:solidFill>
                            <a:srgbClr val="51626F"/>
                          </a:solidFill>
                          <a:latin typeface="Courier New"/>
                          <a:ea typeface="Times New Roman"/>
                          <a:cs typeface="Times New Roman"/>
                        </a:rPr>
                        <a:t>PINSEL_ConfigPin</a:t>
                      </a:r>
                      <a:r>
                        <a:rPr lang="es-AR" sz="1600" dirty="0">
                          <a:solidFill>
                            <a:srgbClr val="51626F"/>
                          </a:solidFill>
                          <a:latin typeface="Courier New"/>
                          <a:ea typeface="Times New Roman"/>
                          <a:cs typeface="Times New Roman"/>
                        </a:rPr>
                        <a:t>(&amp;</a:t>
                      </a:r>
                      <a:r>
                        <a:rPr lang="es-AR" sz="1600" dirty="0" err="1">
                          <a:solidFill>
                            <a:srgbClr val="51626F"/>
                          </a:solidFill>
                          <a:latin typeface="Courier New"/>
                          <a:ea typeface="Times New Roman"/>
                          <a:cs typeface="Times New Roman"/>
                        </a:rPr>
                        <a:t>PinCfg</a:t>
                      </a:r>
                      <a:r>
                        <a:rPr lang="es-AR" sz="1600" dirty="0">
                          <a:solidFill>
                            <a:srgbClr val="51626F"/>
                          </a:solidFill>
                          <a:latin typeface="Courier New"/>
                          <a:ea typeface="Times New Roman"/>
                          <a:cs typeface="Times New Roman"/>
                        </a:rPr>
                        <a:t>);</a:t>
                      </a:r>
                      <a:r>
                        <a:rPr lang="es-AR" sz="1000" dirty="0">
                          <a:solidFill>
                            <a:srgbClr val="51626F"/>
                          </a:solidFill>
                          <a:latin typeface="Courier New"/>
                          <a:ea typeface="Times New Roman"/>
                          <a:cs typeface="Times New Roman"/>
                        </a:rPr>
                        <a:t/>
                      </a:r>
                      <a:br>
                        <a:rPr lang="es-AR" sz="1000" dirty="0">
                          <a:solidFill>
                            <a:srgbClr val="51626F"/>
                          </a:solidFill>
                          <a:latin typeface="Courier New"/>
                          <a:ea typeface="Times New Roman"/>
                          <a:cs typeface="Times New Roman"/>
                        </a:rPr>
                      </a:br>
                      <a:r>
                        <a:rPr lang="es-AR" sz="1000" dirty="0">
                          <a:solidFill>
                            <a:srgbClr val="51626F"/>
                          </a:solidFill>
                          <a:latin typeface="Courier New"/>
                          <a:ea typeface="Times New Roman"/>
                          <a:cs typeface="Times New Roman"/>
                        </a:rPr>
                        <a:t>}</a:t>
                      </a:r>
                      <a:endParaRPr lang="es-AR" sz="1100" dirty="0">
                        <a:latin typeface="Calibri"/>
                        <a:ea typeface="Calibri"/>
                        <a:cs typeface="Times New Roman"/>
                      </a:endParaRPr>
                    </a:p>
                  </a:txBody>
                  <a:tcPr marL="31750" marR="31750" marT="15875" marB="1587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bl>
          </a:graphicData>
        </a:graphic>
      </p:graphicFrame>
      <p:sp>
        <p:nvSpPr>
          <p:cNvPr id="51201"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s-AR"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ransition>
    <p:zo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p:cNvGraphicFramePr>
            <a:graphicFrameLocks noGrp="1"/>
          </p:cNvGraphicFramePr>
          <p:nvPr/>
        </p:nvGraphicFramePr>
        <p:xfrm>
          <a:off x="971600" y="0"/>
          <a:ext cx="6984776" cy="6858000"/>
        </p:xfrm>
        <a:graphic>
          <a:graphicData uri="http://schemas.openxmlformats.org/drawingml/2006/table">
            <a:tbl>
              <a:tblPr/>
              <a:tblGrid>
                <a:gridCol w="6984776"/>
              </a:tblGrid>
              <a:tr h="6858000">
                <a:tc>
                  <a:txBody>
                    <a:bodyPr/>
                    <a:lstStyle/>
                    <a:p>
                      <a:pP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AR" sz="1200" dirty="0" err="1">
                          <a:solidFill>
                            <a:srgbClr val="51626F"/>
                          </a:solidFill>
                          <a:latin typeface="Courier New"/>
                          <a:ea typeface="Times New Roman"/>
                          <a:cs typeface="Times New Roman"/>
                        </a:rPr>
                        <a:t>int</a:t>
                      </a:r>
                      <a:r>
                        <a:rPr lang="es-AR" sz="1200" dirty="0">
                          <a:solidFill>
                            <a:srgbClr val="51626F"/>
                          </a:solidFill>
                          <a:latin typeface="Courier New"/>
                          <a:ea typeface="Times New Roman"/>
                          <a:cs typeface="Times New Roman"/>
                        </a:rPr>
                        <a:t> ADC_Val1, ADC_Val2;</a:t>
                      </a:r>
                      <a:br>
                        <a:rPr lang="es-AR" sz="1200" dirty="0">
                          <a:solidFill>
                            <a:srgbClr val="51626F"/>
                          </a:solidFill>
                          <a:latin typeface="Courier New"/>
                          <a:ea typeface="Times New Roman"/>
                          <a:cs typeface="Times New Roman"/>
                        </a:rPr>
                      </a:br>
                      <a:r>
                        <a:rPr lang="es-AR" sz="1200" dirty="0" err="1">
                          <a:solidFill>
                            <a:srgbClr val="51626F"/>
                          </a:solidFill>
                          <a:latin typeface="Courier New"/>
                          <a:ea typeface="Times New Roman"/>
                          <a:cs typeface="Times New Roman"/>
                        </a:rPr>
                        <a:t>double</a:t>
                      </a:r>
                      <a:r>
                        <a:rPr lang="es-AR" sz="1200" dirty="0">
                          <a:solidFill>
                            <a:srgbClr val="51626F"/>
                          </a:solidFill>
                          <a:latin typeface="Courier New"/>
                          <a:ea typeface="Times New Roman"/>
                          <a:cs typeface="Times New Roman"/>
                        </a:rPr>
                        <a:t> v1,v2;</a:t>
                      </a:r>
                      <a:br>
                        <a:rPr lang="es-AR" sz="1200" dirty="0">
                          <a:solidFill>
                            <a:srgbClr val="51626F"/>
                          </a:solidFill>
                          <a:latin typeface="Courier New"/>
                          <a:ea typeface="Times New Roman"/>
                          <a:cs typeface="Times New Roman"/>
                        </a:rPr>
                      </a:br>
                      <a:r>
                        <a:rPr lang="es-AR" sz="1200" dirty="0">
                          <a:solidFill>
                            <a:srgbClr val="51626F"/>
                          </a:solidFill>
                          <a:latin typeface="Courier New"/>
                          <a:ea typeface="Times New Roman"/>
                          <a:cs typeface="Times New Roman"/>
                        </a:rPr>
                        <a:t/>
                      </a:r>
                      <a:br>
                        <a:rPr lang="es-AR" sz="1200" dirty="0">
                          <a:solidFill>
                            <a:srgbClr val="51626F"/>
                          </a:solidFill>
                          <a:latin typeface="Courier New"/>
                          <a:ea typeface="Times New Roman"/>
                          <a:cs typeface="Times New Roman"/>
                        </a:rPr>
                      </a:br>
                      <a:r>
                        <a:rPr lang="es-AR" sz="1200" dirty="0">
                          <a:solidFill>
                            <a:srgbClr val="51626F"/>
                          </a:solidFill>
                          <a:latin typeface="Courier New"/>
                          <a:ea typeface="Times New Roman"/>
                          <a:cs typeface="Times New Roman"/>
                        </a:rPr>
                        <a:t>init_ADC_PINS1();</a:t>
                      </a:r>
                      <a:br>
                        <a:rPr lang="es-AR" sz="1200" dirty="0">
                          <a:solidFill>
                            <a:srgbClr val="51626F"/>
                          </a:solidFill>
                          <a:latin typeface="Courier New"/>
                          <a:ea typeface="Times New Roman"/>
                          <a:cs typeface="Times New Roman"/>
                        </a:rPr>
                      </a:br>
                      <a:r>
                        <a:rPr lang="es-AR" sz="1200" dirty="0">
                          <a:solidFill>
                            <a:srgbClr val="51626F"/>
                          </a:solidFill>
                          <a:latin typeface="Courier New"/>
                          <a:ea typeface="Times New Roman"/>
                          <a:cs typeface="Times New Roman"/>
                        </a:rPr>
                        <a:t>init_ADC_PINS2();</a:t>
                      </a:r>
                      <a:br>
                        <a:rPr lang="es-AR" sz="1200" dirty="0">
                          <a:solidFill>
                            <a:srgbClr val="51626F"/>
                          </a:solidFill>
                          <a:latin typeface="Courier New"/>
                          <a:ea typeface="Times New Roman"/>
                          <a:cs typeface="Times New Roman"/>
                        </a:rPr>
                      </a:br>
                      <a:r>
                        <a:rPr lang="es-AR" sz="1200" dirty="0">
                          <a:solidFill>
                            <a:srgbClr val="51626F"/>
                          </a:solidFill>
                          <a:latin typeface="Courier New"/>
                          <a:ea typeface="Times New Roman"/>
                          <a:cs typeface="Times New Roman"/>
                        </a:rPr>
                        <a:t/>
                      </a:r>
                      <a:br>
                        <a:rPr lang="es-AR" sz="1200" dirty="0">
                          <a:solidFill>
                            <a:srgbClr val="51626F"/>
                          </a:solidFill>
                          <a:latin typeface="Courier New"/>
                          <a:ea typeface="Times New Roman"/>
                          <a:cs typeface="Times New Roman"/>
                        </a:rPr>
                      </a:br>
                      <a:r>
                        <a:rPr lang="es-AR" sz="1200" dirty="0" err="1">
                          <a:solidFill>
                            <a:srgbClr val="51626F"/>
                          </a:solidFill>
                          <a:latin typeface="Courier New"/>
                          <a:ea typeface="Times New Roman"/>
                          <a:cs typeface="Times New Roman"/>
                        </a:rPr>
                        <a:t>ADC_Init</a:t>
                      </a:r>
                      <a:r>
                        <a:rPr lang="es-AR" sz="1200" dirty="0">
                          <a:solidFill>
                            <a:srgbClr val="51626F"/>
                          </a:solidFill>
                          <a:latin typeface="Courier New"/>
                          <a:ea typeface="Times New Roman"/>
                          <a:cs typeface="Times New Roman"/>
                        </a:rPr>
                        <a:t>(LPC_ADC, 10000);</a:t>
                      </a:r>
                      <a:br>
                        <a:rPr lang="es-AR" sz="1200" dirty="0">
                          <a:solidFill>
                            <a:srgbClr val="51626F"/>
                          </a:solidFill>
                          <a:latin typeface="Courier New"/>
                          <a:ea typeface="Times New Roman"/>
                          <a:cs typeface="Times New Roman"/>
                        </a:rPr>
                      </a:br>
                      <a:r>
                        <a:rPr lang="es-AR" sz="1200" dirty="0">
                          <a:solidFill>
                            <a:srgbClr val="51626F"/>
                          </a:solidFill>
                          <a:latin typeface="Courier New"/>
                          <a:ea typeface="Times New Roman"/>
                          <a:cs typeface="Times New Roman"/>
                        </a:rPr>
                        <a:t>LPC_ADC-&gt;ADGDR &amp;= ~(1&lt;&lt;31);</a:t>
                      </a:r>
                      <a:br>
                        <a:rPr lang="es-AR" sz="1200" dirty="0">
                          <a:solidFill>
                            <a:srgbClr val="51626F"/>
                          </a:solidFill>
                          <a:latin typeface="Courier New"/>
                          <a:ea typeface="Times New Roman"/>
                          <a:cs typeface="Times New Roman"/>
                        </a:rPr>
                      </a:br>
                      <a:r>
                        <a:rPr lang="es-AR" sz="1200" dirty="0">
                          <a:solidFill>
                            <a:srgbClr val="51626F"/>
                          </a:solidFill>
                          <a:latin typeface="Courier New"/>
                          <a:ea typeface="Times New Roman"/>
                          <a:cs typeface="Times New Roman"/>
                        </a:rPr>
                        <a:t/>
                      </a:r>
                      <a:br>
                        <a:rPr lang="es-AR" sz="1200" dirty="0">
                          <a:solidFill>
                            <a:srgbClr val="51626F"/>
                          </a:solidFill>
                          <a:latin typeface="Courier New"/>
                          <a:ea typeface="Times New Roman"/>
                          <a:cs typeface="Times New Roman"/>
                        </a:rPr>
                      </a:br>
                      <a:r>
                        <a:rPr lang="es-AR" sz="1200" dirty="0" err="1">
                          <a:solidFill>
                            <a:srgbClr val="51626F"/>
                          </a:solidFill>
                          <a:latin typeface="Courier New"/>
                          <a:ea typeface="Times New Roman"/>
                          <a:cs typeface="Times New Roman"/>
                        </a:rPr>
                        <a:t>ADC_ChannelCmd</a:t>
                      </a:r>
                      <a:r>
                        <a:rPr lang="es-AR" sz="1200" dirty="0">
                          <a:solidFill>
                            <a:srgbClr val="51626F"/>
                          </a:solidFill>
                          <a:latin typeface="Courier New"/>
                          <a:ea typeface="Times New Roman"/>
                          <a:cs typeface="Times New Roman"/>
                        </a:rPr>
                        <a:t> (LPC_ADC, ADC_CHANNEL_0, ENABLE);</a:t>
                      </a:r>
                      <a:br>
                        <a:rPr lang="es-AR" sz="1200" dirty="0">
                          <a:solidFill>
                            <a:srgbClr val="51626F"/>
                          </a:solidFill>
                          <a:latin typeface="Courier New"/>
                          <a:ea typeface="Times New Roman"/>
                          <a:cs typeface="Times New Roman"/>
                        </a:rPr>
                      </a:br>
                      <a:r>
                        <a:rPr lang="es-AR" sz="1200" dirty="0" err="1">
                          <a:solidFill>
                            <a:srgbClr val="51626F"/>
                          </a:solidFill>
                          <a:latin typeface="Courier New"/>
                          <a:ea typeface="Times New Roman"/>
                          <a:cs typeface="Times New Roman"/>
                        </a:rPr>
                        <a:t>ADC_ChannelCmd</a:t>
                      </a:r>
                      <a:r>
                        <a:rPr lang="es-AR" sz="1200" dirty="0">
                          <a:solidFill>
                            <a:srgbClr val="51626F"/>
                          </a:solidFill>
                          <a:latin typeface="Courier New"/>
                          <a:ea typeface="Times New Roman"/>
                          <a:cs typeface="Times New Roman"/>
                        </a:rPr>
                        <a:t> (LPC_ADC, ADC_CHANNEL_2, ENABLE);</a:t>
                      </a:r>
                      <a:br>
                        <a:rPr lang="es-AR" sz="1200" dirty="0">
                          <a:solidFill>
                            <a:srgbClr val="51626F"/>
                          </a:solidFill>
                          <a:latin typeface="Courier New"/>
                          <a:ea typeface="Times New Roman"/>
                          <a:cs typeface="Times New Roman"/>
                        </a:rPr>
                      </a:br>
                      <a:r>
                        <a:rPr lang="es-AR" sz="1200" dirty="0">
                          <a:solidFill>
                            <a:srgbClr val="51626F"/>
                          </a:solidFill>
                          <a:latin typeface="Courier New"/>
                          <a:ea typeface="Times New Roman"/>
                          <a:cs typeface="Times New Roman"/>
                        </a:rPr>
                        <a:t/>
                      </a:r>
                      <a:br>
                        <a:rPr lang="es-AR" sz="1200" dirty="0">
                          <a:solidFill>
                            <a:srgbClr val="51626F"/>
                          </a:solidFill>
                          <a:latin typeface="Courier New"/>
                          <a:ea typeface="Times New Roman"/>
                          <a:cs typeface="Times New Roman"/>
                        </a:rPr>
                      </a:br>
                      <a:r>
                        <a:rPr lang="es-AR" sz="1200" dirty="0" err="1">
                          <a:solidFill>
                            <a:srgbClr val="51626F"/>
                          </a:solidFill>
                          <a:latin typeface="Courier New"/>
                          <a:ea typeface="Times New Roman"/>
                          <a:cs typeface="Times New Roman"/>
                        </a:rPr>
                        <a:t>while</a:t>
                      </a:r>
                      <a:r>
                        <a:rPr lang="es-AR" sz="1200" dirty="0">
                          <a:solidFill>
                            <a:srgbClr val="51626F"/>
                          </a:solidFill>
                          <a:latin typeface="Courier New"/>
                          <a:ea typeface="Times New Roman"/>
                          <a:cs typeface="Times New Roman"/>
                        </a:rPr>
                        <a:t>(1)</a:t>
                      </a:r>
                      <a:br>
                        <a:rPr lang="es-AR" sz="1200" dirty="0">
                          <a:solidFill>
                            <a:srgbClr val="51626F"/>
                          </a:solidFill>
                          <a:latin typeface="Courier New"/>
                          <a:ea typeface="Times New Roman"/>
                          <a:cs typeface="Times New Roman"/>
                        </a:rPr>
                      </a:br>
                      <a:r>
                        <a:rPr lang="es-AR" sz="1200" dirty="0">
                          <a:solidFill>
                            <a:srgbClr val="51626F"/>
                          </a:solidFill>
                          <a:latin typeface="Courier New"/>
                          <a:ea typeface="Times New Roman"/>
                          <a:cs typeface="Times New Roman"/>
                        </a:rPr>
                        <a:t>{</a:t>
                      </a:r>
                      <a:br>
                        <a:rPr lang="es-AR" sz="1200" dirty="0">
                          <a:solidFill>
                            <a:srgbClr val="51626F"/>
                          </a:solidFill>
                          <a:latin typeface="Courier New"/>
                          <a:ea typeface="Times New Roman"/>
                          <a:cs typeface="Times New Roman"/>
                        </a:rPr>
                      </a:br>
                      <a:r>
                        <a:rPr lang="es-AR" sz="1200" dirty="0" err="1">
                          <a:solidFill>
                            <a:srgbClr val="51626F"/>
                          </a:solidFill>
                          <a:latin typeface="Courier New"/>
                          <a:ea typeface="Times New Roman"/>
                          <a:cs typeface="Times New Roman"/>
                        </a:rPr>
                        <a:t>ADC_StartCmd</a:t>
                      </a:r>
                      <a:r>
                        <a:rPr lang="es-AR" sz="1200" dirty="0">
                          <a:solidFill>
                            <a:srgbClr val="51626F"/>
                          </a:solidFill>
                          <a:latin typeface="Courier New"/>
                          <a:ea typeface="Times New Roman"/>
                          <a:cs typeface="Times New Roman"/>
                        </a:rPr>
                        <a:t>(LPC_ADC, ADC_START_NOW);</a:t>
                      </a:r>
                      <a:br>
                        <a:rPr lang="es-AR" sz="1200" dirty="0">
                          <a:solidFill>
                            <a:srgbClr val="51626F"/>
                          </a:solidFill>
                          <a:latin typeface="Courier New"/>
                          <a:ea typeface="Times New Roman"/>
                          <a:cs typeface="Times New Roman"/>
                        </a:rPr>
                      </a:br>
                      <a:r>
                        <a:rPr lang="es-AR" sz="1200" dirty="0">
                          <a:solidFill>
                            <a:srgbClr val="51626F"/>
                          </a:solidFill>
                          <a:latin typeface="Courier New"/>
                          <a:ea typeface="Times New Roman"/>
                          <a:cs typeface="Times New Roman"/>
                        </a:rPr>
                        <a:t/>
                      </a:r>
                      <a:br>
                        <a:rPr lang="es-AR" sz="1200" dirty="0">
                          <a:solidFill>
                            <a:srgbClr val="51626F"/>
                          </a:solidFill>
                          <a:latin typeface="Courier New"/>
                          <a:ea typeface="Times New Roman"/>
                          <a:cs typeface="Times New Roman"/>
                        </a:rPr>
                      </a:br>
                      <a:r>
                        <a:rPr lang="es-AR" sz="1200" dirty="0" err="1">
                          <a:solidFill>
                            <a:srgbClr val="51626F"/>
                          </a:solidFill>
                          <a:latin typeface="Courier New"/>
                          <a:ea typeface="Times New Roman"/>
                          <a:cs typeface="Times New Roman"/>
                        </a:rPr>
                        <a:t>while</a:t>
                      </a:r>
                      <a:r>
                        <a:rPr lang="es-AR" sz="1200" dirty="0">
                          <a:solidFill>
                            <a:srgbClr val="51626F"/>
                          </a:solidFill>
                          <a:latin typeface="Courier New"/>
                          <a:ea typeface="Times New Roman"/>
                          <a:cs typeface="Times New Roman"/>
                        </a:rPr>
                        <a:t> (!(</a:t>
                      </a:r>
                      <a:r>
                        <a:rPr lang="es-AR" sz="1200" dirty="0" err="1">
                          <a:solidFill>
                            <a:srgbClr val="51626F"/>
                          </a:solidFill>
                          <a:latin typeface="Courier New"/>
                          <a:ea typeface="Times New Roman"/>
                          <a:cs typeface="Times New Roman"/>
                        </a:rPr>
                        <a:t>ADC_ChannelGetStatus</a:t>
                      </a:r>
                      <a:r>
                        <a:rPr lang="es-AR" sz="1200" dirty="0">
                          <a:solidFill>
                            <a:srgbClr val="51626F"/>
                          </a:solidFill>
                          <a:latin typeface="Courier New"/>
                          <a:ea typeface="Times New Roman"/>
                          <a:cs typeface="Times New Roman"/>
                        </a:rPr>
                        <a:t>(LPC_ADC,ADC_CHANNEL_0,ADC_DATA_DONE)));</a:t>
                      </a:r>
                      <a:br>
                        <a:rPr lang="es-AR" sz="1200" dirty="0">
                          <a:solidFill>
                            <a:srgbClr val="51626F"/>
                          </a:solidFill>
                          <a:latin typeface="Courier New"/>
                          <a:ea typeface="Times New Roman"/>
                          <a:cs typeface="Times New Roman"/>
                        </a:rPr>
                      </a:br>
                      <a:r>
                        <a:rPr lang="es-AR" sz="1200" dirty="0">
                          <a:solidFill>
                            <a:srgbClr val="51626F"/>
                          </a:solidFill>
                          <a:latin typeface="Courier New"/>
                          <a:ea typeface="Times New Roman"/>
                          <a:cs typeface="Times New Roman"/>
                        </a:rPr>
                        <a:t>ADC_Val1 = </a:t>
                      </a:r>
                      <a:r>
                        <a:rPr lang="es-AR" sz="1200" dirty="0" err="1">
                          <a:solidFill>
                            <a:srgbClr val="51626F"/>
                          </a:solidFill>
                          <a:latin typeface="Courier New"/>
                          <a:ea typeface="Times New Roman"/>
                          <a:cs typeface="Times New Roman"/>
                        </a:rPr>
                        <a:t>ADC_ChannelGetData</a:t>
                      </a:r>
                      <a:r>
                        <a:rPr lang="es-AR" sz="1200" dirty="0">
                          <a:solidFill>
                            <a:srgbClr val="51626F"/>
                          </a:solidFill>
                          <a:latin typeface="Courier New"/>
                          <a:ea typeface="Times New Roman"/>
                          <a:cs typeface="Times New Roman"/>
                        </a:rPr>
                        <a:t>(LPC_ADC,ADC_CHANNEL_0);</a:t>
                      </a:r>
                      <a:br>
                        <a:rPr lang="es-AR" sz="1200" dirty="0">
                          <a:solidFill>
                            <a:srgbClr val="51626F"/>
                          </a:solidFill>
                          <a:latin typeface="Courier New"/>
                          <a:ea typeface="Times New Roman"/>
                          <a:cs typeface="Times New Roman"/>
                        </a:rPr>
                      </a:br>
                      <a:r>
                        <a:rPr lang="es-AR" sz="1200" dirty="0">
                          <a:solidFill>
                            <a:srgbClr val="51626F"/>
                          </a:solidFill>
                          <a:latin typeface="Courier New"/>
                          <a:ea typeface="Times New Roman"/>
                          <a:cs typeface="Times New Roman"/>
                        </a:rPr>
                        <a:t>v1 = (3.15/4096)*ADC_Val1;</a:t>
                      </a:r>
                      <a:br>
                        <a:rPr lang="es-AR" sz="1200" dirty="0">
                          <a:solidFill>
                            <a:srgbClr val="51626F"/>
                          </a:solidFill>
                          <a:latin typeface="Courier New"/>
                          <a:ea typeface="Times New Roman"/>
                          <a:cs typeface="Times New Roman"/>
                        </a:rPr>
                      </a:br>
                      <a:r>
                        <a:rPr lang="es-AR" sz="1200" dirty="0" err="1">
                          <a:solidFill>
                            <a:srgbClr val="51626F"/>
                          </a:solidFill>
                          <a:latin typeface="Courier New"/>
                          <a:ea typeface="Times New Roman"/>
                          <a:cs typeface="Times New Roman"/>
                        </a:rPr>
                        <a:t>printf</a:t>
                      </a:r>
                      <a:r>
                        <a:rPr lang="es-AR" sz="1200" dirty="0">
                          <a:solidFill>
                            <a:srgbClr val="51626F"/>
                          </a:solidFill>
                          <a:latin typeface="Courier New"/>
                          <a:ea typeface="Times New Roman"/>
                          <a:cs typeface="Times New Roman"/>
                        </a:rPr>
                        <a:t>("FSR </a:t>
                      </a:r>
                      <a:r>
                        <a:rPr lang="es-AR" sz="1200" dirty="0" err="1">
                          <a:solidFill>
                            <a:srgbClr val="51626F"/>
                          </a:solidFill>
                          <a:latin typeface="Courier New"/>
                          <a:ea typeface="Times New Roman"/>
                          <a:cs typeface="Times New Roman"/>
                        </a:rPr>
                        <a:t>voltage</a:t>
                      </a:r>
                      <a:r>
                        <a:rPr lang="es-AR" sz="1200" dirty="0">
                          <a:solidFill>
                            <a:srgbClr val="51626F"/>
                          </a:solidFill>
                          <a:latin typeface="Courier New"/>
                          <a:ea typeface="Times New Roman"/>
                          <a:cs typeface="Times New Roman"/>
                        </a:rPr>
                        <a:t> </a:t>
                      </a:r>
                      <a:r>
                        <a:rPr lang="es-AR" sz="1200" dirty="0" err="1">
                          <a:solidFill>
                            <a:srgbClr val="51626F"/>
                          </a:solidFill>
                          <a:latin typeface="Courier New"/>
                          <a:ea typeface="Times New Roman"/>
                          <a:cs typeface="Times New Roman"/>
                        </a:rPr>
                        <a:t>is</a:t>
                      </a:r>
                      <a:r>
                        <a:rPr lang="es-AR" sz="1200" dirty="0">
                          <a:solidFill>
                            <a:srgbClr val="51626F"/>
                          </a:solidFill>
                          <a:latin typeface="Courier New"/>
                          <a:ea typeface="Times New Roman"/>
                          <a:cs typeface="Times New Roman"/>
                        </a:rPr>
                        <a:t> %.2lf\n", v1);</a:t>
                      </a:r>
                      <a:br>
                        <a:rPr lang="es-AR" sz="1200" dirty="0">
                          <a:solidFill>
                            <a:srgbClr val="51626F"/>
                          </a:solidFill>
                          <a:latin typeface="Courier New"/>
                          <a:ea typeface="Times New Roman"/>
                          <a:cs typeface="Times New Roman"/>
                        </a:rPr>
                      </a:br>
                      <a:r>
                        <a:rPr lang="es-AR" sz="1200" dirty="0">
                          <a:solidFill>
                            <a:srgbClr val="51626F"/>
                          </a:solidFill>
                          <a:latin typeface="Courier New"/>
                          <a:ea typeface="Times New Roman"/>
                          <a:cs typeface="Times New Roman"/>
                        </a:rPr>
                        <a:t/>
                      </a:r>
                      <a:br>
                        <a:rPr lang="es-AR" sz="1200" dirty="0">
                          <a:solidFill>
                            <a:srgbClr val="51626F"/>
                          </a:solidFill>
                          <a:latin typeface="Courier New"/>
                          <a:ea typeface="Times New Roman"/>
                          <a:cs typeface="Times New Roman"/>
                        </a:rPr>
                      </a:br>
                      <a:r>
                        <a:rPr lang="es-AR" sz="1200" dirty="0" err="1">
                          <a:solidFill>
                            <a:srgbClr val="51626F"/>
                          </a:solidFill>
                          <a:latin typeface="Courier New"/>
                          <a:ea typeface="Times New Roman"/>
                          <a:cs typeface="Times New Roman"/>
                        </a:rPr>
                        <a:t>while</a:t>
                      </a:r>
                      <a:r>
                        <a:rPr lang="es-AR" sz="1200" dirty="0">
                          <a:solidFill>
                            <a:srgbClr val="51626F"/>
                          </a:solidFill>
                          <a:latin typeface="Courier New"/>
                          <a:ea typeface="Times New Roman"/>
                          <a:cs typeface="Times New Roman"/>
                        </a:rPr>
                        <a:t> (!(</a:t>
                      </a:r>
                      <a:r>
                        <a:rPr lang="es-AR" sz="1200" dirty="0" err="1">
                          <a:solidFill>
                            <a:srgbClr val="51626F"/>
                          </a:solidFill>
                          <a:latin typeface="Courier New"/>
                          <a:ea typeface="Times New Roman"/>
                          <a:cs typeface="Times New Roman"/>
                        </a:rPr>
                        <a:t>ADC_ChannelGetStatus</a:t>
                      </a:r>
                      <a:r>
                        <a:rPr lang="es-AR" sz="1200" dirty="0">
                          <a:solidFill>
                            <a:srgbClr val="51626F"/>
                          </a:solidFill>
                          <a:latin typeface="Courier New"/>
                          <a:ea typeface="Times New Roman"/>
                          <a:cs typeface="Times New Roman"/>
                        </a:rPr>
                        <a:t>(LPC_ADC,ADC_CHANNEL_2,ADC_DATA_DONE)));</a:t>
                      </a:r>
                      <a:br>
                        <a:rPr lang="es-AR" sz="1200" dirty="0">
                          <a:solidFill>
                            <a:srgbClr val="51626F"/>
                          </a:solidFill>
                          <a:latin typeface="Courier New"/>
                          <a:ea typeface="Times New Roman"/>
                          <a:cs typeface="Times New Roman"/>
                        </a:rPr>
                      </a:br>
                      <a:r>
                        <a:rPr lang="es-AR" sz="1200" dirty="0">
                          <a:solidFill>
                            <a:srgbClr val="51626F"/>
                          </a:solidFill>
                          <a:latin typeface="Courier New"/>
                          <a:ea typeface="Times New Roman"/>
                          <a:cs typeface="Times New Roman"/>
                        </a:rPr>
                        <a:t/>
                      </a:r>
                      <a:br>
                        <a:rPr lang="es-AR" sz="1200" dirty="0">
                          <a:solidFill>
                            <a:srgbClr val="51626F"/>
                          </a:solidFill>
                          <a:latin typeface="Courier New"/>
                          <a:ea typeface="Times New Roman"/>
                          <a:cs typeface="Times New Roman"/>
                        </a:rPr>
                      </a:br>
                      <a:r>
                        <a:rPr lang="es-AR" sz="1200" dirty="0">
                          <a:solidFill>
                            <a:srgbClr val="51626F"/>
                          </a:solidFill>
                          <a:latin typeface="Courier New"/>
                          <a:ea typeface="Times New Roman"/>
                          <a:cs typeface="Times New Roman"/>
                        </a:rPr>
                        <a:t>//##########  STUCK  ############</a:t>
                      </a:r>
                      <a:br>
                        <a:rPr lang="es-AR" sz="1200" dirty="0">
                          <a:solidFill>
                            <a:srgbClr val="51626F"/>
                          </a:solidFill>
                          <a:latin typeface="Courier New"/>
                          <a:ea typeface="Times New Roman"/>
                          <a:cs typeface="Times New Roman"/>
                        </a:rPr>
                      </a:br>
                      <a:r>
                        <a:rPr lang="es-AR" sz="1200" dirty="0">
                          <a:solidFill>
                            <a:srgbClr val="51626F"/>
                          </a:solidFill>
                          <a:latin typeface="Courier New"/>
                          <a:ea typeface="Times New Roman"/>
                          <a:cs typeface="Times New Roman"/>
                        </a:rPr>
                        <a:t/>
                      </a:r>
                      <a:br>
                        <a:rPr lang="es-AR" sz="1200" dirty="0">
                          <a:solidFill>
                            <a:srgbClr val="51626F"/>
                          </a:solidFill>
                          <a:latin typeface="Courier New"/>
                          <a:ea typeface="Times New Roman"/>
                          <a:cs typeface="Times New Roman"/>
                        </a:rPr>
                      </a:br>
                      <a:r>
                        <a:rPr lang="es-AR" sz="1200" dirty="0">
                          <a:solidFill>
                            <a:srgbClr val="51626F"/>
                          </a:solidFill>
                          <a:latin typeface="Courier New"/>
                          <a:ea typeface="Times New Roman"/>
                          <a:cs typeface="Times New Roman"/>
                        </a:rPr>
                        <a:t>ADC_Val2 = </a:t>
                      </a:r>
                      <a:r>
                        <a:rPr lang="es-AR" sz="1200" dirty="0" err="1">
                          <a:solidFill>
                            <a:srgbClr val="51626F"/>
                          </a:solidFill>
                          <a:latin typeface="Courier New"/>
                          <a:ea typeface="Times New Roman"/>
                          <a:cs typeface="Times New Roman"/>
                        </a:rPr>
                        <a:t>ADC_ChannelGetData</a:t>
                      </a:r>
                      <a:r>
                        <a:rPr lang="es-AR" sz="1200" dirty="0">
                          <a:solidFill>
                            <a:srgbClr val="51626F"/>
                          </a:solidFill>
                          <a:latin typeface="Courier New"/>
                          <a:ea typeface="Times New Roman"/>
                          <a:cs typeface="Times New Roman"/>
                        </a:rPr>
                        <a:t>(LPC_ADC,ADC_CHANNEL_2);</a:t>
                      </a:r>
                      <a:br>
                        <a:rPr lang="es-AR" sz="1200" dirty="0">
                          <a:solidFill>
                            <a:srgbClr val="51626F"/>
                          </a:solidFill>
                          <a:latin typeface="Courier New"/>
                          <a:ea typeface="Times New Roman"/>
                          <a:cs typeface="Times New Roman"/>
                        </a:rPr>
                      </a:br>
                      <a:r>
                        <a:rPr lang="es-AR" sz="1200" dirty="0">
                          <a:solidFill>
                            <a:srgbClr val="51626F"/>
                          </a:solidFill>
                          <a:latin typeface="Courier New"/>
                          <a:ea typeface="Times New Roman"/>
                          <a:cs typeface="Times New Roman"/>
                        </a:rPr>
                        <a:t>v2 = (3.15/4096)*ADC_Val2;</a:t>
                      </a:r>
                      <a:br>
                        <a:rPr lang="es-AR" sz="1200" dirty="0">
                          <a:solidFill>
                            <a:srgbClr val="51626F"/>
                          </a:solidFill>
                          <a:latin typeface="Courier New"/>
                          <a:ea typeface="Times New Roman"/>
                          <a:cs typeface="Times New Roman"/>
                        </a:rPr>
                      </a:br>
                      <a:r>
                        <a:rPr lang="es-AR" sz="1200" dirty="0" err="1">
                          <a:solidFill>
                            <a:srgbClr val="51626F"/>
                          </a:solidFill>
                          <a:latin typeface="Courier New"/>
                          <a:ea typeface="Times New Roman"/>
                          <a:cs typeface="Times New Roman"/>
                        </a:rPr>
                        <a:t>printf</a:t>
                      </a:r>
                      <a:r>
                        <a:rPr lang="es-AR" sz="1200" dirty="0">
                          <a:solidFill>
                            <a:srgbClr val="51626F"/>
                          </a:solidFill>
                          <a:latin typeface="Courier New"/>
                          <a:ea typeface="Times New Roman"/>
                          <a:cs typeface="Times New Roman"/>
                        </a:rPr>
                        <a:t>("IR </a:t>
                      </a:r>
                      <a:r>
                        <a:rPr lang="es-AR" sz="1200" dirty="0" err="1">
                          <a:solidFill>
                            <a:srgbClr val="51626F"/>
                          </a:solidFill>
                          <a:latin typeface="Courier New"/>
                          <a:ea typeface="Times New Roman"/>
                          <a:cs typeface="Times New Roman"/>
                        </a:rPr>
                        <a:t>voltage</a:t>
                      </a:r>
                      <a:r>
                        <a:rPr lang="es-AR" sz="1200" dirty="0">
                          <a:solidFill>
                            <a:srgbClr val="51626F"/>
                          </a:solidFill>
                          <a:latin typeface="Courier New"/>
                          <a:ea typeface="Times New Roman"/>
                          <a:cs typeface="Times New Roman"/>
                        </a:rPr>
                        <a:t> </a:t>
                      </a:r>
                      <a:r>
                        <a:rPr lang="es-AR" sz="1200" dirty="0" err="1">
                          <a:solidFill>
                            <a:srgbClr val="51626F"/>
                          </a:solidFill>
                          <a:latin typeface="Courier New"/>
                          <a:ea typeface="Times New Roman"/>
                          <a:cs typeface="Times New Roman"/>
                        </a:rPr>
                        <a:t>is</a:t>
                      </a:r>
                      <a:r>
                        <a:rPr lang="es-AR" sz="1200" dirty="0">
                          <a:solidFill>
                            <a:srgbClr val="51626F"/>
                          </a:solidFill>
                          <a:latin typeface="Courier New"/>
                          <a:ea typeface="Times New Roman"/>
                          <a:cs typeface="Times New Roman"/>
                        </a:rPr>
                        <a:t> %.2lf\n", v2);</a:t>
                      </a:r>
                      <a:br>
                        <a:rPr lang="es-AR" sz="1200" dirty="0">
                          <a:solidFill>
                            <a:srgbClr val="51626F"/>
                          </a:solidFill>
                          <a:latin typeface="Courier New"/>
                          <a:ea typeface="Times New Roman"/>
                          <a:cs typeface="Times New Roman"/>
                        </a:rPr>
                      </a:br>
                      <a:r>
                        <a:rPr lang="es-AR" sz="1200" dirty="0">
                          <a:solidFill>
                            <a:srgbClr val="51626F"/>
                          </a:solidFill>
                          <a:latin typeface="Courier New"/>
                          <a:ea typeface="Times New Roman"/>
                          <a:cs typeface="Times New Roman"/>
                        </a:rPr>
                        <a:t/>
                      </a:r>
                      <a:br>
                        <a:rPr lang="es-AR" sz="1200" dirty="0">
                          <a:solidFill>
                            <a:srgbClr val="51626F"/>
                          </a:solidFill>
                          <a:latin typeface="Courier New"/>
                          <a:ea typeface="Times New Roman"/>
                          <a:cs typeface="Times New Roman"/>
                        </a:rPr>
                      </a:br>
                      <a:r>
                        <a:rPr lang="es-AR" sz="1200" dirty="0">
                          <a:solidFill>
                            <a:srgbClr val="51626F"/>
                          </a:solidFill>
                          <a:latin typeface="Courier New"/>
                          <a:ea typeface="Times New Roman"/>
                          <a:cs typeface="Times New Roman"/>
                        </a:rPr>
                        <a:t>Timer0_Wait(2000);</a:t>
                      </a:r>
                      <a:r>
                        <a:rPr lang="es-AR" sz="700" dirty="0">
                          <a:solidFill>
                            <a:srgbClr val="51626F"/>
                          </a:solidFill>
                          <a:latin typeface="Courier New"/>
                          <a:ea typeface="Times New Roman"/>
                          <a:cs typeface="Times New Roman"/>
                        </a:rPr>
                        <a:t/>
                      </a:r>
                      <a:br>
                        <a:rPr lang="es-AR" sz="700" dirty="0">
                          <a:solidFill>
                            <a:srgbClr val="51626F"/>
                          </a:solidFill>
                          <a:latin typeface="Courier New"/>
                          <a:ea typeface="Times New Roman"/>
                          <a:cs typeface="Times New Roman"/>
                        </a:rPr>
                      </a:br>
                      <a:r>
                        <a:rPr lang="es-AR" sz="700" dirty="0">
                          <a:solidFill>
                            <a:srgbClr val="51626F"/>
                          </a:solidFill>
                          <a:latin typeface="Courier New"/>
                          <a:ea typeface="Times New Roman"/>
                          <a:cs typeface="Times New Roman"/>
                        </a:rPr>
                        <a:t/>
                      </a:r>
                      <a:br>
                        <a:rPr lang="es-AR" sz="700" dirty="0">
                          <a:solidFill>
                            <a:srgbClr val="51626F"/>
                          </a:solidFill>
                          <a:latin typeface="Courier New"/>
                          <a:ea typeface="Times New Roman"/>
                          <a:cs typeface="Times New Roman"/>
                        </a:rPr>
                      </a:br>
                      <a:r>
                        <a:rPr lang="es-AR" sz="700" dirty="0">
                          <a:solidFill>
                            <a:srgbClr val="51626F"/>
                          </a:solidFill>
                          <a:latin typeface="Courier New"/>
                          <a:ea typeface="Times New Roman"/>
                          <a:cs typeface="Times New Roman"/>
                        </a:rPr>
                        <a:t>}</a:t>
                      </a:r>
                      <a:endParaRPr lang="es-AR" sz="800" dirty="0">
                        <a:latin typeface="Calibri"/>
                        <a:ea typeface="Calibri"/>
                        <a:cs typeface="Times New Roman"/>
                      </a:endParaRPr>
                    </a:p>
                  </a:txBody>
                  <a:tcPr marL="22878" marR="22878" marT="11439" marB="11439"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bl>
          </a:graphicData>
        </a:graphic>
      </p:graphicFrame>
    </p:spTree>
  </p:cSld>
  <p:clrMapOvr>
    <a:masterClrMapping/>
  </p:clrMapOvr>
  <p:transition>
    <p:zo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srcRect/>
          <a:stretch>
            <a:fillRect/>
          </a:stretch>
        </p:blipFill>
        <p:spPr bwMode="auto">
          <a:xfrm>
            <a:off x="179512" y="332656"/>
            <a:ext cx="8568951" cy="6192688"/>
          </a:xfrm>
          <a:prstGeom prst="rect">
            <a:avLst/>
          </a:prstGeom>
          <a:noFill/>
          <a:ln w="9525">
            <a:noFill/>
            <a:miter lim="800000"/>
            <a:headEnd/>
            <a:tailEnd/>
          </a:ln>
          <a:effectLst/>
        </p:spPr>
      </p:pic>
    </p:spTree>
  </p:cSld>
  <p:clrMapOvr>
    <a:masterClrMapping/>
  </p:clrMapOvr>
  <p:transition>
    <p:zo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23528" y="260648"/>
            <a:ext cx="2664296" cy="936104"/>
          </a:xfrm>
          <a:solidFill>
            <a:schemeClr val="bg2">
              <a:lumMod val="90000"/>
            </a:schemeClr>
          </a:solidFill>
        </p:spPr>
        <p:txBody>
          <a:bodyPr>
            <a:normAutofit/>
          </a:bodyPr>
          <a:lstStyle/>
          <a:p>
            <a:r>
              <a:rPr lang="es-ES" sz="5400" dirty="0" smtClean="0"/>
              <a:t>ADC</a:t>
            </a:r>
            <a:endParaRPr lang="es-AR" sz="5400" dirty="0"/>
          </a:p>
        </p:txBody>
      </p:sp>
      <p:sp>
        <p:nvSpPr>
          <p:cNvPr id="6" name="5 Marcador de contenido"/>
          <p:cNvSpPr>
            <a:spLocks noGrp="1"/>
          </p:cNvSpPr>
          <p:nvPr>
            <p:ph idx="1"/>
          </p:nvPr>
        </p:nvSpPr>
        <p:spPr>
          <a:xfrm>
            <a:off x="457200" y="1196752"/>
            <a:ext cx="8229600" cy="5328592"/>
          </a:xfrm>
        </p:spPr>
        <p:txBody>
          <a:bodyPr>
            <a:normAutofit fontScale="92500" lnSpcReduction="20000"/>
          </a:bodyPr>
          <a:lstStyle/>
          <a:p>
            <a:r>
              <a:rPr lang="es-ES" dirty="0" smtClean="0"/>
              <a:t>Convertidor </a:t>
            </a:r>
            <a:r>
              <a:rPr lang="es-ES" dirty="0"/>
              <a:t>analógico a digital de aproximación sucesiva de 12 bits.</a:t>
            </a:r>
            <a:endParaRPr lang="es-AR" dirty="0"/>
          </a:p>
          <a:p>
            <a:r>
              <a:rPr lang="es-ES" dirty="0" smtClean="0"/>
              <a:t>Multiplexado </a:t>
            </a:r>
            <a:r>
              <a:rPr lang="es-ES" dirty="0"/>
              <a:t>de entrada entre 8 pines.</a:t>
            </a:r>
            <a:endParaRPr lang="es-AR" dirty="0"/>
          </a:p>
          <a:p>
            <a:r>
              <a:rPr lang="es-ES" dirty="0" smtClean="0"/>
              <a:t> </a:t>
            </a:r>
            <a:r>
              <a:rPr lang="es-ES" dirty="0"/>
              <a:t>Modo de apagado.</a:t>
            </a:r>
            <a:endParaRPr lang="es-AR" dirty="0"/>
          </a:p>
          <a:p>
            <a:r>
              <a:rPr lang="es-ES" dirty="0" smtClean="0"/>
              <a:t>Rango </a:t>
            </a:r>
            <a:r>
              <a:rPr lang="es-ES" dirty="0"/>
              <a:t>de medición VREFN a VREFP (típicamente 3 V, sin exceder el nivel de voltaje VDDA).</a:t>
            </a:r>
            <a:endParaRPr lang="es-AR" dirty="0"/>
          </a:p>
          <a:p>
            <a:r>
              <a:rPr lang="es-ES" dirty="0" smtClean="0"/>
              <a:t>Tasa </a:t>
            </a:r>
            <a:r>
              <a:rPr lang="es-ES" dirty="0"/>
              <a:t>de conversión de 12 bits de 200 </a:t>
            </a:r>
            <a:r>
              <a:rPr lang="es-ES" dirty="0" err="1"/>
              <a:t>kHz</a:t>
            </a:r>
            <a:r>
              <a:rPr lang="es-ES" dirty="0"/>
              <a:t>.</a:t>
            </a:r>
            <a:endParaRPr lang="es-AR" dirty="0"/>
          </a:p>
          <a:p>
            <a:r>
              <a:rPr lang="es-ES" dirty="0" smtClean="0"/>
              <a:t>Modo </a:t>
            </a:r>
            <a:r>
              <a:rPr lang="es-ES" dirty="0"/>
              <a:t>de conversión de ráfaga para entradas simples o múltiples</a:t>
            </a:r>
            <a:r>
              <a:rPr lang="es-ES" dirty="0" smtClean="0"/>
              <a:t>.</a:t>
            </a:r>
            <a:endParaRPr lang="es-AR" dirty="0"/>
          </a:p>
          <a:p>
            <a:r>
              <a:rPr lang="es-ES" dirty="0"/>
              <a:t>C</a:t>
            </a:r>
            <a:r>
              <a:rPr lang="es-ES" dirty="0" smtClean="0"/>
              <a:t>onversión </a:t>
            </a:r>
            <a:r>
              <a:rPr lang="es-ES" dirty="0"/>
              <a:t>opcional en la transición en el pin de entrada o la señal de coincidencia del temporizador.</a:t>
            </a:r>
            <a:endParaRPr lang="es-AR" dirty="0"/>
          </a:p>
          <a:p>
            <a:endParaRPr lang="es-AR" dirty="0"/>
          </a:p>
        </p:txBody>
      </p:sp>
      <p:sp>
        <p:nvSpPr>
          <p:cNvPr id="5" name="4 Rectángulo"/>
          <p:cNvSpPr/>
          <p:nvPr/>
        </p:nvSpPr>
        <p:spPr>
          <a:xfrm>
            <a:off x="827584" y="1196752"/>
            <a:ext cx="7560840" cy="79208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6 Rectángulo"/>
          <p:cNvSpPr/>
          <p:nvPr/>
        </p:nvSpPr>
        <p:spPr>
          <a:xfrm>
            <a:off x="5868144" y="3717032"/>
            <a:ext cx="1440160" cy="57606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cSld>
  <p:clrMapOvr>
    <a:masterClrMapping/>
  </p:clrMapOvr>
  <p:transition>
    <p:zo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cstate="print"/>
          <a:srcRect/>
          <a:stretch>
            <a:fillRect/>
          </a:stretch>
        </p:blipFill>
        <p:spPr bwMode="auto">
          <a:xfrm>
            <a:off x="467544" y="620688"/>
            <a:ext cx="8136903" cy="5616624"/>
          </a:xfrm>
          <a:prstGeom prst="rect">
            <a:avLst/>
          </a:prstGeom>
          <a:noFill/>
          <a:ln w="9525">
            <a:noFill/>
            <a:miter lim="800000"/>
            <a:headEnd/>
            <a:tailEnd/>
          </a:ln>
          <a:effectLst/>
        </p:spPr>
      </p:pic>
    </p:spTree>
  </p:cSld>
  <p:clrMapOvr>
    <a:masterClrMapping/>
  </p:clrMapOvr>
  <p:transition>
    <p:zo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611560" y="1164590"/>
            <a:ext cx="8136904" cy="4555093"/>
          </a:xfrm>
          <a:prstGeom prst="rect">
            <a:avLst/>
          </a:prstGeom>
          <a:solidFill>
            <a:schemeClr val="bg2">
              <a:lumMod val="90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3200" b="0" i="0" u="none" strike="noStrike" cap="none" normalizeH="0" baseline="0" dirty="0" smtClean="0">
                <a:ln>
                  <a:noFill/>
                </a:ln>
                <a:solidFill>
                  <a:srgbClr val="222222"/>
                </a:solidFill>
                <a:effectLst/>
                <a:latin typeface="Calibri" pitchFamily="34" charset="0"/>
                <a:ea typeface="Times New Roman" pitchFamily="18" charset="0"/>
                <a:cs typeface="Times New Roman" pitchFamily="18" charset="0"/>
              </a:rPr>
              <a:t> </a:t>
            </a:r>
            <a:r>
              <a:rPr lang="es-ES" sz="4000" b="1" dirty="0"/>
              <a:t>Usar cualquier dispositivo periférico implica</a:t>
            </a:r>
            <a:r>
              <a:rPr lang="es-AR" sz="4000" b="1" dirty="0"/>
              <a:t> </a:t>
            </a:r>
            <a:r>
              <a:rPr lang="es-ES" sz="4000" b="1" dirty="0"/>
              <a:t>tres pasos principales</a:t>
            </a:r>
            <a:r>
              <a:rPr lang="es-ES" sz="4000" b="1" dirty="0" smtClean="0"/>
              <a:t>:</a:t>
            </a:r>
            <a:endParaRPr lang="es-ES" sz="4000" b="1" dirty="0"/>
          </a:p>
          <a:p>
            <a:pPr marL="0" marR="0" lvl="0" indent="0" algn="l" defTabSz="914400" rtl="0" eaLnBrk="1" fontAlgn="base" latinLnBrk="0" hangingPunct="1">
              <a:lnSpc>
                <a:spcPct val="100000"/>
              </a:lnSpc>
              <a:spcBef>
                <a:spcPct val="0"/>
              </a:spcBef>
              <a:spcAft>
                <a:spcPct val="0"/>
              </a:spcAft>
              <a:buClrTx/>
              <a:buSzTx/>
              <a:buFontTx/>
              <a:buNone/>
              <a:tabLst/>
            </a:pPr>
            <a:endParaRPr lang="es-ES" sz="3000" dirty="0"/>
          </a:p>
          <a:p>
            <a:pPr marL="0" marR="0" lvl="0" indent="0" algn="l" defTabSz="914400" rtl="0" eaLnBrk="1" fontAlgn="base" latinLnBrk="0" hangingPunct="1">
              <a:lnSpc>
                <a:spcPct val="100000"/>
              </a:lnSpc>
              <a:spcBef>
                <a:spcPct val="0"/>
              </a:spcBef>
              <a:spcAft>
                <a:spcPct val="0"/>
              </a:spcAft>
              <a:buClrTx/>
              <a:buSzTx/>
              <a:buFontTx/>
              <a:buNone/>
              <a:tabLst/>
            </a:pPr>
            <a:endParaRPr lang="es-AR" sz="3000" dirty="0"/>
          </a:p>
          <a:p>
            <a:pPr marL="514350" marR="0" lvl="0" indent="-514350" algn="l" defTabSz="914400" rtl="0" eaLnBrk="0" fontAlgn="base" latinLnBrk="0" hangingPunct="0">
              <a:lnSpc>
                <a:spcPct val="100000"/>
              </a:lnSpc>
              <a:spcBef>
                <a:spcPct val="0"/>
              </a:spcBef>
              <a:spcAft>
                <a:spcPct val="0"/>
              </a:spcAft>
              <a:buClrTx/>
              <a:buSzTx/>
              <a:buFontTx/>
              <a:buAutoNum type="arabicPeriod"/>
              <a:tabLst/>
            </a:pPr>
            <a:r>
              <a:rPr lang="es-ES" sz="3000" dirty="0"/>
              <a:t>Encender el periférico</a:t>
            </a:r>
          </a:p>
          <a:p>
            <a:pPr marL="514350" marR="0" lvl="0" indent="-514350" algn="l" defTabSz="914400" rtl="0" eaLnBrk="0" fontAlgn="base" latinLnBrk="0" hangingPunct="0">
              <a:lnSpc>
                <a:spcPct val="100000"/>
              </a:lnSpc>
              <a:spcBef>
                <a:spcPct val="0"/>
              </a:spcBef>
              <a:spcAft>
                <a:spcPct val="0"/>
              </a:spcAft>
              <a:buClrTx/>
              <a:buSzTx/>
              <a:tabLst/>
            </a:pPr>
            <a:endParaRPr lang="es-AR" sz="3000" dirty="0"/>
          </a:p>
          <a:p>
            <a:pPr marL="0" marR="0" lvl="0" indent="0" algn="l" defTabSz="914400" rtl="0" eaLnBrk="0" fontAlgn="base" latinLnBrk="0" hangingPunct="0">
              <a:lnSpc>
                <a:spcPct val="100000"/>
              </a:lnSpc>
              <a:spcBef>
                <a:spcPct val="0"/>
              </a:spcBef>
              <a:spcAft>
                <a:spcPct val="0"/>
              </a:spcAft>
              <a:buClrTx/>
              <a:buSzTx/>
              <a:buFontTx/>
              <a:buNone/>
              <a:tabLst/>
            </a:pPr>
            <a:r>
              <a:rPr lang="es-ES" sz="3000" dirty="0"/>
              <a:t>2. Configurando el reloj periférico</a:t>
            </a:r>
          </a:p>
          <a:p>
            <a:pPr marL="0" marR="0" lvl="0" indent="0" algn="l" defTabSz="914400" rtl="0" eaLnBrk="0" fontAlgn="base" latinLnBrk="0" hangingPunct="0">
              <a:lnSpc>
                <a:spcPct val="100000"/>
              </a:lnSpc>
              <a:spcBef>
                <a:spcPct val="0"/>
              </a:spcBef>
              <a:spcAft>
                <a:spcPct val="0"/>
              </a:spcAft>
              <a:buClrTx/>
              <a:buSzTx/>
              <a:buFontTx/>
              <a:buNone/>
              <a:tabLst/>
            </a:pPr>
            <a:endParaRPr lang="es-AR" sz="3000" dirty="0"/>
          </a:p>
          <a:p>
            <a:pPr marL="0" marR="0" lvl="0" indent="0" algn="l" defTabSz="914400" rtl="0" eaLnBrk="0" fontAlgn="base" latinLnBrk="0" hangingPunct="0">
              <a:lnSpc>
                <a:spcPct val="100000"/>
              </a:lnSpc>
              <a:spcBef>
                <a:spcPct val="0"/>
              </a:spcBef>
              <a:spcAft>
                <a:spcPct val="0"/>
              </a:spcAft>
              <a:buClrTx/>
              <a:buSzTx/>
              <a:buFontTx/>
              <a:buNone/>
              <a:tabLst/>
            </a:pPr>
            <a:r>
              <a:rPr lang="es-ES" sz="3000" dirty="0"/>
              <a:t>3. Configurar las funciones pin</a:t>
            </a:r>
          </a:p>
        </p:txBody>
      </p:sp>
      <p:sp>
        <p:nvSpPr>
          <p:cNvPr id="3" name="2 Elipse"/>
          <p:cNvSpPr/>
          <p:nvPr/>
        </p:nvSpPr>
        <p:spPr>
          <a:xfrm>
            <a:off x="1763688" y="1268760"/>
            <a:ext cx="2232248" cy="648072"/>
          </a:xfrm>
          <a:prstGeom prst="ellipse">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cSld>
  <p:clrMapOvr>
    <a:masterClrMapping/>
  </p:clrMapOvr>
  <p:transition>
    <p:zo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2" cstate="print"/>
          <a:srcRect/>
          <a:stretch>
            <a:fillRect/>
          </a:stretch>
        </p:blipFill>
        <p:spPr bwMode="auto">
          <a:xfrm>
            <a:off x="1619672" y="1196752"/>
            <a:ext cx="5553075" cy="5390009"/>
          </a:xfrm>
          <a:prstGeom prst="rect">
            <a:avLst/>
          </a:prstGeom>
          <a:noFill/>
          <a:ln w="9525">
            <a:noFill/>
            <a:miter lim="800000"/>
            <a:headEnd/>
            <a:tailEnd/>
          </a:ln>
        </p:spPr>
      </p:pic>
      <p:sp>
        <p:nvSpPr>
          <p:cNvPr id="3" name="2 Rectángulo"/>
          <p:cNvSpPr/>
          <p:nvPr/>
        </p:nvSpPr>
        <p:spPr>
          <a:xfrm>
            <a:off x="539552" y="332656"/>
            <a:ext cx="8064896" cy="646331"/>
          </a:xfrm>
          <a:prstGeom prst="rect">
            <a:avLst/>
          </a:prstGeom>
          <a:solidFill>
            <a:schemeClr val="bg2">
              <a:lumMod val="90000"/>
            </a:schemeClr>
          </a:solidFill>
        </p:spPr>
        <p:txBody>
          <a:bodyPr wrap="square">
            <a:spAutoFit/>
          </a:bodyPr>
          <a:lstStyle/>
          <a:p>
            <a:pPr lvl="0" fontAlgn="base">
              <a:spcBef>
                <a:spcPct val="0"/>
              </a:spcBef>
              <a:spcAft>
                <a:spcPct val="0"/>
              </a:spcAft>
            </a:pPr>
            <a:r>
              <a:rPr kumimoji="0" lang="es-ES" b="1" i="0" u="none" strike="noStrike" cap="none" normalizeH="0" baseline="0" dirty="0" smtClean="0">
                <a:ln>
                  <a:noFill/>
                </a:ln>
                <a:solidFill>
                  <a:srgbClr val="222222"/>
                </a:solidFill>
                <a:effectLst/>
                <a:latin typeface="Calibri" pitchFamily="34" charset="0"/>
                <a:ea typeface="Times New Roman" pitchFamily="18" charset="0"/>
                <a:cs typeface="Times New Roman" pitchFamily="18" charset="0"/>
              </a:rPr>
              <a:t>Alimentar los periféricos  o encenderlos se controla a través del Registro de Control de Potencia para Periféricos (PCONP).</a:t>
            </a:r>
            <a:endParaRPr kumimoji="0" lang="es-ES" b="1" i="0" u="none" strike="noStrike" cap="none" normalizeH="0" baseline="0" dirty="0" smtClean="0">
              <a:ln>
                <a:noFill/>
              </a:ln>
              <a:solidFill>
                <a:schemeClr val="tx1"/>
              </a:solidFill>
              <a:effectLst/>
              <a:latin typeface="Arial" pitchFamily="34" charset="0"/>
              <a:cs typeface="Arial" pitchFamily="34" charset="0"/>
            </a:endParaRPr>
          </a:p>
        </p:txBody>
      </p:sp>
      <p:sp>
        <p:nvSpPr>
          <p:cNvPr id="6" name="5 Rectángulo"/>
          <p:cNvSpPr/>
          <p:nvPr/>
        </p:nvSpPr>
        <p:spPr>
          <a:xfrm>
            <a:off x="971600" y="4221088"/>
            <a:ext cx="6552728" cy="57606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6 Elipse"/>
          <p:cNvSpPr/>
          <p:nvPr/>
        </p:nvSpPr>
        <p:spPr>
          <a:xfrm>
            <a:off x="2339752" y="1124744"/>
            <a:ext cx="2304256" cy="43204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cSld>
  <p:clrMapOvr>
    <a:masterClrMapping/>
  </p:clrMapOvr>
  <p:transition>
    <p:zo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p:cNvPicPr>
            <a:picLocks noChangeAspect="1" noChangeArrowheads="1"/>
          </p:cNvPicPr>
          <p:nvPr/>
        </p:nvPicPr>
        <p:blipFill>
          <a:blip r:embed="rId2" cstate="print"/>
          <a:srcRect/>
          <a:stretch>
            <a:fillRect/>
          </a:stretch>
        </p:blipFill>
        <p:spPr bwMode="auto">
          <a:xfrm>
            <a:off x="971600" y="1412776"/>
            <a:ext cx="7560839" cy="5163269"/>
          </a:xfrm>
          <a:prstGeom prst="rect">
            <a:avLst/>
          </a:prstGeom>
          <a:noFill/>
          <a:ln w="9525">
            <a:noFill/>
            <a:miter lim="800000"/>
            <a:headEnd/>
            <a:tailEnd/>
          </a:ln>
        </p:spPr>
      </p:pic>
      <p:sp>
        <p:nvSpPr>
          <p:cNvPr id="3" name="2 Rectángulo"/>
          <p:cNvSpPr/>
          <p:nvPr/>
        </p:nvSpPr>
        <p:spPr>
          <a:xfrm>
            <a:off x="611560" y="5085184"/>
            <a:ext cx="8136904" cy="43204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050" name="Rectangle 2"/>
          <p:cNvSpPr>
            <a:spLocks noChangeArrowheads="1"/>
          </p:cNvSpPr>
          <p:nvPr/>
        </p:nvSpPr>
        <p:spPr bwMode="auto">
          <a:xfrm>
            <a:off x="827584" y="211477"/>
            <a:ext cx="7200800" cy="646331"/>
          </a:xfrm>
          <a:prstGeom prst="rect">
            <a:avLst/>
          </a:prstGeom>
          <a:solidFill>
            <a:schemeClr val="bg2">
              <a:lumMod val="90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b="1" i="0" u="none" strike="noStrike" cap="none" normalizeH="0" baseline="0" dirty="0" smtClean="0">
                <a:ln>
                  <a:noFill/>
                </a:ln>
                <a:solidFill>
                  <a:srgbClr val="222222"/>
                </a:solidFill>
                <a:effectLst/>
                <a:latin typeface="Calibri" pitchFamily="34" charset="0"/>
                <a:ea typeface="Times New Roman" pitchFamily="18" charset="0"/>
                <a:cs typeface="Times New Roman" pitchFamily="18" charset="0"/>
              </a:rPr>
              <a:t>La mayoría de los periféricos, incluidos los temporizadores y el ADC, requieren configurar un reloj periférico</a:t>
            </a:r>
            <a:endParaRPr kumimoji="0" lang="es-ES" b="1" i="0" u="none" strike="noStrike" cap="none" normalizeH="0" baseline="0" dirty="0" smtClean="0">
              <a:ln>
                <a:noFill/>
              </a:ln>
              <a:solidFill>
                <a:schemeClr val="tx1"/>
              </a:solidFill>
              <a:effectLst/>
              <a:latin typeface="Arial" pitchFamily="34" charset="0"/>
              <a:cs typeface="Arial" pitchFamily="34" charset="0"/>
            </a:endParaRPr>
          </a:p>
        </p:txBody>
      </p:sp>
      <p:sp>
        <p:nvSpPr>
          <p:cNvPr id="6" name="5 Elipse"/>
          <p:cNvSpPr/>
          <p:nvPr/>
        </p:nvSpPr>
        <p:spPr>
          <a:xfrm>
            <a:off x="2051720" y="1196752"/>
            <a:ext cx="3960440" cy="50405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6 Elipse"/>
          <p:cNvSpPr/>
          <p:nvPr/>
        </p:nvSpPr>
        <p:spPr>
          <a:xfrm>
            <a:off x="7524328" y="5085184"/>
            <a:ext cx="936104" cy="432048"/>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cSld>
  <p:clrMapOvr>
    <a:masterClrMapping/>
  </p:clrMapOvr>
  <p:transition>
    <p:zo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ChangeAspect="1" noChangeArrowheads="1"/>
          </p:cNvPicPr>
          <p:nvPr/>
        </p:nvPicPr>
        <p:blipFill>
          <a:blip r:embed="rId2" cstate="print"/>
          <a:srcRect/>
          <a:stretch>
            <a:fillRect/>
          </a:stretch>
        </p:blipFill>
        <p:spPr bwMode="auto">
          <a:xfrm>
            <a:off x="899592" y="1196752"/>
            <a:ext cx="7272807" cy="4176464"/>
          </a:xfrm>
          <a:prstGeom prst="rect">
            <a:avLst/>
          </a:prstGeom>
          <a:noFill/>
          <a:ln w="9525">
            <a:noFill/>
            <a:miter lim="800000"/>
            <a:headEnd/>
            <a:tailEnd/>
          </a:ln>
        </p:spPr>
      </p:pic>
      <p:sp>
        <p:nvSpPr>
          <p:cNvPr id="3" name="2 Elipse"/>
          <p:cNvSpPr/>
          <p:nvPr/>
        </p:nvSpPr>
        <p:spPr>
          <a:xfrm>
            <a:off x="1043608" y="2852936"/>
            <a:ext cx="720080" cy="1872208"/>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cSld>
  <p:clrMapOvr>
    <a:masterClrMapping/>
  </p:clrMapOvr>
  <p:transition>
    <p:zoom/>
  </p:transition>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2372</TotalTime>
  <Words>1292</Words>
  <Application>Microsoft Office PowerPoint</Application>
  <PresentationFormat>Presentación en pantalla (4:3)</PresentationFormat>
  <Paragraphs>98</Paragraphs>
  <Slides>36</Slides>
  <Notes>0</Notes>
  <HiddenSlides>0</HiddenSlides>
  <MMClips>0</MMClips>
  <ScaleCrop>false</ScaleCrop>
  <HeadingPairs>
    <vt:vector size="4" baseType="variant">
      <vt:variant>
        <vt:lpstr>Tema</vt:lpstr>
      </vt:variant>
      <vt:variant>
        <vt:i4>1</vt:i4>
      </vt:variant>
      <vt:variant>
        <vt:lpstr>Títulos de diapositiva</vt:lpstr>
      </vt:variant>
      <vt:variant>
        <vt:i4>36</vt:i4>
      </vt:variant>
    </vt:vector>
  </HeadingPairs>
  <TitlesOfParts>
    <vt:vector size="37" baseType="lpstr">
      <vt:lpstr>Tema de Office</vt:lpstr>
      <vt:lpstr>ELECTRONICA DIGITAL III</vt:lpstr>
      <vt:lpstr>Diapositiva 2</vt:lpstr>
      <vt:lpstr>Diapositiva 3</vt:lpstr>
      <vt:lpstr>ADC</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lpstr>Diapositiva 17</vt:lpstr>
      <vt:lpstr>Diapositiva 18</vt:lpstr>
      <vt:lpstr>Diapositiva 19</vt:lpstr>
      <vt:lpstr>Diapositiva 20</vt:lpstr>
      <vt:lpstr>Diapositiva 21</vt:lpstr>
      <vt:lpstr>Diapositiva 22</vt:lpstr>
      <vt:lpstr>Diapositiva 23</vt:lpstr>
      <vt:lpstr>Diapositiva 24</vt:lpstr>
      <vt:lpstr>Diapositiva 25</vt:lpstr>
      <vt:lpstr>Diapositiva 26</vt:lpstr>
      <vt:lpstr>Diapositiva 27</vt:lpstr>
      <vt:lpstr>Diapositiva 28</vt:lpstr>
      <vt:lpstr>Diapositiva 29</vt:lpstr>
      <vt:lpstr>Diapositiva 30</vt:lpstr>
      <vt:lpstr>Diapositiva 31</vt:lpstr>
      <vt:lpstr>Diapositiva 32</vt:lpstr>
      <vt:lpstr>Diapositiva 33</vt:lpstr>
      <vt:lpstr>Diapositiva 34</vt:lpstr>
      <vt:lpstr>Diapositiva 35</vt:lpstr>
      <vt:lpstr>Diapositiva 36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ELECTRONICA DIGITAL III</dc:title>
  <dc:creator>Laura Maria</dc:creator>
  <cp:lastModifiedBy>Laura Maria</cp:lastModifiedBy>
  <cp:revision>201</cp:revision>
  <dcterms:created xsi:type="dcterms:W3CDTF">2018-09-18T20:46:51Z</dcterms:created>
  <dcterms:modified xsi:type="dcterms:W3CDTF">2024-09-05T00:28:38Z</dcterms:modified>
</cp:coreProperties>
</file>