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6" r:id="rId1"/>
  </p:sldMasterIdLst>
  <p:notesMasterIdLst>
    <p:notesMasterId r:id="rId24"/>
  </p:notesMasterIdLst>
  <p:sldIdLst>
    <p:sldId id="256"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F00"/>
    <a:srgbClr val="DD6E3E"/>
    <a:srgbClr val="941651"/>
    <a:srgbClr val="E95274"/>
    <a:srgbClr val="159D99"/>
    <a:srgbClr val="0FA1F3"/>
    <a:srgbClr val="929292"/>
    <a:srgbClr val="FF7E79"/>
    <a:srgbClr val="F10D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0" autoAdjust="0"/>
    <p:restoredTop sz="88744" autoAdjust="0"/>
  </p:normalViewPr>
  <p:slideViewPr>
    <p:cSldViewPr snapToGrid="0" snapToObjects="1">
      <p:cViewPr varScale="1">
        <p:scale>
          <a:sx n="148" d="100"/>
          <a:sy n="148" d="100"/>
        </p:scale>
        <p:origin x="200" y="272"/>
      </p:cViewPr>
      <p:guideLst>
        <p:guide orient="horz" pos="2160"/>
        <p:guide pos="2880"/>
      </p:guideLst>
    </p:cSldViewPr>
  </p:slideViewPr>
  <p:outlineViewPr>
    <p:cViewPr>
      <p:scale>
        <a:sx n="60" d="100"/>
        <a:sy n="60" d="100"/>
      </p:scale>
      <p:origin x="0" y="-96"/>
    </p:cViewPr>
  </p:outlineViewPr>
  <p:notesTextViewPr>
    <p:cViewPr>
      <p:scale>
        <a:sx n="85" d="100"/>
        <a:sy n="85" d="100"/>
      </p:scale>
      <p:origin x="0" y="0"/>
    </p:cViewPr>
  </p:notesTextViewPr>
  <p:sorterViewPr>
    <p:cViewPr>
      <p:scale>
        <a:sx n="130" d="100"/>
        <a:sy n="130" d="100"/>
      </p:scale>
      <p:origin x="0" y="3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A47E0-E65A-DB4B-B450-5EE73B017771}" type="datetimeFigureOut">
              <a:rPr lang="en-US" smtClean="0"/>
              <a:t>5/1/19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A3AE9-BF0E-3A42-ABD2-0581A3C12AE2}" type="slidenum">
              <a:rPr lang="en-US" smtClean="0"/>
              <a:t>‹#›</a:t>
            </a:fld>
            <a:endParaRPr lang="en-US"/>
          </a:p>
        </p:txBody>
      </p:sp>
    </p:spTree>
    <p:extLst>
      <p:ext uri="{BB962C8B-B14F-4D97-AF65-F5344CB8AC3E}">
        <p14:creationId xmlns:p14="http://schemas.microsoft.com/office/powerpoint/2010/main" val="30377707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How do you establish and communicate </a:t>
            </a:r>
          </a:p>
          <a:p>
            <a:r>
              <a:rPr lang="en-US" sz="1200" kern="1200" dirty="0">
                <a:solidFill>
                  <a:schemeClr val="tx1"/>
                </a:solidFill>
                <a:effectLst/>
                <a:latin typeface="Arial" charset="0"/>
                <a:ea typeface="+mn-ea"/>
                <a:cs typeface="+mn-cs"/>
              </a:rPr>
              <a:t>your expectations to your mentee? </a:t>
            </a:r>
          </a:p>
          <a:p>
            <a:r>
              <a:rPr lang="en-US" dirty="0">
                <a:effectLst/>
                <a:latin typeface="Arial" charset="0"/>
              </a:rPr>
              <a:t></a:t>
            </a:r>
          </a:p>
          <a:p>
            <a:r>
              <a:rPr lang="en-US" sz="1200" kern="1200" dirty="0">
                <a:solidFill>
                  <a:schemeClr val="tx1"/>
                </a:solidFill>
                <a:effectLst/>
                <a:latin typeface="Arial" charset="0"/>
                <a:ea typeface="+mn-ea"/>
                <a:cs typeface="+mn-cs"/>
              </a:rPr>
              <a:t>How do you find out what expectations your</a:t>
            </a:r>
          </a:p>
          <a:p>
            <a:r>
              <a:rPr lang="en-US" sz="1200" kern="1200" dirty="0">
                <a:solidFill>
                  <a:schemeClr val="tx1"/>
                </a:solidFill>
                <a:effectLst/>
                <a:latin typeface="Arial" charset="0"/>
                <a:ea typeface="+mn-ea"/>
                <a:cs typeface="+mn-cs"/>
              </a:rPr>
              <a:t>mentee has of you and of his or her graduate research experience? </a:t>
            </a:r>
          </a:p>
          <a:p>
            <a:r>
              <a:rPr lang="en-US" dirty="0">
                <a:effectLst/>
                <a:latin typeface="Arial" charset="0"/>
              </a:rPr>
              <a:t></a:t>
            </a:r>
          </a:p>
          <a:p>
            <a:r>
              <a:rPr lang="en-US" sz="1200" kern="1200" dirty="0">
                <a:solidFill>
                  <a:schemeClr val="tx1"/>
                </a:solidFill>
                <a:effectLst/>
                <a:latin typeface="Arial" charset="0"/>
                <a:ea typeface="+mn-ea"/>
                <a:cs typeface="+mn-cs"/>
              </a:rPr>
              <a:t>How do you establish goals and projects for a mentee? </a:t>
            </a:r>
          </a:p>
          <a:p>
            <a:r>
              <a:rPr lang="en-US" dirty="0">
                <a:effectLst/>
                <a:latin typeface="Arial" charset="0"/>
              </a:rPr>
              <a:t></a:t>
            </a:r>
          </a:p>
          <a:p>
            <a:r>
              <a:rPr lang="en-US" sz="1200" kern="1200" dirty="0">
                <a:solidFill>
                  <a:schemeClr val="tx1"/>
                </a:solidFill>
                <a:effectLst/>
                <a:latin typeface="Arial" charset="0"/>
                <a:ea typeface="+mn-ea"/>
                <a:cs typeface="+mn-cs"/>
              </a:rPr>
              <a:t>When choosing a project for your mentee, how do you weigh the mentee's interest </a:t>
            </a:r>
          </a:p>
          <a:p>
            <a:r>
              <a:rPr lang="en-US" sz="1200" kern="1200" dirty="0">
                <a:solidFill>
                  <a:schemeClr val="tx1"/>
                </a:solidFill>
                <a:effectLst/>
                <a:latin typeface="Arial" charset="0"/>
                <a:ea typeface="+mn-ea"/>
                <a:cs typeface="+mn-cs"/>
              </a:rPr>
              <a:t>with the immediate needs of the research PI or group? </a:t>
            </a:r>
          </a:p>
          <a:p>
            <a:r>
              <a:rPr lang="en-US" dirty="0">
                <a:effectLst/>
                <a:latin typeface="Arial" charset="0"/>
              </a:rPr>
              <a:t></a:t>
            </a:r>
          </a:p>
          <a:p>
            <a:r>
              <a:rPr lang="en-US" sz="1200" kern="1200" dirty="0">
                <a:solidFill>
                  <a:schemeClr val="tx1"/>
                </a:solidFill>
                <a:effectLst/>
                <a:latin typeface="Arial" charset="0"/>
                <a:ea typeface="+mn-ea"/>
                <a:cs typeface="+mn-cs"/>
              </a:rPr>
              <a:t>As an advisor or mentor, what should you </a:t>
            </a:r>
          </a:p>
          <a:p>
            <a:r>
              <a:rPr lang="en-US" sz="1200" kern="1200" dirty="0">
                <a:solidFill>
                  <a:schemeClr val="tx1"/>
                </a:solidFill>
                <a:effectLst/>
                <a:latin typeface="Arial" charset="0"/>
                <a:ea typeface="+mn-ea"/>
                <a:cs typeface="+mn-cs"/>
              </a:rPr>
              <a:t>do if a mentee does not like the project? </a:t>
            </a:r>
          </a:p>
          <a:p>
            <a:r>
              <a:rPr lang="en-US" dirty="0">
                <a:effectLst/>
                <a:latin typeface="Arial" charset="0"/>
              </a:rPr>
              <a:t></a:t>
            </a:r>
          </a:p>
          <a:p>
            <a:r>
              <a:rPr lang="en-US" sz="1200" kern="1200" dirty="0">
                <a:solidFill>
                  <a:schemeClr val="tx1"/>
                </a:solidFill>
                <a:effectLst/>
                <a:latin typeface="Arial" charset="0"/>
                <a:ea typeface="+mn-ea"/>
                <a:cs typeface="+mn-cs"/>
              </a:rPr>
              <a:t>How do you assess your mentee's skills so </a:t>
            </a:r>
          </a:p>
          <a:p>
            <a:r>
              <a:rPr lang="en-US" sz="1200" kern="1200" dirty="0">
                <a:solidFill>
                  <a:schemeClr val="tx1"/>
                </a:solidFill>
                <a:effectLst/>
                <a:latin typeface="Arial" charset="0"/>
                <a:ea typeface="+mn-ea"/>
                <a:cs typeface="+mn-cs"/>
              </a:rPr>
              <a:t>you can choose an appropriate project? </a:t>
            </a:r>
          </a:p>
          <a:p>
            <a:r>
              <a:rPr lang="en-US" dirty="0">
                <a:effectLst/>
                <a:latin typeface="Arial" charset="0"/>
              </a:rPr>
              <a:t></a:t>
            </a:r>
          </a:p>
          <a:p>
            <a:r>
              <a:rPr lang="en-US" sz="1200" kern="1200" dirty="0">
                <a:solidFill>
                  <a:schemeClr val="tx1"/>
                </a:solidFill>
                <a:effectLst/>
                <a:latin typeface="Arial" charset="0"/>
                <a:ea typeface="+mn-ea"/>
                <a:cs typeface="+mn-cs"/>
              </a:rPr>
              <a:t>How can you make sure your expectations take into account a mentee’s individual </a:t>
            </a:r>
          </a:p>
          <a:p>
            <a:r>
              <a:rPr lang="en-US" sz="1200" kern="1200" dirty="0">
                <a:solidFill>
                  <a:schemeClr val="tx1"/>
                </a:solidFill>
                <a:effectLst/>
                <a:latin typeface="Arial" charset="0"/>
                <a:ea typeface="+mn-ea"/>
                <a:cs typeface="+mn-cs"/>
              </a:rPr>
              <a:t>learning style, background, and abilities? </a:t>
            </a:r>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8</a:t>
            </a:fld>
            <a:endParaRPr lang="en-US"/>
          </a:p>
        </p:txBody>
      </p:sp>
    </p:spTree>
    <p:extLst>
      <p:ext uri="{BB962C8B-B14F-4D97-AF65-F5344CB8AC3E}">
        <p14:creationId xmlns:p14="http://schemas.microsoft.com/office/powerpoint/2010/main" val="5229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How do you establish and communicate </a:t>
            </a:r>
          </a:p>
          <a:p>
            <a:r>
              <a:rPr lang="en-US" sz="1200" kern="1200" dirty="0">
                <a:solidFill>
                  <a:schemeClr val="tx1"/>
                </a:solidFill>
                <a:effectLst/>
                <a:latin typeface="Arial" charset="0"/>
                <a:ea typeface="+mn-ea"/>
                <a:cs typeface="+mn-cs"/>
              </a:rPr>
              <a:t>your expectations to your mentee? </a:t>
            </a:r>
          </a:p>
          <a:p>
            <a:r>
              <a:rPr lang="en-US" dirty="0">
                <a:effectLst/>
                <a:latin typeface="Arial" charset="0"/>
              </a:rPr>
              <a:t></a:t>
            </a:r>
          </a:p>
          <a:p>
            <a:r>
              <a:rPr lang="en-US" sz="1200" kern="1200" dirty="0">
                <a:solidFill>
                  <a:schemeClr val="tx1"/>
                </a:solidFill>
                <a:effectLst/>
                <a:latin typeface="Arial" charset="0"/>
                <a:ea typeface="+mn-ea"/>
                <a:cs typeface="+mn-cs"/>
              </a:rPr>
              <a:t>How do you find out what expectations your</a:t>
            </a:r>
          </a:p>
          <a:p>
            <a:r>
              <a:rPr lang="en-US" sz="1200" kern="1200" dirty="0">
                <a:solidFill>
                  <a:schemeClr val="tx1"/>
                </a:solidFill>
                <a:effectLst/>
                <a:latin typeface="Arial" charset="0"/>
                <a:ea typeface="+mn-ea"/>
                <a:cs typeface="+mn-cs"/>
              </a:rPr>
              <a:t>mentee has of you and of his or her </a:t>
            </a:r>
          </a:p>
          <a:p>
            <a:r>
              <a:rPr lang="en-US" sz="1200" kern="1200" dirty="0">
                <a:solidFill>
                  <a:schemeClr val="tx1"/>
                </a:solidFill>
                <a:effectLst/>
                <a:latin typeface="Arial" charset="0"/>
                <a:ea typeface="+mn-ea"/>
                <a:cs typeface="+mn-cs"/>
              </a:rPr>
              <a:t>graduate research experience? </a:t>
            </a:r>
          </a:p>
          <a:p>
            <a:r>
              <a:rPr lang="en-US" dirty="0">
                <a:effectLst/>
                <a:latin typeface="Arial" charset="0"/>
              </a:rPr>
              <a:t></a:t>
            </a:r>
          </a:p>
          <a:p>
            <a:r>
              <a:rPr lang="en-US" sz="1200" kern="1200" dirty="0">
                <a:solidFill>
                  <a:schemeClr val="tx1"/>
                </a:solidFill>
                <a:effectLst/>
                <a:latin typeface="Arial" charset="0"/>
                <a:ea typeface="+mn-ea"/>
                <a:cs typeface="+mn-cs"/>
              </a:rPr>
              <a:t>How do you establish goals and projects for a mentee? </a:t>
            </a:r>
          </a:p>
          <a:p>
            <a:r>
              <a:rPr lang="en-US" dirty="0">
                <a:effectLst/>
                <a:latin typeface="Arial" charset="0"/>
              </a:rPr>
              <a:t></a:t>
            </a:r>
          </a:p>
          <a:p>
            <a:r>
              <a:rPr lang="en-US" sz="1200" kern="1200" dirty="0">
                <a:solidFill>
                  <a:schemeClr val="tx1"/>
                </a:solidFill>
                <a:effectLst/>
                <a:latin typeface="Arial" charset="0"/>
                <a:ea typeface="+mn-ea"/>
                <a:cs typeface="+mn-cs"/>
              </a:rPr>
              <a:t>When choosing a project for your mentee, how do you weigh the mentee's interest </a:t>
            </a:r>
          </a:p>
          <a:p>
            <a:r>
              <a:rPr lang="en-US" sz="1200" kern="1200" dirty="0">
                <a:solidFill>
                  <a:schemeClr val="tx1"/>
                </a:solidFill>
                <a:effectLst/>
                <a:latin typeface="Arial" charset="0"/>
                <a:ea typeface="+mn-ea"/>
                <a:cs typeface="+mn-cs"/>
              </a:rPr>
              <a:t>with the immediate needs of </a:t>
            </a:r>
          </a:p>
          <a:p>
            <a:r>
              <a:rPr lang="en-US" sz="1200" kern="1200" dirty="0">
                <a:solidFill>
                  <a:schemeClr val="tx1"/>
                </a:solidFill>
                <a:effectLst/>
                <a:latin typeface="Arial" charset="0"/>
                <a:ea typeface="+mn-ea"/>
                <a:cs typeface="+mn-cs"/>
              </a:rPr>
              <a:t>the research PI or group? </a:t>
            </a:r>
          </a:p>
          <a:p>
            <a:r>
              <a:rPr lang="en-US" dirty="0">
                <a:effectLst/>
                <a:latin typeface="Arial" charset="0"/>
              </a:rPr>
              <a:t></a:t>
            </a:r>
          </a:p>
          <a:p>
            <a:r>
              <a:rPr lang="en-US" sz="1200" kern="1200" dirty="0">
                <a:solidFill>
                  <a:schemeClr val="tx1"/>
                </a:solidFill>
                <a:effectLst/>
                <a:latin typeface="Arial" charset="0"/>
                <a:ea typeface="+mn-ea"/>
                <a:cs typeface="+mn-cs"/>
              </a:rPr>
              <a:t>As an advisor or mentor, what should you </a:t>
            </a:r>
          </a:p>
          <a:p>
            <a:r>
              <a:rPr lang="en-US" sz="1200" kern="1200" dirty="0">
                <a:solidFill>
                  <a:schemeClr val="tx1"/>
                </a:solidFill>
                <a:effectLst/>
                <a:latin typeface="Arial" charset="0"/>
                <a:ea typeface="+mn-ea"/>
                <a:cs typeface="+mn-cs"/>
              </a:rPr>
              <a:t>do if a mentee does not</a:t>
            </a:r>
          </a:p>
          <a:p>
            <a:r>
              <a:rPr lang="en-US" sz="1200" kern="1200" dirty="0">
                <a:solidFill>
                  <a:schemeClr val="tx1"/>
                </a:solidFill>
                <a:effectLst/>
                <a:latin typeface="Arial" charset="0"/>
                <a:ea typeface="+mn-ea"/>
                <a:cs typeface="+mn-cs"/>
              </a:rPr>
              <a:t>like the project? </a:t>
            </a:r>
          </a:p>
          <a:p>
            <a:r>
              <a:rPr lang="en-US" dirty="0">
                <a:effectLst/>
                <a:latin typeface="Arial" charset="0"/>
              </a:rPr>
              <a:t></a:t>
            </a:r>
          </a:p>
          <a:p>
            <a:r>
              <a:rPr lang="en-US" sz="1200" kern="1200" dirty="0">
                <a:solidFill>
                  <a:schemeClr val="tx1"/>
                </a:solidFill>
                <a:effectLst/>
                <a:latin typeface="Arial" charset="0"/>
                <a:ea typeface="+mn-ea"/>
                <a:cs typeface="+mn-cs"/>
              </a:rPr>
              <a:t>How do you assess your mentee's skills so </a:t>
            </a:r>
          </a:p>
          <a:p>
            <a:r>
              <a:rPr lang="en-US" sz="1200" kern="1200" dirty="0">
                <a:solidFill>
                  <a:schemeClr val="tx1"/>
                </a:solidFill>
                <a:effectLst/>
                <a:latin typeface="Arial" charset="0"/>
                <a:ea typeface="+mn-ea"/>
                <a:cs typeface="+mn-cs"/>
              </a:rPr>
              <a:t>you can choose an appropriate project? </a:t>
            </a:r>
          </a:p>
          <a:p>
            <a:r>
              <a:rPr lang="en-US" dirty="0">
                <a:effectLst/>
                <a:latin typeface="Arial" charset="0"/>
              </a:rPr>
              <a:t></a:t>
            </a:r>
          </a:p>
          <a:p>
            <a:r>
              <a:rPr lang="en-US" sz="1200" kern="1200" dirty="0">
                <a:solidFill>
                  <a:schemeClr val="tx1"/>
                </a:solidFill>
                <a:effectLst/>
                <a:latin typeface="Arial" charset="0"/>
                <a:ea typeface="+mn-ea"/>
                <a:cs typeface="+mn-cs"/>
              </a:rPr>
              <a:t>How can you make sure your expectations take into account a mentee’s individual </a:t>
            </a:r>
          </a:p>
          <a:p>
            <a:r>
              <a:rPr lang="en-US" sz="1200" kern="1200" dirty="0">
                <a:solidFill>
                  <a:schemeClr val="tx1"/>
                </a:solidFill>
                <a:effectLst/>
                <a:latin typeface="Arial" charset="0"/>
                <a:ea typeface="+mn-ea"/>
                <a:cs typeface="+mn-cs"/>
              </a:rPr>
              <a:t>learning style, background, and abilities? </a:t>
            </a:r>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9</a:t>
            </a:fld>
            <a:endParaRPr lang="en-US"/>
          </a:p>
        </p:txBody>
      </p:sp>
    </p:spTree>
    <p:extLst>
      <p:ext uri="{BB962C8B-B14F-4D97-AF65-F5344CB8AC3E}">
        <p14:creationId xmlns:p14="http://schemas.microsoft.com/office/powerpoint/2010/main" val="87000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charset="0"/>
              </a:rPr>
              <a:t>1. </a:t>
            </a:r>
          </a:p>
          <a:p>
            <a:r>
              <a:rPr lang="en-US" dirty="0">
                <a:effectLst/>
                <a:latin typeface="Arial" charset="0"/>
              </a:rPr>
              <a:t>What are the main themes raised in this case study?</a:t>
            </a:r>
          </a:p>
          <a:p>
            <a:r>
              <a:rPr lang="en-US" dirty="0">
                <a:effectLst/>
                <a:latin typeface="Arial" charset="0"/>
              </a:rPr>
              <a:t>2. </a:t>
            </a:r>
          </a:p>
          <a:p>
            <a:r>
              <a:rPr lang="en-US" dirty="0">
                <a:effectLst/>
                <a:latin typeface="Arial" charset="0"/>
              </a:rPr>
              <a:t>What kind of conversations regarding expectations might have been helpful early in this </a:t>
            </a:r>
          </a:p>
          <a:p>
            <a:r>
              <a:rPr lang="en-US" dirty="0">
                <a:effectLst/>
                <a:latin typeface="Arial" charset="0"/>
              </a:rPr>
              <a:t>relationship? </a:t>
            </a:r>
          </a:p>
          <a:p>
            <a:r>
              <a:rPr lang="en-US" dirty="0">
                <a:effectLst/>
                <a:latin typeface="Arial" charset="0"/>
              </a:rPr>
              <a:t>3. </a:t>
            </a:r>
          </a:p>
          <a:p>
            <a:r>
              <a:rPr lang="en-US" dirty="0">
                <a:effectLst/>
                <a:latin typeface="Arial" charset="0"/>
              </a:rPr>
              <a:t>What kind of conversations would be helpful once the student asked for a different </a:t>
            </a:r>
            <a:r>
              <a:rPr lang="en-US" dirty="0" err="1">
                <a:effectLst/>
                <a:latin typeface="Arial" charset="0"/>
              </a:rPr>
              <a:t>proj</a:t>
            </a:r>
            <a:r>
              <a:rPr lang="en-US" dirty="0">
                <a:effectLst/>
                <a:latin typeface="Arial" charset="0"/>
              </a:rPr>
              <a:t>-</a:t>
            </a:r>
          </a:p>
          <a:p>
            <a:r>
              <a:rPr lang="en-US" dirty="0" err="1">
                <a:effectLst/>
                <a:latin typeface="Arial" charset="0"/>
              </a:rPr>
              <a:t>ect</a:t>
            </a:r>
            <a:r>
              <a:rPr lang="en-US" dirty="0">
                <a:effectLst/>
                <a:latin typeface="Arial" charset="0"/>
              </a:rPr>
              <a:t>? Who should be involved in these conversations?</a:t>
            </a:r>
          </a:p>
          <a:p>
            <a:endParaRPr lang="en-US" dirty="0"/>
          </a:p>
          <a:p>
            <a:r>
              <a:rPr lang="en-US" sz="1200" b="1" i="0" u="sng" kern="1200" dirty="0">
                <a:solidFill>
                  <a:schemeClr val="tx1"/>
                </a:solidFill>
                <a:effectLst/>
                <a:latin typeface="Arial" charset="0"/>
                <a:ea typeface="+mn-ea"/>
                <a:cs typeface="+mn-cs"/>
              </a:rPr>
              <a:t>Questions for reflection:</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How do you establish and communicate your expectations to your student?</a:t>
            </a:r>
          </a:p>
          <a:p>
            <a:r>
              <a:rPr lang="en-US" sz="1200" b="0" i="0" kern="1200" dirty="0">
                <a:solidFill>
                  <a:schemeClr val="tx1"/>
                </a:solidFill>
                <a:effectLst/>
                <a:latin typeface="Arial" charset="0"/>
                <a:ea typeface="+mn-ea"/>
                <a:cs typeface="+mn-cs"/>
              </a:rPr>
              <a:t>How do you find out what expectations your student has of you and of his or her research experience?</a:t>
            </a:r>
          </a:p>
          <a:p>
            <a:br>
              <a:rPr lang="en-US" dirty="0"/>
            </a:br>
            <a:r>
              <a:rPr lang="en-US" sz="1200" b="0" i="0" kern="1200" dirty="0">
                <a:solidFill>
                  <a:schemeClr val="tx1"/>
                </a:solidFill>
                <a:effectLst/>
                <a:latin typeface="Arial" charset="0"/>
                <a:ea typeface="+mn-ea"/>
                <a:cs typeface="+mn-cs"/>
              </a:rPr>
              <a:t>When choosing a project for your student, how do you weigh their interest with the immediate needs of the research PI or group?</a:t>
            </a:r>
          </a:p>
          <a:p>
            <a:br>
              <a:rPr lang="en-US" dirty="0"/>
            </a:br>
            <a:r>
              <a:rPr lang="en-US" sz="1200" b="0" i="0" kern="1200" dirty="0">
                <a:solidFill>
                  <a:schemeClr val="tx1"/>
                </a:solidFill>
                <a:effectLst/>
                <a:latin typeface="Arial" charset="0"/>
                <a:ea typeface="+mn-ea"/>
                <a:cs typeface="+mn-cs"/>
              </a:rPr>
              <a:t>As a co-mentor, what should you do if a student does not like the project?</a:t>
            </a:r>
          </a:p>
          <a:p>
            <a:br>
              <a:rPr lang="en-US" dirty="0"/>
            </a:br>
            <a:r>
              <a:rPr lang="en-US" sz="1200" b="0" i="0" kern="1200" dirty="0">
                <a:solidFill>
                  <a:schemeClr val="tx1"/>
                </a:solidFill>
                <a:effectLst/>
                <a:latin typeface="Arial" charset="0"/>
                <a:ea typeface="+mn-ea"/>
                <a:cs typeface="+mn-cs"/>
              </a:rPr>
              <a:t>How do you assess your student's skills so you can choose an appropriate project?</a:t>
            </a:r>
          </a:p>
          <a:p>
            <a:r>
              <a:rPr lang="en-US" sz="1200" b="0" i="0" kern="1200" dirty="0">
                <a:solidFill>
                  <a:schemeClr val="tx1"/>
                </a:solidFill>
                <a:effectLst/>
                <a:latin typeface="Arial" charset="0"/>
                <a:ea typeface="+mn-ea"/>
                <a:cs typeface="+mn-cs"/>
              </a:rPr>
              <a:t>What do you do if your student isn't making progress? How might you modify the project, and/or your expectations, if a student is having challenges? </a:t>
            </a:r>
          </a:p>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12</a:t>
            </a:fld>
            <a:endParaRPr lang="en-US"/>
          </a:p>
        </p:txBody>
      </p:sp>
    </p:spTree>
    <p:extLst>
      <p:ext uri="{BB962C8B-B14F-4D97-AF65-F5344CB8AC3E}">
        <p14:creationId xmlns:p14="http://schemas.microsoft.com/office/powerpoint/2010/main" val="154476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charset="0"/>
              </a:rPr>
              <a:t>Guiding Questions for Discussion:</a:t>
            </a:r>
          </a:p>
          <a:p>
            <a:r>
              <a:rPr lang="en-US" dirty="0">
                <a:effectLst/>
                <a:latin typeface="Arial" charset="0"/>
              </a:rPr>
              <a:t>1. </a:t>
            </a:r>
          </a:p>
          <a:p>
            <a:r>
              <a:rPr lang="en-US" dirty="0">
                <a:effectLst/>
                <a:latin typeface="Arial" charset="0"/>
              </a:rPr>
              <a:t>If you were the mentee, how would you feel? </a:t>
            </a:r>
          </a:p>
          <a:p>
            <a:r>
              <a:rPr lang="en-US" dirty="0">
                <a:effectLst/>
                <a:latin typeface="Arial" charset="0"/>
              </a:rPr>
              <a:t>2. </a:t>
            </a:r>
          </a:p>
          <a:p>
            <a:r>
              <a:rPr lang="en-US" dirty="0">
                <a:effectLst/>
                <a:latin typeface="Arial" charset="0"/>
              </a:rPr>
              <a:t>If you were the mentor, how would you feel? </a:t>
            </a:r>
          </a:p>
          <a:p>
            <a:r>
              <a:rPr lang="en-US" dirty="0">
                <a:effectLst/>
                <a:latin typeface="Arial" charset="0"/>
              </a:rPr>
              <a:t>3. </a:t>
            </a:r>
          </a:p>
          <a:p>
            <a:r>
              <a:rPr lang="en-US" dirty="0">
                <a:effectLst/>
                <a:latin typeface="Arial" charset="0"/>
              </a:rPr>
              <a:t>If you were the faculty adviser, how would you feel? </a:t>
            </a:r>
          </a:p>
          <a:p>
            <a:r>
              <a:rPr lang="en-US" dirty="0">
                <a:effectLst/>
                <a:latin typeface="Arial" charset="0"/>
              </a:rPr>
              <a:t>4. </a:t>
            </a:r>
          </a:p>
          <a:p>
            <a:r>
              <a:rPr lang="en-US" dirty="0">
                <a:effectLst/>
                <a:latin typeface="Arial" charset="0"/>
              </a:rPr>
              <a:t>If you were the adviser, how would you have handled this situation? </a:t>
            </a:r>
          </a:p>
          <a:p>
            <a:endParaRPr lang="en-US" dirty="0">
              <a:effectLst/>
              <a:latin typeface="Arial" charset="0"/>
            </a:endParaRPr>
          </a:p>
          <a:p>
            <a:r>
              <a:rPr lang="en-US" dirty="0">
                <a:effectLst/>
                <a:latin typeface="Arial" charset="0"/>
              </a:rPr>
              <a:t>What is your initial reaction to this case study?</a:t>
            </a:r>
          </a:p>
          <a:p>
            <a:r>
              <a:rPr lang="en-US" dirty="0">
                <a:effectLst/>
                <a:latin typeface="Arial" charset="0"/>
              </a:rPr>
              <a:t>• Should the mentor have approached her adviser with this </a:t>
            </a:r>
          </a:p>
          <a:p>
            <a:r>
              <a:rPr lang="en-US" dirty="0">
                <a:effectLst/>
                <a:latin typeface="Arial" charset="0"/>
              </a:rPr>
              <a:t>issue?</a:t>
            </a:r>
          </a:p>
          <a:p>
            <a:r>
              <a:rPr lang="en-US" dirty="0">
                <a:effectLst/>
                <a:latin typeface="Arial" charset="0"/>
              </a:rPr>
              <a:t>• If you were the adviser, how would you have handled this </a:t>
            </a:r>
          </a:p>
          <a:p>
            <a:r>
              <a:rPr lang="en-US" dirty="0">
                <a:effectLst/>
                <a:latin typeface="Arial" charset="0"/>
              </a:rPr>
              <a:t>situation?</a:t>
            </a:r>
          </a:p>
          <a:p>
            <a:r>
              <a:rPr lang="en-US" dirty="0">
                <a:effectLst/>
                <a:latin typeface="Arial" charset="0"/>
              </a:rPr>
              <a:t>•</a:t>
            </a:r>
          </a:p>
          <a:p>
            <a:r>
              <a:rPr lang="en-US" dirty="0">
                <a:effectLst/>
                <a:latin typeface="Arial" charset="0"/>
              </a:rPr>
              <a:t>What should the graduate student do to alter the outcome?</a:t>
            </a:r>
          </a:p>
          <a:p>
            <a:r>
              <a:rPr lang="en-US" dirty="0">
                <a:effectLst/>
                <a:latin typeface="Arial" charset="0"/>
              </a:rPr>
              <a:t>•</a:t>
            </a:r>
          </a:p>
          <a:p>
            <a:r>
              <a:rPr lang="en-US" dirty="0">
                <a:effectLst/>
                <a:latin typeface="Arial" charset="0"/>
              </a:rPr>
              <a:t>\</a:t>
            </a:r>
          </a:p>
        </p:txBody>
      </p:sp>
      <p:sp>
        <p:nvSpPr>
          <p:cNvPr id="4" name="Slide Number Placeholder 3"/>
          <p:cNvSpPr>
            <a:spLocks noGrp="1"/>
          </p:cNvSpPr>
          <p:nvPr>
            <p:ph type="sldNum" sz="quarter" idx="10"/>
          </p:nvPr>
        </p:nvSpPr>
        <p:spPr/>
        <p:txBody>
          <a:bodyPr/>
          <a:lstStyle/>
          <a:p>
            <a:fld id="{460A3AE9-BF0E-3A42-ABD2-0581A3C12AE2}" type="slidenum">
              <a:rPr lang="en-US" smtClean="0"/>
              <a:t>18</a:t>
            </a:fld>
            <a:endParaRPr lang="en-US"/>
          </a:p>
        </p:txBody>
      </p:sp>
    </p:spTree>
    <p:extLst>
      <p:ext uri="{BB962C8B-B14F-4D97-AF65-F5344CB8AC3E}">
        <p14:creationId xmlns:p14="http://schemas.microsoft.com/office/powerpoint/2010/main" val="130304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What are the elements of a good research project? </a:t>
            </a:r>
            <a:endParaRPr lang="en-US" dirty="0">
              <a:effectLst/>
            </a:endParaRPr>
          </a:p>
          <a:p>
            <a:r>
              <a:rPr lang="en-US" sz="1200" b="0" kern="1200" dirty="0">
                <a:solidFill>
                  <a:schemeClr val="tx1"/>
                </a:solidFill>
                <a:effectLst/>
                <a:latin typeface="Arial" charset="0"/>
                <a:ea typeface="+mn-ea"/>
                <a:cs typeface="+mn-cs"/>
              </a:rPr>
              <a:t>Mentors usually have a strong sense of what constitutes a good research project. Ask them, as a group, to come up with the elements of a good research project. Some thoughts that have emerged in previous discussions are: </a:t>
            </a:r>
            <a:endParaRPr lang="en-US" dirty="0">
              <a:effectLst/>
            </a:endParaRPr>
          </a:p>
          <a:p>
            <a:r>
              <a:rPr lang="en-US" sz="1200" b="0" kern="1200" dirty="0">
                <a:solidFill>
                  <a:schemeClr val="tx1"/>
                </a:solidFill>
                <a:effectLst/>
                <a:latin typeface="Arial" charset="0"/>
                <a:ea typeface="+mn-ea"/>
                <a:cs typeface="+mn-cs"/>
              </a:rPr>
              <a:t>Projects should have a reasonable scope </a:t>
            </a:r>
          </a:p>
          <a:p>
            <a:r>
              <a:rPr lang="en-US" sz="1200" b="0" kern="1200" dirty="0">
                <a:solidFill>
                  <a:schemeClr val="tx1"/>
                </a:solidFill>
                <a:effectLst/>
                <a:latin typeface="Arial" charset="0"/>
                <a:ea typeface="+mn-ea"/>
                <a:cs typeface="+mn-cs"/>
              </a:rPr>
              <a:t>Projects should be feasible </a:t>
            </a:r>
          </a:p>
          <a:p>
            <a:r>
              <a:rPr lang="en-US" sz="1200" b="0" kern="1200" dirty="0">
                <a:solidFill>
                  <a:schemeClr val="tx1"/>
                </a:solidFill>
                <a:effectLst/>
                <a:latin typeface="Arial" charset="0"/>
                <a:ea typeface="+mn-ea"/>
                <a:cs typeface="+mn-cs"/>
              </a:rPr>
              <a:t>Projects should generate data that the student can present </a:t>
            </a:r>
          </a:p>
          <a:p>
            <a:r>
              <a:rPr lang="en-US" sz="1200" b="0" kern="1200" dirty="0">
                <a:solidFill>
                  <a:schemeClr val="tx1"/>
                </a:solidFill>
                <a:effectLst/>
                <a:latin typeface="Arial" charset="0"/>
                <a:ea typeface="+mn-ea"/>
                <a:cs typeface="+mn-cs"/>
              </a:rPr>
              <a:t>Projects should not simply include cookbook experiments </a:t>
            </a:r>
          </a:p>
          <a:p>
            <a:r>
              <a:rPr lang="en-US" sz="1200" b="0" kern="1200" dirty="0">
                <a:solidFill>
                  <a:schemeClr val="tx1"/>
                </a:solidFill>
                <a:effectLst/>
                <a:latin typeface="Arial" charset="0"/>
                <a:ea typeface="+mn-ea"/>
                <a:cs typeface="+mn-cs"/>
              </a:rPr>
              <a:t>Projects should have built-in difficulties that will be faced </a:t>
            </a:r>
          </a:p>
          <a:p>
            <a:r>
              <a:rPr lang="en-US" sz="1200" b="0" kern="1200" dirty="0">
                <a:solidFill>
                  <a:schemeClr val="tx1"/>
                </a:solidFill>
                <a:effectLst/>
                <a:latin typeface="Arial" charset="0"/>
                <a:ea typeface="+mn-ea"/>
                <a:cs typeface="+mn-cs"/>
              </a:rPr>
              <a:t>after the student has developed some confidence </a:t>
            </a:r>
          </a:p>
          <a:p>
            <a:r>
              <a:rPr lang="en-US" sz="1200" b="0" kern="1200" dirty="0">
                <a:solidFill>
                  <a:schemeClr val="tx1"/>
                </a:solidFill>
                <a:effectLst/>
                <a:latin typeface="Arial" charset="0"/>
                <a:ea typeface="+mn-ea"/>
                <a:cs typeface="+mn-cs"/>
              </a:rPr>
              <a:t>Projects should be multifaceted </a:t>
            </a:r>
          </a:p>
          <a:p>
            <a:endParaRPr lang="en-US" sz="1200" b="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Projects should have a scope reasonable for a 10-week period.</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Projects should be reasonable--both allowing for the </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student to have some success, while challenging them.</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Projects should NOT only involve "cookbook" experiments.</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Projects should allow students to develop ownership as the summer progresses.</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Projects should generate data that the student can present.</a:t>
            </a:r>
          </a:p>
          <a:p>
            <a:endParaRPr lang="en-US" sz="1200" b="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460A3AE9-BF0E-3A42-ABD2-0581A3C12AE2}" type="slidenum">
              <a:rPr lang="en-US" smtClean="0"/>
              <a:t>20</a:t>
            </a:fld>
            <a:endParaRPr lang="en-US"/>
          </a:p>
        </p:txBody>
      </p:sp>
    </p:spTree>
    <p:extLst>
      <p:ext uri="{BB962C8B-B14F-4D97-AF65-F5344CB8AC3E}">
        <p14:creationId xmlns:p14="http://schemas.microsoft.com/office/powerpoint/2010/main" val="112738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028F3D-E3C3-4441-9E4A-003296C686D6}" type="datetimeFigureOut">
              <a:rPr lang="en-US" smtClean="0"/>
              <a:t>5/1/19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28F3D-E3C3-4441-9E4A-003296C686D6}" type="datetimeFigureOut">
              <a:rPr lang="en-US" smtClean="0"/>
              <a:t>5/1/19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028F3D-E3C3-4441-9E4A-003296C686D6}" type="datetimeFigureOut">
              <a:rPr lang="en-US" smtClean="0"/>
              <a:t>5/1/19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091FBC4-04E4-F746-94B6-3E3F52DA3A1D}"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0028F3D-E3C3-4441-9E4A-003296C686D6}" type="datetimeFigureOut">
              <a:rPr lang="en-US" smtClean="0"/>
              <a:t>5/1/19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1FBC4-04E4-F746-94B6-3E3F52DA3A1D}"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091FBC4-04E4-F746-94B6-3E3F52DA3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0028F3D-E3C3-4441-9E4A-003296C686D6}" type="datetimeFigureOut">
              <a:rPr lang="en-US" smtClean="0"/>
              <a:t>5/1/19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091FBC4-04E4-F746-94B6-3E3F52DA3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Lst>
  <p:txStyles>
    <p:title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915" y="1235396"/>
            <a:ext cx="4190854" cy="2840556"/>
          </a:xfrm>
        </p:spPr>
        <p:txBody>
          <a:bodyPr>
            <a:noAutofit/>
          </a:bodyPr>
          <a:lstStyle/>
          <a:p>
            <a:pPr algn="ctr"/>
            <a:r>
              <a:rPr lang="en-US" sz="3600" dirty="0">
                <a:solidFill>
                  <a:schemeClr val="bg1"/>
                </a:solidFill>
                <a:latin typeface="Arial"/>
                <a:cs typeface="Arial"/>
              </a:rPr>
              <a:t>Research Mentor Training Class 1:</a:t>
            </a:r>
            <a:br>
              <a:rPr lang="en-US" sz="3600" dirty="0">
                <a:solidFill>
                  <a:schemeClr val="bg1"/>
                </a:solidFill>
                <a:latin typeface="Arial"/>
                <a:cs typeface="Arial"/>
              </a:rPr>
            </a:br>
            <a:br>
              <a:rPr lang="en-US" sz="3600" dirty="0">
                <a:solidFill>
                  <a:schemeClr val="bg1"/>
                </a:solidFill>
                <a:latin typeface="Arial"/>
                <a:cs typeface="Arial"/>
              </a:rPr>
            </a:br>
            <a:r>
              <a:rPr lang="en-US" sz="3600" i="1" dirty="0">
                <a:solidFill>
                  <a:schemeClr val="bg1"/>
                </a:solidFill>
                <a:latin typeface="Arial"/>
                <a:cs typeface="Arial"/>
              </a:rPr>
              <a:t>Expectations</a:t>
            </a:r>
            <a:br>
              <a:rPr lang="en-US" sz="3600" i="1" dirty="0">
                <a:solidFill>
                  <a:schemeClr val="bg1"/>
                </a:solidFill>
                <a:latin typeface="Arial"/>
                <a:cs typeface="Arial"/>
              </a:rPr>
            </a:br>
            <a:r>
              <a:rPr lang="en-US" sz="3600" i="1" dirty="0">
                <a:solidFill>
                  <a:schemeClr val="bg1"/>
                </a:solidFill>
                <a:latin typeface="Arial"/>
                <a:cs typeface="Arial"/>
              </a:rPr>
              <a:t>Communication</a:t>
            </a:r>
          </a:p>
        </p:txBody>
      </p:sp>
      <p:sp>
        <p:nvSpPr>
          <p:cNvPr id="3" name="Subtitle 2"/>
          <p:cNvSpPr>
            <a:spLocks noGrp="1"/>
          </p:cNvSpPr>
          <p:nvPr>
            <p:ph type="subTitle" idx="1"/>
          </p:nvPr>
        </p:nvSpPr>
        <p:spPr>
          <a:xfrm>
            <a:off x="756569" y="4546357"/>
            <a:ext cx="8012669" cy="1645101"/>
          </a:xfrm>
        </p:spPr>
        <p:txBody>
          <a:bodyPr>
            <a:noAutofit/>
          </a:bodyPr>
          <a:lstStyle/>
          <a:p>
            <a:pPr algn="ctr"/>
            <a:r>
              <a:rPr lang="en-US" sz="3600" dirty="0">
                <a:solidFill>
                  <a:schemeClr val="tx1">
                    <a:lumMod val="65000"/>
                    <a:lumOff val="35000"/>
                  </a:schemeClr>
                </a:solidFill>
                <a:latin typeface="Arial"/>
                <a:cs typeface="Arial"/>
              </a:rPr>
              <a:t>Tammy R. L. Collins, Ph.D.</a:t>
            </a:r>
          </a:p>
          <a:p>
            <a:pPr algn="ctr"/>
            <a:endParaRPr lang="en-US" sz="3600" dirty="0">
              <a:latin typeface="Arial"/>
              <a:cs typeface="Arial"/>
            </a:endParaRPr>
          </a:p>
        </p:txBody>
      </p:sp>
      <p:pic>
        <p:nvPicPr>
          <p:cNvPr id="9" name="Picture 8"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38" y="5368907"/>
            <a:ext cx="7186261" cy="1292956"/>
          </a:xfrm>
          <a:prstGeom prst="rect">
            <a:avLst/>
          </a:prstGeom>
        </p:spPr>
      </p:pic>
    </p:spTree>
    <p:extLst>
      <p:ext uri="{BB962C8B-B14F-4D97-AF65-F5344CB8AC3E}">
        <p14:creationId xmlns:p14="http://schemas.microsoft.com/office/powerpoint/2010/main" val="33409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57187" y="280987"/>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Setting SMART Goals</a:t>
            </a:r>
            <a:endParaRPr lang="en-US" b="1" dirty="0"/>
          </a:p>
        </p:txBody>
      </p:sp>
      <p:sp>
        <p:nvSpPr>
          <p:cNvPr id="4" name="Content Placeholder 2"/>
          <p:cNvSpPr txBox="1">
            <a:spLocks/>
          </p:cNvSpPr>
          <p:nvPr/>
        </p:nvSpPr>
        <p:spPr>
          <a:xfrm>
            <a:off x="728662" y="1052513"/>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solidFill>
                  <a:srgbClr val="00B0F0"/>
                </a:solidFill>
              </a:rPr>
              <a:t>S</a:t>
            </a:r>
            <a:r>
              <a:rPr lang="en-US" sz="2400"/>
              <a:t>pecific</a:t>
            </a:r>
          </a:p>
          <a:p>
            <a:pPr lvl="1"/>
            <a:r>
              <a:rPr lang="en-US" sz="2400" dirty="0"/>
              <a:t>Describe what should be done</a:t>
            </a:r>
          </a:p>
          <a:p>
            <a:r>
              <a:rPr lang="en-US" sz="2400" dirty="0">
                <a:solidFill>
                  <a:srgbClr val="00B0F0"/>
                </a:solidFill>
              </a:rPr>
              <a:t>M</a:t>
            </a:r>
            <a:r>
              <a:rPr lang="en-US" sz="2400" dirty="0"/>
              <a:t>easurable</a:t>
            </a:r>
          </a:p>
          <a:p>
            <a:pPr lvl="1"/>
            <a:r>
              <a:rPr lang="en-US" sz="2400" dirty="0"/>
              <a:t>How will you know if the goal is met</a:t>
            </a:r>
          </a:p>
          <a:p>
            <a:r>
              <a:rPr lang="en-US" sz="2400" dirty="0">
                <a:solidFill>
                  <a:srgbClr val="00B0F0"/>
                </a:solidFill>
              </a:rPr>
              <a:t>A</a:t>
            </a:r>
            <a:r>
              <a:rPr lang="en-US" sz="2400" dirty="0"/>
              <a:t>chievable</a:t>
            </a:r>
          </a:p>
          <a:p>
            <a:pPr lvl="1"/>
            <a:r>
              <a:rPr lang="en-US" sz="2400" dirty="0"/>
              <a:t>Should be challenging but attainable</a:t>
            </a:r>
          </a:p>
          <a:p>
            <a:r>
              <a:rPr lang="en-US" sz="2400" dirty="0">
                <a:solidFill>
                  <a:srgbClr val="00B0F0"/>
                </a:solidFill>
              </a:rPr>
              <a:t>R</a:t>
            </a:r>
            <a:r>
              <a:rPr lang="en-US" sz="2400" dirty="0"/>
              <a:t>elevant</a:t>
            </a:r>
          </a:p>
          <a:p>
            <a:pPr lvl="1"/>
            <a:r>
              <a:rPr lang="en-US" sz="2400" dirty="0"/>
              <a:t>Connect and align role/task to the groups objectives</a:t>
            </a:r>
          </a:p>
          <a:p>
            <a:r>
              <a:rPr lang="en-US" sz="2400" dirty="0">
                <a:solidFill>
                  <a:srgbClr val="00B0F0"/>
                </a:solidFill>
              </a:rPr>
              <a:t>T</a:t>
            </a:r>
            <a:r>
              <a:rPr lang="en-US" sz="2400" dirty="0"/>
              <a:t>ime-bound</a:t>
            </a:r>
          </a:p>
          <a:p>
            <a:pPr lvl="1"/>
            <a:r>
              <a:rPr lang="en-US" sz="2400" dirty="0"/>
              <a:t>When should this be completed</a:t>
            </a:r>
          </a:p>
        </p:txBody>
      </p:sp>
    </p:spTree>
    <p:extLst>
      <p:ext uri="{BB962C8B-B14F-4D97-AF65-F5344CB8AC3E}">
        <p14:creationId xmlns:p14="http://schemas.microsoft.com/office/powerpoint/2010/main" val="115231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28613" y="23812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2800" b="1"/>
              <a:t>Expectations Case (Biology): The Sulky Undergraduate</a:t>
            </a:r>
            <a:br>
              <a:rPr lang="en-US" sz="2800" b="1"/>
            </a:br>
            <a:endParaRPr lang="en-US" sz="2800" dirty="0"/>
          </a:p>
        </p:txBody>
      </p:sp>
      <p:sp>
        <p:nvSpPr>
          <p:cNvPr id="4" name="Content Placeholder 2"/>
          <p:cNvSpPr txBox="1">
            <a:spLocks/>
          </p:cNvSpPr>
          <p:nvPr/>
        </p:nvSpPr>
        <p:spPr>
          <a:xfrm>
            <a:off x="471488" y="1281112"/>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t>I mentored an undergraduate student who came from another university for the summer. </a:t>
            </a:r>
            <a:r>
              <a:rPr lang="en-US" dirty="0"/>
              <a:t>I explained the project to him and taught him how to make media and grow bacteria. Because my professor and I did not think he had sufficient genetics background for a molecular project, we gave him a microbiology project.</a:t>
            </a:r>
          </a:p>
          <a:p>
            <a:r>
              <a:rPr lang="en-US" dirty="0"/>
              <a:t>He was very quiet for the first ten days of the project and then he went to my adviser and complained about the project. He said he wanted a project “like Mark’s.” Mark was a student with a strong genetics background and his project was to clone and sequence a gene. </a:t>
            </a:r>
          </a:p>
          <a:p>
            <a:r>
              <a:rPr lang="en-US" dirty="0"/>
              <a:t>My adviser insisted that my mentee keep the project I had designed for him, but the student became sulky. As the summer went on and he didn’t get any of his experiments to work, I began to wonder if he understood what we were doing or even cared about it.</a:t>
            </a:r>
          </a:p>
        </p:txBody>
      </p:sp>
    </p:spTree>
    <p:extLst>
      <p:ext uri="{BB962C8B-B14F-4D97-AF65-F5344CB8AC3E}">
        <p14:creationId xmlns:p14="http://schemas.microsoft.com/office/powerpoint/2010/main" val="88642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5" name="Content Placeholder 2"/>
          <p:cNvSpPr txBox="1">
            <a:spLocks/>
          </p:cNvSpPr>
          <p:nvPr/>
        </p:nvSpPr>
        <p:spPr>
          <a:xfrm>
            <a:off x="700088" y="1252538"/>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a:t>Have you seen a situation like this?</a:t>
            </a:r>
          </a:p>
          <a:p>
            <a:endParaRPr lang="en-US" dirty="0"/>
          </a:p>
          <a:p>
            <a:endParaRPr lang="en-US" dirty="0"/>
          </a:p>
          <a:p>
            <a:r>
              <a:rPr lang="en-US" dirty="0"/>
              <a:t>How could you have avoided this?</a:t>
            </a:r>
          </a:p>
          <a:p>
            <a:endParaRPr lang="en-US" dirty="0"/>
          </a:p>
          <a:p>
            <a:endParaRPr lang="en-US" dirty="0"/>
          </a:p>
          <a:p>
            <a:r>
              <a:rPr lang="en-US" dirty="0"/>
              <a:t>How can you fix this?</a:t>
            </a:r>
          </a:p>
          <a:p>
            <a:r>
              <a:rPr lang="en-US" dirty="0"/>
              <a:t>Student Expectation Handout</a:t>
            </a:r>
          </a:p>
        </p:txBody>
      </p:sp>
    </p:spTree>
    <p:extLst>
      <p:ext uri="{BB962C8B-B14F-4D97-AF65-F5344CB8AC3E}">
        <p14:creationId xmlns:p14="http://schemas.microsoft.com/office/powerpoint/2010/main" val="10205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85762" y="42386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Communications	</a:t>
            </a:r>
            <a:endParaRPr lang="en-US" b="1" dirty="0"/>
          </a:p>
        </p:txBody>
      </p:sp>
      <p:sp>
        <p:nvSpPr>
          <p:cNvPr id="4" name="Content Placeholder 2"/>
          <p:cNvSpPr txBox="1">
            <a:spLocks/>
          </p:cNvSpPr>
          <p:nvPr/>
        </p:nvSpPr>
        <p:spPr>
          <a:xfrm>
            <a:off x="471487" y="1481137"/>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Everyone has a preferred method</a:t>
            </a:r>
          </a:p>
          <a:p>
            <a:pPr lvl="1"/>
            <a:r>
              <a:rPr lang="en-US" sz="2400" dirty="0"/>
              <a:t>What is yours? (discuss in pairs)</a:t>
            </a:r>
          </a:p>
          <a:p>
            <a:pPr lvl="2"/>
            <a:r>
              <a:rPr lang="en-US" sz="2400" dirty="0"/>
              <a:t>In person</a:t>
            </a:r>
          </a:p>
          <a:p>
            <a:pPr lvl="2"/>
            <a:r>
              <a:rPr lang="en-US" sz="2400" dirty="0"/>
              <a:t>Email</a:t>
            </a:r>
          </a:p>
          <a:p>
            <a:pPr lvl="2"/>
            <a:r>
              <a:rPr lang="en-US" sz="2400" dirty="0"/>
              <a:t>In the moment</a:t>
            </a:r>
          </a:p>
          <a:p>
            <a:pPr lvl="2"/>
            <a:r>
              <a:rPr lang="en-US" sz="2400" dirty="0"/>
              <a:t>Ahead of time</a:t>
            </a:r>
          </a:p>
          <a:p>
            <a:pPr lvl="2"/>
            <a:endParaRPr lang="en-US" sz="2400" dirty="0"/>
          </a:p>
          <a:p>
            <a:pPr lvl="2"/>
            <a:endParaRPr lang="en-US" sz="2400" dirty="0"/>
          </a:p>
          <a:p>
            <a:r>
              <a:rPr lang="en-US" sz="2400" dirty="0"/>
              <a:t>How do you determine your mentee’s style?</a:t>
            </a:r>
          </a:p>
          <a:p>
            <a:pPr lvl="1"/>
            <a:endParaRPr lang="en-US" sz="2400" dirty="0"/>
          </a:p>
          <a:p>
            <a:endParaRPr lang="en-US" sz="2400" dirty="0"/>
          </a:p>
        </p:txBody>
      </p:sp>
    </p:spTree>
    <p:extLst>
      <p:ext uri="{BB962C8B-B14F-4D97-AF65-F5344CB8AC3E}">
        <p14:creationId xmlns:p14="http://schemas.microsoft.com/office/powerpoint/2010/main" val="35653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5763" y="46672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Communication Worksheet	</a:t>
            </a:r>
            <a:endParaRPr lang="en-US" b="1" dirty="0"/>
          </a:p>
        </p:txBody>
      </p:sp>
      <p:sp>
        <p:nvSpPr>
          <p:cNvPr id="3" name="Content Placeholder 2"/>
          <p:cNvSpPr txBox="1">
            <a:spLocks/>
          </p:cNvSpPr>
          <p:nvPr/>
        </p:nvSpPr>
        <p:spPr>
          <a:xfrm>
            <a:off x="428625" y="1895475"/>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1) funny silly crazy hilarious</a:t>
            </a:r>
          </a:p>
          <a:p>
            <a:r>
              <a:rPr lang="en-US" sz="2400" dirty="0"/>
              <a:t>2)  fast-paced quick meticulous thoughtful</a:t>
            </a:r>
          </a:p>
          <a:p>
            <a:r>
              <a:rPr lang="en-US" sz="2400" dirty="0"/>
              <a:t>3) …</a:t>
            </a:r>
          </a:p>
          <a:p>
            <a:r>
              <a:rPr lang="en-US" sz="2400" dirty="0"/>
              <a:t>4) …</a:t>
            </a:r>
          </a:p>
          <a:p>
            <a:endParaRPr lang="en-US" sz="2400" dirty="0"/>
          </a:p>
          <a:p>
            <a:r>
              <a:rPr lang="en-US" sz="2400" dirty="0"/>
              <a:t>Totals in each column</a:t>
            </a:r>
          </a:p>
          <a:p>
            <a:pPr lvl="1"/>
            <a:endParaRPr lang="en-US" sz="2400" dirty="0"/>
          </a:p>
          <a:p>
            <a:endParaRPr lang="en-US" sz="2400" dirty="0"/>
          </a:p>
        </p:txBody>
      </p:sp>
      <p:sp>
        <p:nvSpPr>
          <p:cNvPr id="4" name="Oval 3"/>
          <p:cNvSpPr/>
          <p:nvPr/>
        </p:nvSpPr>
        <p:spPr bwMode="auto">
          <a:xfrm>
            <a:off x="1017588" y="1952625"/>
            <a:ext cx="914400" cy="3810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Oval 4"/>
          <p:cNvSpPr/>
          <p:nvPr/>
        </p:nvSpPr>
        <p:spPr bwMode="auto">
          <a:xfrm>
            <a:off x="3300413" y="1909762"/>
            <a:ext cx="1219200" cy="4572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628900" y="2538412"/>
            <a:ext cx="914400" cy="4572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p:cNvSpPr/>
          <p:nvPr/>
        </p:nvSpPr>
        <p:spPr bwMode="auto">
          <a:xfrm>
            <a:off x="4962524" y="2519362"/>
            <a:ext cx="1500188" cy="485775"/>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8" name="Picture 7"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47281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280987"/>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Communication Worksheet	</a:t>
            </a:r>
            <a:endParaRPr lang="en-US" b="1" dirty="0"/>
          </a:p>
        </p:txBody>
      </p:sp>
      <p:pic>
        <p:nvPicPr>
          <p:cNvPr id="3" name="Picture 2"/>
          <p:cNvPicPr>
            <a:picLocks noChangeAspect="1"/>
          </p:cNvPicPr>
          <p:nvPr/>
        </p:nvPicPr>
        <p:blipFill>
          <a:blip r:embed="rId2"/>
          <a:stretch>
            <a:fillRect/>
          </a:stretch>
        </p:blipFill>
        <p:spPr>
          <a:xfrm>
            <a:off x="2190757" y="1195381"/>
            <a:ext cx="5181600" cy="5038109"/>
          </a:xfrm>
          <a:prstGeom prst="rect">
            <a:avLst/>
          </a:prstGeom>
        </p:spPr>
      </p:pic>
      <p:sp>
        <p:nvSpPr>
          <p:cNvPr id="4" name="Rectangle 3"/>
          <p:cNvSpPr/>
          <p:nvPr/>
        </p:nvSpPr>
        <p:spPr bwMode="auto">
          <a:xfrm>
            <a:off x="3486157" y="1881182"/>
            <a:ext cx="1371600" cy="236220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76408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2095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Learning styles?</a:t>
            </a:r>
            <a:endParaRPr lang="en-US" b="1" dirty="0"/>
          </a:p>
        </p:txBody>
      </p:sp>
      <p:sp>
        <p:nvSpPr>
          <p:cNvPr id="3" name="Content Placeholder 2"/>
          <p:cNvSpPr txBox="1">
            <a:spLocks/>
          </p:cNvSpPr>
          <p:nvPr/>
        </p:nvSpPr>
        <p:spPr>
          <a:xfrm>
            <a:off x="457199" y="881063"/>
            <a:ext cx="8458201"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How many of you know your MBTI type??</a:t>
            </a:r>
          </a:p>
          <a:p>
            <a:pPr lvl="1"/>
            <a:r>
              <a:rPr lang="en-US" sz="2400" dirty="0"/>
              <a:t>Extravert/Introvert</a:t>
            </a:r>
          </a:p>
          <a:p>
            <a:pPr lvl="2"/>
            <a:r>
              <a:rPr lang="en-US" sz="2400" dirty="0"/>
              <a:t>Are you more energized being with people/outside world?</a:t>
            </a:r>
          </a:p>
          <a:p>
            <a:pPr lvl="2"/>
            <a:r>
              <a:rPr lang="en-US" sz="2400" dirty="0"/>
              <a:t>Are you energized by the inner world of thoughts/reflection?</a:t>
            </a:r>
          </a:p>
          <a:p>
            <a:pPr lvl="1"/>
            <a:r>
              <a:rPr lang="en-US" sz="2400" dirty="0"/>
              <a:t>Sensing/Intuition</a:t>
            </a:r>
          </a:p>
          <a:p>
            <a:pPr lvl="2"/>
            <a:r>
              <a:rPr lang="en-US" sz="2400" dirty="0"/>
              <a:t>Do you like specifics/details</a:t>
            </a:r>
          </a:p>
          <a:p>
            <a:pPr lvl="2"/>
            <a:r>
              <a:rPr lang="en-US" sz="2400" dirty="0"/>
              <a:t>Big picture and possibilities</a:t>
            </a:r>
          </a:p>
          <a:p>
            <a:pPr lvl="2"/>
            <a:endParaRPr lang="en-US" sz="2400" dirty="0"/>
          </a:p>
          <a:p>
            <a:r>
              <a:rPr lang="en-US" sz="2400" dirty="0"/>
              <a:t>Are you a visual/auditory/doing learner</a:t>
            </a:r>
          </a:p>
          <a:p>
            <a:pPr lvl="1"/>
            <a:r>
              <a:rPr lang="en-US" sz="2400" dirty="0"/>
              <a:t>How does this influence your communication?</a:t>
            </a:r>
          </a:p>
        </p:txBody>
      </p:sp>
      <p:pic>
        <p:nvPicPr>
          <p:cNvPr id="4" name="Picture 3"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09726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7187" y="38100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The Slob</a:t>
            </a:r>
            <a:endParaRPr lang="en-US" b="1" dirty="0"/>
          </a:p>
        </p:txBody>
      </p:sp>
      <p:sp>
        <p:nvSpPr>
          <p:cNvPr id="3" name="Content Placeholder 2"/>
          <p:cNvSpPr txBox="1">
            <a:spLocks/>
          </p:cNvSpPr>
          <p:nvPr/>
        </p:nvSpPr>
        <p:spPr>
          <a:xfrm>
            <a:off x="428625" y="1338263"/>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buFont typeface="Wingdings" pitchFamily="2" charset="2"/>
              <a:buNone/>
            </a:pPr>
            <a:r>
              <a:rPr lang="en-US" sz="1800"/>
              <a:t>A graduate student mentor was frustrated because her student was not running successful experiments. </a:t>
            </a:r>
            <a:r>
              <a:rPr lang="en-US" sz="1800" dirty="0"/>
              <a:t>While the undergraduate had great enthusiasm for the project, each experiment failed because of some sloppy error—forgetting to pH the gel buffer, forgetting to add a reagent to a reaction, or forgetting to turn down the voltage on a gel box.</a:t>
            </a:r>
          </a:p>
          <a:p>
            <a:pPr>
              <a:buFont typeface="Wingdings" pitchFamily="2" charset="2"/>
              <a:buNone/>
            </a:pPr>
            <a:r>
              <a:rPr lang="en-US" sz="1800" dirty="0"/>
              <a:t>After a month of discussions, and careful attempts to teach the student habits that would compensate for his forgetfulness, the graduate student was ready to give up. She spoke with her adviser and asked for advice, hoping that she could fix the problem and start getting useful data from her undergraduate. The adviser offered to work with the undergraduate mentee. When the undergraduate walked into his office, the faculty member said, “I hear you’re a slob in the lab. You </a:t>
            </a:r>
            <a:r>
              <a:rPr lang="en-US" sz="1800" dirty="0" err="1"/>
              <a:t>gotta</a:t>
            </a:r>
            <a:r>
              <a:rPr lang="en-US" sz="1800" dirty="0"/>
              <a:t> clean up your act if we’re going to get any data out of you.” Seeing the crushed and humiliated look on the undergraduate’s face, he quickly added, “I’m a slob too—that’s why I’m in here pushing papers around and not in the lab doing the hard stuff like you guys!”</a:t>
            </a:r>
          </a:p>
        </p:txBody>
      </p:sp>
      <p:pic>
        <p:nvPicPr>
          <p:cNvPr id="4" name="Picture 3"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05542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71513" y="1323975"/>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Have you seen a situation like this?</a:t>
            </a:r>
          </a:p>
          <a:p>
            <a:endParaRPr lang="en-US" sz="2400" dirty="0"/>
          </a:p>
          <a:p>
            <a:endParaRPr lang="en-US" sz="2400" dirty="0"/>
          </a:p>
          <a:p>
            <a:r>
              <a:rPr lang="en-US" sz="2400" dirty="0"/>
              <a:t>How could you have avoided this?</a:t>
            </a:r>
          </a:p>
          <a:p>
            <a:endParaRPr lang="en-US" sz="2400" dirty="0"/>
          </a:p>
          <a:p>
            <a:endParaRPr lang="en-US" sz="2400" dirty="0"/>
          </a:p>
          <a:p>
            <a:r>
              <a:rPr lang="en-US" sz="2400" dirty="0"/>
              <a:t>How can you fix this?</a:t>
            </a:r>
          </a:p>
        </p:txBody>
      </p:sp>
      <p:pic>
        <p:nvPicPr>
          <p:cNvPr id="3" name="Picture 2"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02513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5762" y="5524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Common communication problems	</a:t>
            </a:r>
            <a:endParaRPr lang="en-US" b="1" dirty="0"/>
          </a:p>
        </p:txBody>
      </p:sp>
      <p:sp>
        <p:nvSpPr>
          <p:cNvPr id="3" name="Content Placeholder 2"/>
          <p:cNvSpPr txBox="1">
            <a:spLocks/>
          </p:cNvSpPr>
          <p:nvPr/>
        </p:nvSpPr>
        <p:spPr>
          <a:xfrm>
            <a:off x="485775" y="2009775"/>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Lack of response</a:t>
            </a:r>
          </a:p>
          <a:p>
            <a:r>
              <a:rPr lang="en-US" sz="2400" dirty="0"/>
              <a:t>Too much response</a:t>
            </a:r>
          </a:p>
          <a:p>
            <a:endParaRPr lang="en-US" sz="2400" dirty="0"/>
          </a:p>
          <a:p>
            <a:r>
              <a:rPr lang="en-US" sz="2400" dirty="0"/>
              <a:t>Worksheet:  Choose two statements to examine.  Take a few minutes and then discuss in pairs.</a:t>
            </a:r>
          </a:p>
        </p:txBody>
      </p:sp>
      <p:pic>
        <p:nvPicPr>
          <p:cNvPr id="4" name="Picture 3"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2074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Establishing Expectations and Effective Communications</a:t>
            </a:r>
            <a:br>
              <a:rPr lang="en-US" dirty="0"/>
            </a:br>
            <a:endParaRPr lang="en-US" dirty="0"/>
          </a:p>
        </p:txBody>
      </p:sp>
      <p:sp>
        <p:nvSpPr>
          <p:cNvPr id="9" name="Content Placeholder 2"/>
          <p:cNvSpPr txBox="1">
            <a:spLocks/>
          </p:cNvSpPr>
          <p:nvPr/>
        </p:nvSpPr>
        <p:spPr>
          <a:xfrm>
            <a:off x="457200" y="1971675"/>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Overview/Course Expectations &amp; Goals</a:t>
            </a:r>
          </a:p>
          <a:p>
            <a:r>
              <a:rPr lang="en-US" sz="2400" dirty="0"/>
              <a:t>Introductions</a:t>
            </a:r>
          </a:p>
          <a:p>
            <a:r>
              <a:rPr lang="en-US" sz="2400" dirty="0"/>
              <a:t>Establishing expectations – the mentor’s and the mentee’s</a:t>
            </a:r>
          </a:p>
          <a:p>
            <a:r>
              <a:rPr lang="en-US" sz="2400" dirty="0"/>
              <a:t>Case study:  The Sulky Undergraduate</a:t>
            </a:r>
          </a:p>
          <a:p>
            <a:r>
              <a:rPr lang="en-US" sz="2400" dirty="0"/>
              <a:t>Communication/Learning styles</a:t>
            </a:r>
          </a:p>
          <a:p>
            <a:r>
              <a:rPr lang="en-US" sz="2400" dirty="0"/>
              <a:t>Case Study:  The Slob</a:t>
            </a:r>
          </a:p>
          <a:p>
            <a:endParaRPr lang="en-US" sz="2400" dirty="0"/>
          </a:p>
        </p:txBody>
      </p:sp>
    </p:spTree>
    <p:extLst>
      <p:ext uri="{BB962C8B-B14F-4D97-AF65-F5344CB8AC3E}">
        <p14:creationId xmlns:p14="http://schemas.microsoft.com/office/powerpoint/2010/main" val="1812785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8613" y="623887"/>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What makes a good project?</a:t>
            </a:r>
            <a:endParaRPr lang="en-US" b="1" dirty="0"/>
          </a:p>
        </p:txBody>
      </p:sp>
      <p:sp>
        <p:nvSpPr>
          <p:cNvPr id="3" name="Content Placeholder 2"/>
          <p:cNvSpPr txBox="1">
            <a:spLocks/>
          </p:cNvSpPr>
          <p:nvPr/>
        </p:nvSpPr>
        <p:spPr>
          <a:xfrm>
            <a:off x="457200" y="19812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sz="2400"/>
          </a:p>
          <a:p>
            <a:pPr>
              <a:buFont typeface="Wingdings" pitchFamily="2" charset="2"/>
              <a:buNone/>
            </a:pPr>
            <a:r>
              <a:rPr lang="en-US" sz="2400" dirty="0"/>
              <a:t>Discuss what makes a good project?</a:t>
            </a:r>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p:txBody>
      </p:sp>
      <p:pic>
        <p:nvPicPr>
          <p:cNvPr id="4" name="Picture 3"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38364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HOMEWORK</a:t>
            </a:r>
            <a:endParaRPr lang="en-US" b="1" dirty="0"/>
          </a:p>
        </p:txBody>
      </p:sp>
      <p:sp>
        <p:nvSpPr>
          <p:cNvPr id="4" name="Content Placeholder 2"/>
          <p:cNvSpPr txBox="1">
            <a:spLocks/>
          </p:cNvSpPr>
          <p:nvPr/>
        </p:nvSpPr>
        <p:spPr>
          <a:xfrm>
            <a:off x="485774" y="942976"/>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buFont typeface="Wingdings" pitchFamily="2" charset="2"/>
              <a:buNone/>
            </a:pPr>
            <a:r>
              <a:rPr lang="en-US" b="1" dirty="0"/>
              <a:t>Individual HOMEWORK: </a:t>
            </a:r>
          </a:p>
          <a:p>
            <a:pPr>
              <a:spcBef>
                <a:spcPts val="0"/>
              </a:spcBef>
              <a:buFont typeface="Wingdings" pitchFamily="2" charset="2"/>
              <a:buNone/>
            </a:pPr>
            <a:r>
              <a:rPr lang="en-US" dirty="0"/>
              <a:t>Write up a project for a trainee</a:t>
            </a:r>
          </a:p>
          <a:p>
            <a:pPr>
              <a:spcBef>
                <a:spcPts val="0"/>
              </a:spcBef>
              <a:buFont typeface="Wingdings" pitchFamily="2" charset="2"/>
              <a:buNone/>
            </a:pPr>
            <a:r>
              <a:rPr lang="en-US" dirty="0"/>
              <a:t>What expectations do you have?</a:t>
            </a:r>
          </a:p>
          <a:p>
            <a:pPr>
              <a:spcBef>
                <a:spcPts val="0"/>
              </a:spcBef>
              <a:buFont typeface="Wingdings" pitchFamily="2" charset="2"/>
              <a:buNone/>
            </a:pPr>
            <a:r>
              <a:rPr lang="en-US" dirty="0"/>
              <a:t>What communication tools can/should you use?</a:t>
            </a:r>
          </a:p>
          <a:p>
            <a:pPr>
              <a:spcBef>
                <a:spcPts val="0"/>
              </a:spcBef>
              <a:buFont typeface="Wingdings" pitchFamily="2" charset="2"/>
              <a:buNone/>
            </a:pPr>
            <a:r>
              <a:rPr lang="en-US" dirty="0"/>
              <a:t>DRAFT a Mentoring Philosophy</a:t>
            </a:r>
          </a:p>
          <a:p>
            <a:pPr>
              <a:buFont typeface="Wingdings" pitchFamily="2" charset="2"/>
              <a:buNone/>
            </a:pPr>
            <a:r>
              <a:rPr lang="en-US" b="1" dirty="0"/>
              <a:t>GROUP HOMEWORK:</a:t>
            </a:r>
          </a:p>
          <a:p>
            <a:r>
              <a:rPr lang="en-US" dirty="0"/>
              <a:t>Due Thursday, May 16 by noon.</a:t>
            </a:r>
          </a:p>
          <a:p>
            <a:r>
              <a:rPr lang="en-US" dirty="0"/>
              <a:t>List 10 phrases heard from advisors that impacted you (both positive and negative).  </a:t>
            </a:r>
          </a:p>
          <a:p>
            <a:r>
              <a:rPr lang="en-US" dirty="0"/>
              <a:t>For the negative phrases…what was the intention?</a:t>
            </a:r>
          </a:p>
          <a:p>
            <a:r>
              <a:rPr lang="en-US" dirty="0"/>
              <a:t>The leader of your group should add your combined comments to a </a:t>
            </a:r>
            <a:r>
              <a:rPr lang="en-US" dirty="0" err="1"/>
              <a:t>Googledoc</a:t>
            </a:r>
            <a:endParaRPr lang="en-US" dirty="0"/>
          </a:p>
          <a:p>
            <a:pPr>
              <a:buFont typeface="Wingdings" pitchFamily="2" charset="2"/>
              <a:buNone/>
            </a:pPr>
            <a:endParaRPr lang="en-US" dirty="0"/>
          </a:p>
          <a:p>
            <a:pPr>
              <a:buFont typeface="Wingdings" pitchFamily="2" charset="2"/>
              <a:buNone/>
            </a:pPr>
            <a:endParaRPr lang="en-US" dirty="0"/>
          </a:p>
          <a:p>
            <a:endParaRPr lang="en-US" dirty="0"/>
          </a:p>
        </p:txBody>
      </p:sp>
      <p:pic>
        <p:nvPicPr>
          <p:cNvPr id="5" name="Picture 4"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98786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Thanks to the NIH Office of Intramural Training &amp; Education! </a:t>
            </a:r>
          </a:p>
        </p:txBody>
      </p:sp>
      <p:sp>
        <p:nvSpPr>
          <p:cNvPr id="3" name="Text Placeholder 2"/>
          <p:cNvSpPr>
            <a:spLocks noGrp="1"/>
          </p:cNvSpPr>
          <p:nvPr>
            <p:ph type="body" idx="1"/>
          </p:nvPr>
        </p:nvSpPr>
        <p:spPr>
          <a:xfrm>
            <a:off x="2292350" y="4679950"/>
            <a:ext cx="5638800" cy="1500187"/>
          </a:xfrm>
        </p:spPr>
        <p:txBody>
          <a:bodyPr>
            <a:normAutofit/>
          </a:bodyPr>
          <a:lstStyle/>
          <a:p>
            <a:r>
              <a:rPr lang="en-US" sz="1600" dirty="0"/>
              <a:t>These slides are adapted from slides provided by OITE</a:t>
            </a:r>
          </a:p>
        </p:txBody>
      </p:sp>
    </p:spTree>
    <p:extLst>
      <p:ext uri="{BB962C8B-B14F-4D97-AF65-F5344CB8AC3E}">
        <p14:creationId xmlns:p14="http://schemas.microsoft.com/office/powerpoint/2010/main" val="16088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7" y="5524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Overview	</a:t>
            </a:r>
            <a:endParaRPr lang="en-US" b="1" dirty="0"/>
          </a:p>
        </p:txBody>
      </p:sp>
      <p:sp>
        <p:nvSpPr>
          <p:cNvPr id="4" name="Content Placeholder 2"/>
          <p:cNvSpPr txBox="1">
            <a:spLocks/>
          </p:cNvSpPr>
          <p:nvPr/>
        </p:nvSpPr>
        <p:spPr>
          <a:xfrm>
            <a:off x="457200" y="19812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Discussion-based—requires group participation led by a facilitator</a:t>
            </a:r>
          </a:p>
          <a:p>
            <a:endParaRPr lang="en-US" sz="2400" dirty="0"/>
          </a:p>
          <a:p>
            <a:r>
              <a:rPr lang="en-US" sz="2400" dirty="0"/>
              <a:t>Confidentiality:  This is important for open discussions and everything discussed remains confidential </a:t>
            </a:r>
          </a:p>
        </p:txBody>
      </p:sp>
    </p:spTree>
    <p:extLst>
      <p:ext uri="{BB962C8B-B14F-4D97-AF65-F5344CB8AC3E}">
        <p14:creationId xmlns:p14="http://schemas.microsoft.com/office/powerpoint/2010/main" val="42370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4" name="Title 1"/>
          <p:cNvSpPr txBox="1">
            <a:spLocks/>
          </p:cNvSpPr>
          <p:nvPr/>
        </p:nvSpPr>
        <p:spPr>
          <a:xfrm>
            <a:off x="471487" y="376237"/>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Program Goals	</a:t>
            </a:r>
            <a:endParaRPr lang="en-US" b="1" dirty="0"/>
          </a:p>
        </p:txBody>
      </p:sp>
      <p:sp>
        <p:nvSpPr>
          <p:cNvPr id="5" name="Content Placeholder 2"/>
          <p:cNvSpPr txBox="1">
            <a:spLocks/>
          </p:cNvSpPr>
          <p:nvPr/>
        </p:nvSpPr>
        <p:spPr>
          <a:xfrm>
            <a:off x="457200" y="1109662"/>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Understand the concept of mentoring so you can:</a:t>
            </a:r>
          </a:p>
          <a:p>
            <a:pPr lvl="1"/>
            <a:r>
              <a:rPr lang="en-US" sz="2400" dirty="0"/>
              <a:t>become more reflective and effective mentors</a:t>
            </a:r>
          </a:p>
          <a:p>
            <a:pPr lvl="1"/>
            <a:r>
              <a:rPr lang="en-US" sz="2400" dirty="0"/>
              <a:t>design, implement, and evaluate various approaches to mentoring</a:t>
            </a:r>
          </a:p>
          <a:p>
            <a:r>
              <a:rPr lang="en-US" sz="2400" dirty="0"/>
              <a:t>Build a relationship based on trust &amp; respect with mentee so you can:</a:t>
            </a:r>
          </a:p>
          <a:p>
            <a:pPr lvl="1"/>
            <a:r>
              <a:rPr lang="en-US" sz="2400" dirty="0"/>
              <a:t>communicate more effectively with mentees</a:t>
            </a:r>
          </a:p>
          <a:p>
            <a:pPr lvl="1"/>
            <a:r>
              <a:rPr lang="en-US" sz="2400" dirty="0"/>
              <a:t>stimulate creativity, independence &amp; confidence in mentees</a:t>
            </a:r>
          </a:p>
          <a:p>
            <a:pPr lvl="1"/>
            <a:r>
              <a:rPr lang="en-US" sz="2400" dirty="0"/>
              <a:t>work well with students of diverse learning styles, personal styles, experiences, ethnicities, nationalities, &amp; gender</a:t>
            </a:r>
          </a:p>
          <a:p>
            <a:endParaRPr lang="en-US" sz="2400" dirty="0"/>
          </a:p>
          <a:p>
            <a:endParaRPr lang="en-US" sz="2400" dirty="0"/>
          </a:p>
        </p:txBody>
      </p:sp>
    </p:spTree>
    <p:extLst>
      <p:ext uri="{BB962C8B-B14F-4D97-AF65-F5344CB8AC3E}">
        <p14:creationId xmlns:p14="http://schemas.microsoft.com/office/powerpoint/2010/main" val="12644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57200" y="40481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Program Goals	</a:t>
            </a:r>
            <a:endParaRPr lang="en-US" b="1" dirty="0"/>
          </a:p>
        </p:txBody>
      </p:sp>
      <p:sp>
        <p:nvSpPr>
          <p:cNvPr id="4" name="Content Placeholder 2"/>
          <p:cNvSpPr txBox="1">
            <a:spLocks/>
          </p:cNvSpPr>
          <p:nvPr/>
        </p:nvSpPr>
        <p:spPr>
          <a:xfrm>
            <a:off x="495300" y="1738312"/>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Build a community with other mentors by:</a:t>
            </a:r>
          </a:p>
          <a:p>
            <a:pPr lvl="1"/>
            <a:r>
              <a:rPr lang="en-US" sz="2400" dirty="0"/>
              <a:t>sharing mentoring challenges and solutions with each other</a:t>
            </a:r>
          </a:p>
          <a:p>
            <a:endParaRPr lang="en-US" sz="2400" dirty="0"/>
          </a:p>
          <a:p>
            <a:endParaRPr lang="en-US" sz="2400" dirty="0"/>
          </a:p>
          <a:p>
            <a:r>
              <a:rPr lang="en-US" sz="2400" dirty="0"/>
              <a:t>Additional personal or professional goals?</a:t>
            </a:r>
          </a:p>
        </p:txBody>
      </p:sp>
    </p:spTree>
    <p:extLst>
      <p:ext uri="{BB962C8B-B14F-4D97-AF65-F5344CB8AC3E}">
        <p14:creationId xmlns:p14="http://schemas.microsoft.com/office/powerpoint/2010/main" val="133012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8" y="238124"/>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Intros	</a:t>
            </a:r>
            <a:endParaRPr lang="en-US" b="1" dirty="0"/>
          </a:p>
        </p:txBody>
      </p:sp>
      <p:sp>
        <p:nvSpPr>
          <p:cNvPr id="4" name="Content Placeholder 2"/>
          <p:cNvSpPr txBox="1">
            <a:spLocks/>
          </p:cNvSpPr>
          <p:nvPr/>
        </p:nvSpPr>
        <p:spPr>
          <a:xfrm>
            <a:off x="504825" y="104775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Mentoring Course is not a normal workshop—you will have work outside of class.</a:t>
            </a:r>
          </a:p>
          <a:p>
            <a:endParaRPr lang="en-US" sz="2400" dirty="0"/>
          </a:p>
          <a:p>
            <a:r>
              <a:rPr lang="en-US" sz="2400" dirty="0"/>
              <a:t>Break up into groups</a:t>
            </a:r>
          </a:p>
          <a:p>
            <a:endParaRPr lang="en-US" sz="2400" dirty="0"/>
          </a:p>
          <a:p>
            <a:r>
              <a:rPr lang="en-US" sz="2400" dirty="0"/>
              <a:t>Introduce yourselves &amp; discuss:</a:t>
            </a:r>
          </a:p>
          <a:p>
            <a:pPr lvl="1"/>
            <a:r>
              <a:rPr lang="en-US" sz="2400" dirty="0"/>
              <a:t>Reflect upon an experience you had as a research mentee.  What did it teach you about research in your discipline?  What did you think about your mentor then?  What do you think about your mentor now?</a:t>
            </a:r>
          </a:p>
        </p:txBody>
      </p:sp>
    </p:spTree>
    <p:extLst>
      <p:ext uri="{BB962C8B-B14F-4D97-AF65-F5344CB8AC3E}">
        <p14:creationId xmlns:p14="http://schemas.microsoft.com/office/powerpoint/2010/main" val="10194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85775" y="60960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Group Work	</a:t>
            </a:r>
            <a:endParaRPr lang="en-US" b="1" dirty="0"/>
          </a:p>
        </p:txBody>
      </p:sp>
      <p:sp>
        <p:nvSpPr>
          <p:cNvPr id="4" name="Content Placeholder 2"/>
          <p:cNvSpPr txBox="1">
            <a:spLocks/>
          </p:cNvSpPr>
          <p:nvPr/>
        </p:nvSpPr>
        <p:spPr>
          <a:xfrm>
            <a:off x="442912" y="1852612"/>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What expectations do you have of a mentee?</a:t>
            </a:r>
          </a:p>
          <a:p>
            <a:endParaRPr lang="en-US" sz="2400" dirty="0"/>
          </a:p>
          <a:p>
            <a:endParaRPr lang="en-US" sz="2400" dirty="0"/>
          </a:p>
          <a:p>
            <a:endParaRPr lang="en-US" sz="2400" dirty="0"/>
          </a:p>
          <a:p>
            <a:r>
              <a:rPr lang="en-US" sz="2400" dirty="0"/>
              <a:t>What expectation should they have of you?</a:t>
            </a:r>
          </a:p>
        </p:txBody>
      </p:sp>
    </p:spTree>
    <p:extLst>
      <p:ext uri="{BB962C8B-B14F-4D97-AF65-F5344CB8AC3E}">
        <p14:creationId xmlns:p14="http://schemas.microsoft.com/office/powerpoint/2010/main" val="178790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00050" y="46672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Setting Expectations</a:t>
            </a:r>
            <a:endParaRPr lang="en-US" b="1" dirty="0"/>
          </a:p>
        </p:txBody>
      </p:sp>
      <p:sp>
        <p:nvSpPr>
          <p:cNvPr id="4" name="Content Placeholder 2"/>
          <p:cNvSpPr txBox="1">
            <a:spLocks/>
          </p:cNvSpPr>
          <p:nvPr/>
        </p:nvSpPr>
        <p:spPr>
          <a:xfrm>
            <a:off x="471487" y="1481138"/>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Many many ways….but just do it</a:t>
            </a:r>
          </a:p>
          <a:p>
            <a:pPr lvl="1"/>
            <a:r>
              <a:rPr lang="en-US" sz="2400" dirty="0"/>
              <a:t>Don’t manage by telepathy</a:t>
            </a:r>
          </a:p>
          <a:p>
            <a:pPr lvl="1"/>
            <a:r>
              <a:rPr lang="en-US" sz="2400" dirty="0"/>
              <a:t>Can be written, oral, or both</a:t>
            </a:r>
          </a:p>
          <a:p>
            <a:pPr lvl="2"/>
            <a:r>
              <a:rPr lang="en-US" sz="2400" dirty="0"/>
              <a:t>Use MBTI and learning styles to guide</a:t>
            </a:r>
          </a:p>
          <a:p>
            <a:pPr lvl="1"/>
            <a:endParaRPr lang="en-US" sz="2400" dirty="0"/>
          </a:p>
          <a:p>
            <a:r>
              <a:rPr lang="en-US" sz="2400" dirty="0"/>
              <a:t>Stay on message when giving expectations, don’t confuse topics</a:t>
            </a:r>
          </a:p>
          <a:p>
            <a:endParaRPr lang="en-US" sz="2400" dirty="0"/>
          </a:p>
          <a:p>
            <a:r>
              <a:rPr lang="en-US" sz="2400" dirty="0"/>
              <a:t>Sample Compacts:  Read/discuss in pairs</a:t>
            </a:r>
          </a:p>
          <a:p>
            <a:endParaRPr lang="en-US" sz="2400" dirty="0"/>
          </a:p>
        </p:txBody>
      </p:sp>
    </p:spTree>
    <p:extLst>
      <p:ext uri="{BB962C8B-B14F-4D97-AF65-F5344CB8AC3E}">
        <p14:creationId xmlns:p14="http://schemas.microsoft.com/office/powerpoint/2010/main" val="170628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371475" y="481012"/>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More things towards expectations	</a:t>
            </a:r>
            <a:endParaRPr lang="en-US" b="1" dirty="0"/>
          </a:p>
        </p:txBody>
      </p:sp>
      <p:sp>
        <p:nvSpPr>
          <p:cNvPr id="4" name="Content Placeholder 2"/>
          <p:cNvSpPr txBox="1">
            <a:spLocks/>
          </p:cNvSpPr>
          <p:nvPr/>
        </p:nvSpPr>
        <p:spPr>
          <a:xfrm>
            <a:off x="442912" y="18669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a:t>Relate their project to the lab</a:t>
            </a:r>
          </a:p>
          <a:p>
            <a:pPr lvl="1"/>
            <a:r>
              <a:rPr lang="en-US" sz="2400" dirty="0"/>
              <a:t>How have you done this?</a:t>
            </a:r>
          </a:p>
          <a:p>
            <a:endParaRPr lang="en-US" sz="2400" dirty="0"/>
          </a:p>
          <a:p>
            <a:endParaRPr lang="en-US" sz="2400" dirty="0"/>
          </a:p>
          <a:p>
            <a:r>
              <a:rPr lang="en-US" sz="2400" dirty="0"/>
              <a:t>How do you weigh the mentee’s interest with the labs?</a:t>
            </a:r>
          </a:p>
          <a:p>
            <a:endParaRPr lang="en-US" sz="2400" dirty="0"/>
          </a:p>
          <a:p>
            <a:endParaRPr lang="en-US" sz="2400" dirty="0"/>
          </a:p>
          <a:p>
            <a:endParaRPr lang="en-US" sz="2400" dirty="0"/>
          </a:p>
        </p:txBody>
      </p:sp>
    </p:spTree>
    <p:extLst>
      <p:ext uri="{BB962C8B-B14F-4D97-AF65-F5344CB8AC3E}">
        <p14:creationId xmlns:p14="http://schemas.microsoft.com/office/powerpoint/2010/main" val="2103342692"/>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83655</TotalTime>
  <Words>1627</Words>
  <Application>Microsoft Macintosh PowerPoint</Application>
  <PresentationFormat>On-screen Show (4:3)</PresentationFormat>
  <Paragraphs>237</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Rockwell</vt:lpstr>
      <vt:lpstr>Wingdings</vt:lpstr>
      <vt:lpstr>Advantage</vt:lpstr>
      <vt:lpstr>Research Mentor Training Class 1:  Expectations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the NIH Office of Intramural Training &amp; Education! </vt:lpstr>
    </vt:vector>
  </TitlesOfParts>
  <Company>NIEHS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R Collins</dc:creator>
  <cp:lastModifiedBy>Collins, Tammy (NIH/NIEHS) [E]</cp:lastModifiedBy>
  <cp:revision>412</cp:revision>
  <cp:lastPrinted>2018-05-09T20:19:20Z</cp:lastPrinted>
  <dcterms:created xsi:type="dcterms:W3CDTF">2015-03-06T16:42:26Z</dcterms:created>
  <dcterms:modified xsi:type="dcterms:W3CDTF">2019-05-01T15:37:21Z</dcterms:modified>
</cp:coreProperties>
</file>