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6" r:id="rId1"/>
  </p:sldMasterIdLst>
  <p:notesMasterIdLst>
    <p:notesMasterId r:id="rId25"/>
  </p:notesMasterIdLst>
  <p:handoutMasterIdLst>
    <p:handoutMasterId r:id="rId26"/>
  </p:handoutMasterIdLst>
  <p:sldIdLst>
    <p:sldId id="256" r:id="rId2"/>
    <p:sldId id="377" r:id="rId3"/>
    <p:sldId id="376" r:id="rId4"/>
    <p:sldId id="378" r:id="rId5"/>
    <p:sldId id="379" r:id="rId6"/>
    <p:sldId id="380" r:id="rId7"/>
    <p:sldId id="381" r:id="rId8"/>
    <p:sldId id="398" r:id="rId9"/>
    <p:sldId id="382" r:id="rId10"/>
    <p:sldId id="383" r:id="rId11"/>
    <p:sldId id="384" r:id="rId12"/>
    <p:sldId id="385" r:id="rId13"/>
    <p:sldId id="413" r:id="rId14"/>
    <p:sldId id="399" r:id="rId15"/>
    <p:sldId id="414" r:id="rId16"/>
    <p:sldId id="415" r:id="rId17"/>
    <p:sldId id="417" r:id="rId18"/>
    <p:sldId id="386" r:id="rId19"/>
    <p:sldId id="387" r:id="rId20"/>
    <p:sldId id="388" r:id="rId21"/>
    <p:sldId id="390" r:id="rId22"/>
    <p:sldId id="395" r:id="rId23"/>
    <p:sldId id="39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F00"/>
    <a:srgbClr val="DD6E3E"/>
    <a:srgbClr val="941651"/>
    <a:srgbClr val="E95274"/>
    <a:srgbClr val="159D99"/>
    <a:srgbClr val="0FA1F3"/>
    <a:srgbClr val="929292"/>
    <a:srgbClr val="FF7E79"/>
    <a:srgbClr val="F10D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4" autoAdjust="0"/>
    <p:restoredTop sz="88914" autoAdjust="0"/>
  </p:normalViewPr>
  <p:slideViewPr>
    <p:cSldViewPr snapToGrid="0" snapToObjects="1">
      <p:cViewPr varScale="1">
        <p:scale>
          <a:sx n="98" d="100"/>
          <a:sy n="98" d="100"/>
        </p:scale>
        <p:origin x="1560" y="200"/>
      </p:cViewPr>
      <p:guideLst>
        <p:guide orient="horz" pos="2160"/>
        <p:guide pos="2880"/>
      </p:guideLst>
    </p:cSldViewPr>
  </p:slideViewPr>
  <p:outlineViewPr>
    <p:cViewPr>
      <p:scale>
        <a:sx n="60" d="100"/>
        <a:sy n="60" d="100"/>
      </p:scale>
      <p:origin x="0" y="-96"/>
    </p:cViewPr>
  </p:outlineViewPr>
  <p:notesTextViewPr>
    <p:cViewPr>
      <p:scale>
        <a:sx n="85" d="100"/>
        <a:sy n="85" d="100"/>
      </p:scale>
      <p:origin x="0" y="0"/>
    </p:cViewPr>
  </p:notesTextViewPr>
  <p:sorterViewPr>
    <p:cViewPr>
      <p:scale>
        <a:sx n="130" d="100"/>
        <a:sy n="130" d="100"/>
      </p:scale>
      <p:origin x="0" y="3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79576-ADAC-DC40-9084-CB18FDB2899F}" type="datetimeFigureOut">
              <a:rPr lang="en-US" smtClean="0"/>
              <a:t>5/15/19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EEFBEA-BDBE-F84C-B3FA-FD4B84D96ADF}" type="slidenum">
              <a:rPr lang="en-US" smtClean="0"/>
              <a:t>‹#›</a:t>
            </a:fld>
            <a:endParaRPr lang="en-US"/>
          </a:p>
        </p:txBody>
      </p:sp>
    </p:spTree>
    <p:extLst>
      <p:ext uri="{BB962C8B-B14F-4D97-AF65-F5344CB8AC3E}">
        <p14:creationId xmlns:p14="http://schemas.microsoft.com/office/powerpoint/2010/main" val="897391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A47E0-E65A-DB4B-B450-5EE73B017771}" type="datetimeFigureOut">
              <a:rPr lang="en-US" smtClean="0"/>
              <a:t>5/15/19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A3AE9-BF0E-3A42-ABD2-0581A3C12AE2}" type="slidenum">
              <a:rPr lang="en-US" smtClean="0"/>
              <a:t>‹#›</a:t>
            </a:fld>
            <a:endParaRPr lang="en-US"/>
          </a:p>
        </p:txBody>
      </p:sp>
    </p:spTree>
    <p:extLst>
      <p:ext uri="{BB962C8B-B14F-4D97-AF65-F5344CB8AC3E}">
        <p14:creationId xmlns:p14="http://schemas.microsoft.com/office/powerpoint/2010/main" val="30377707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etractionwatch.com/2016/12/12/dear-peer-reviewer-stole-paper-authors-worst-nightma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mentoringresources.ictr.wisc.edu</a:t>
            </a:r>
            <a:r>
              <a:rPr lang="en-US" dirty="0"/>
              <a:t>/</a:t>
            </a:r>
            <a:r>
              <a:rPr lang="en-US" dirty="0" err="1"/>
              <a:t>MentorsAssessingUnderstanding</a:t>
            </a:r>
            <a:endParaRPr lang="en-US" dirty="0"/>
          </a:p>
          <a:p>
            <a:endParaRPr lang="en-US" dirty="0"/>
          </a:p>
          <a:p>
            <a:r>
              <a:rPr lang="en-US" dirty="0"/>
              <a:t>https://</a:t>
            </a:r>
            <a:r>
              <a:rPr lang="en-US" dirty="0" err="1"/>
              <a:t>www.aps.org</a:t>
            </a:r>
            <a:r>
              <a:rPr lang="en-US" dirty="0"/>
              <a:t>/programs/education/undergrad/faculty/upload/Physics-Research-Mentor-Training-</a:t>
            </a:r>
            <a:r>
              <a:rPr lang="en-US" dirty="0" err="1"/>
              <a:t>Seminar.pdf</a:t>
            </a:r>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5</a:t>
            </a:fld>
            <a:endParaRPr lang="en-US"/>
          </a:p>
        </p:txBody>
      </p:sp>
    </p:spTree>
    <p:extLst>
      <p:ext uri="{BB962C8B-B14F-4D97-AF65-F5344CB8AC3E}">
        <p14:creationId xmlns:p14="http://schemas.microsoft.com/office/powerpoint/2010/main" val="125443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14</a:t>
            </a:fld>
            <a:endParaRPr lang="en-US"/>
          </a:p>
        </p:txBody>
      </p:sp>
    </p:spTree>
    <p:extLst>
      <p:ext uri="{BB962C8B-B14F-4D97-AF65-F5344CB8AC3E}">
        <p14:creationId xmlns:p14="http://schemas.microsoft.com/office/powerpoint/2010/main" val="3715664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15</a:t>
            </a:fld>
            <a:endParaRPr lang="en-US"/>
          </a:p>
        </p:txBody>
      </p:sp>
    </p:spTree>
    <p:extLst>
      <p:ext uri="{BB962C8B-B14F-4D97-AF65-F5344CB8AC3E}">
        <p14:creationId xmlns:p14="http://schemas.microsoft.com/office/powerpoint/2010/main" val="406464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16</a:t>
            </a:fld>
            <a:endParaRPr lang="en-US"/>
          </a:p>
        </p:txBody>
      </p:sp>
    </p:spTree>
    <p:extLst>
      <p:ext uri="{BB962C8B-B14F-4D97-AF65-F5344CB8AC3E}">
        <p14:creationId xmlns:p14="http://schemas.microsoft.com/office/powerpoint/2010/main" val="362551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17</a:t>
            </a:fld>
            <a:endParaRPr lang="en-US"/>
          </a:p>
        </p:txBody>
      </p:sp>
    </p:spTree>
    <p:extLst>
      <p:ext uri="{BB962C8B-B14F-4D97-AF65-F5344CB8AC3E}">
        <p14:creationId xmlns:p14="http://schemas.microsoft.com/office/powerpoint/2010/main" val="1175084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charset="0"/>
              </a:rPr>
              <a:t>1. </a:t>
            </a:r>
          </a:p>
          <a:p>
            <a:r>
              <a:rPr lang="en-US" dirty="0">
                <a:effectLst/>
                <a:latin typeface="Arial" charset="0"/>
              </a:rPr>
              <a:t>What are the main themes raised in this case study?</a:t>
            </a:r>
          </a:p>
          <a:p>
            <a:r>
              <a:rPr lang="en-US" dirty="0">
                <a:effectLst/>
                <a:latin typeface="Arial" charset="0"/>
              </a:rPr>
              <a:t>2. </a:t>
            </a:r>
          </a:p>
          <a:p>
            <a:r>
              <a:rPr lang="en-US" dirty="0">
                <a:effectLst/>
                <a:latin typeface="Arial" charset="0"/>
              </a:rPr>
              <a:t>What kind of conversations regarding expectations might have been helpful early in this </a:t>
            </a:r>
          </a:p>
          <a:p>
            <a:r>
              <a:rPr lang="en-US" dirty="0">
                <a:effectLst/>
                <a:latin typeface="Arial" charset="0"/>
              </a:rPr>
              <a:t>relationship? </a:t>
            </a:r>
          </a:p>
          <a:p>
            <a:r>
              <a:rPr lang="en-US" dirty="0">
                <a:effectLst/>
                <a:latin typeface="Arial" charset="0"/>
              </a:rPr>
              <a:t>3. </a:t>
            </a:r>
          </a:p>
          <a:p>
            <a:r>
              <a:rPr lang="en-US" dirty="0">
                <a:effectLst/>
                <a:latin typeface="Arial" charset="0"/>
              </a:rPr>
              <a:t>What kind of conversations would be helpful once the student asked for a different </a:t>
            </a:r>
            <a:r>
              <a:rPr lang="en-US" dirty="0" err="1">
                <a:effectLst/>
                <a:latin typeface="Arial" charset="0"/>
              </a:rPr>
              <a:t>proj</a:t>
            </a:r>
            <a:r>
              <a:rPr lang="en-US" dirty="0">
                <a:effectLst/>
                <a:latin typeface="Arial" charset="0"/>
              </a:rPr>
              <a:t>-</a:t>
            </a:r>
          </a:p>
          <a:p>
            <a:r>
              <a:rPr lang="en-US" dirty="0" err="1">
                <a:effectLst/>
                <a:latin typeface="Arial" charset="0"/>
              </a:rPr>
              <a:t>ect</a:t>
            </a:r>
            <a:r>
              <a:rPr lang="en-US" dirty="0">
                <a:effectLst/>
                <a:latin typeface="Arial" charset="0"/>
              </a:rPr>
              <a:t>? Who should be involved in these conversations?</a:t>
            </a:r>
          </a:p>
          <a:p>
            <a:endParaRPr lang="en-US" dirty="0"/>
          </a:p>
          <a:p>
            <a:r>
              <a:rPr lang="en-US" sz="1200" b="1" i="0" u="sng" kern="1200" dirty="0">
                <a:solidFill>
                  <a:schemeClr val="tx1"/>
                </a:solidFill>
                <a:effectLst/>
                <a:latin typeface="Arial" charset="0"/>
                <a:ea typeface="+mn-ea"/>
                <a:cs typeface="+mn-cs"/>
              </a:rPr>
              <a:t>Questions for reflection:</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How do you establish and communicate your expectations to your student?</a:t>
            </a:r>
          </a:p>
          <a:p>
            <a:r>
              <a:rPr lang="en-US" sz="1200" b="0" i="0" kern="1200" dirty="0">
                <a:solidFill>
                  <a:schemeClr val="tx1"/>
                </a:solidFill>
                <a:effectLst/>
                <a:latin typeface="Arial" charset="0"/>
                <a:ea typeface="+mn-ea"/>
                <a:cs typeface="+mn-cs"/>
              </a:rPr>
              <a:t>How do you find out what expectations your student has of you and of his or her research experience?</a:t>
            </a:r>
          </a:p>
          <a:p>
            <a:br>
              <a:rPr lang="en-US" dirty="0"/>
            </a:br>
            <a:r>
              <a:rPr lang="en-US" sz="1200" b="0" i="0" kern="1200" dirty="0">
                <a:solidFill>
                  <a:schemeClr val="tx1"/>
                </a:solidFill>
                <a:effectLst/>
                <a:latin typeface="Arial" charset="0"/>
                <a:ea typeface="+mn-ea"/>
                <a:cs typeface="+mn-cs"/>
              </a:rPr>
              <a:t>When choosing a project for your student, how do you weigh their interest with the immediate needs of the research PI or group?</a:t>
            </a:r>
          </a:p>
          <a:p>
            <a:br>
              <a:rPr lang="en-US" dirty="0"/>
            </a:br>
            <a:r>
              <a:rPr lang="en-US" sz="1200" b="0" i="0" kern="1200" dirty="0">
                <a:solidFill>
                  <a:schemeClr val="tx1"/>
                </a:solidFill>
                <a:effectLst/>
                <a:latin typeface="Arial" charset="0"/>
                <a:ea typeface="+mn-ea"/>
                <a:cs typeface="+mn-cs"/>
              </a:rPr>
              <a:t>As a co-mentor, what should you do if a student does not like the project?</a:t>
            </a:r>
          </a:p>
          <a:p>
            <a:br>
              <a:rPr lang="en-US" dirty="0"/>
            </a:br>
            <a:r>
              <a:rPr lang="en-US" sz="1200" b="0" i="0" kern="1200" dirty="0">
                <a:solidFill>
                  <a:schemeClr val="tx1"/>
                </a:solidFill>
                <a:effectLst/>
                <a:latin typeface="Arial" charset="0"/>
                <a:ea typeface="+mn-ea"/>
                <a:cs typeface="+mn-cs"/>
              </a:rPr>
              <a:t>How do you assess your student's skills so you can choose an appropriate project?</a:t>
            </a:r>
          </a:p>
          <a:p>
            <a:r>
              <a:rPr lang="en-US" sz="1200" b="0" i="0" kern="1200" dirty="0">
                <a:solidFill>
                  <a:schemeClr val="tx1"/>
                </a:solidFill>
                <a:effectLst/>
                <a:latin typeface="Arial" charset="0"/>
                <a:ea typeface="+mn-ea"/>
                <a:cs typeface="+mn-cs"/>
              </a:rPr>
              <a:t>What do you do if your student isn't making progress? How might you modify the project, and/or your expectations, if a student is having challenges? </a:t>
            </a:r>
          </a:p>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18</a:t>
            </a:fld>
            <a:endParaRPr lang="en-US"/>
          </a:p>
        </p:txBody>
      </p:sp>
    </p:spTree>
    <p:extLst>
      <p:ext uri="{BB962C8B-B14F-4D97-AF65-F5344CB8AC3E}">
        <p14:creationId xmlns:p14="http://schemas.microsoft.com/office/powerpoint/2010/main" val="154476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www.the-scientist.com</a:t>
            </a:r>
            <a:r>
              <a:rPr lang="en-US" dirty="0"/>
              <a:t>/?</a:t>
            </a:r>
            <a:r>
              <a:rPr lang="en-US" dirty="0" err="1"/>
              <a:t>articles.view</a:t>
            </a:r>
            <a:r>
              <a:rPr lang="en-US" dirty="0"/>
              <a:t>/</a:t>
            </a:r>
            <a:r>
              <a:rPr lang="en-US" dirty="0" err="1"/>
              <a:t>articleNo</a:t>
            </a:r>
            <a:r>
              <a:rPr lang="en-US" dirty="0"/>
              <a:t>/41718/title/Top-Science-Scandals-of-2014/</a:t>
            </a:r>
          </a:p>
          <a:p>
            <a:r>
              <a:rPr lang="en-US" dirty="0"/>
              <a:t>http://</a:t>
            </a:r>
            <a:r>
              <a:rPr lang="en-US" dirty="0" err="1"/>
              <a:t>www.the-scientist.com</a:t>
            </a:r>
            <a:r>
              <a:rPr lang="en-US" dirty="0"/>
              <a:t>/?</a:t>
            </a:r>
            <a:r>
              <a:rPr lang="en-US" dirty="0" err="1"/>
              <a:t>articles.view</a:t>
            </a:r>
            <a:r>
              <a:rPr lang="en-US" dirty="0"/>
              <a:t>/</a:t>
            </a:r>
            <a:r>
              <a:rPr lang="en-US" dirty="0" err="1"/>
              <a:t>articleNo</a:t>
            </a:r>
            <a:r>
              <a:rPr lang="en-US" dirty="0"/>
              <a:t>/44895/title/The-Top-10-Retractions-of-2015/</a:t>
            </a:r>
          </a:p>
          <a:p>
            <a:r>
              <a:rPr lang="en-US" dirty="0"/>
              <a:t>http://</a:t>
            </a:r>
            <a:r>
              <a:rPr lang="en-US" dirty="0" err="1"/>
              <a:t>www.the-scientist.com</a:t>
            </a:r>
            <a:r>
              <a:rPr lang="en-US" dirty="0"/>
              <a:t>/?</a:t>
            </a:r>
            <a:r>
              <a:rPr lang="en-US" dirty="0" err="1"/>
              <a:t>articles.view</a:t>
            </a:r>
            <a:r>
              <a:rPr lang="en-US" dirty="0"/>
              <a:t>/</a:t>
            </a:r>
            <a:r>
              <a:rPr lang="en-US" dirty="0" err="1"/>
              <a:t>articleNo</a:t>
            </a:r>
            <a:r>
              <a:rPr lang="en-US" dirty="0"/>
              <a:t>/47813/title/Top-10-Retractions-of-2016/</a:t>
            </a:r>
          </a:p>
          <a:p>
            <a:r>
              <a:rPr lang="en-US" dirty="0"/>
              <a:t>https://</a:t>
            </a:r>
            <a:r>
              <a:rPr lang="en-US" dirty="0" err="1"/>
              <a:t>www.the-scientist.com</a:t>
            </a:r>
            <a:r>
              <a:rPr lang="en-US" dirty="0"/>
              <a:t>/?</a:t>
            </a:r>
            <a:r>
              <a:rPr lang="en-US" dirty="0" err="1"/>
              <a:t>articles.view</a:t>
            </a:r>
            <a:r>
              <a:rPr lang="en-US" dirty="0"/>
              <a:t>/</a:t>
            </a:r>
            <a:r>
              <a:rPr lang="en-US" dirty="0" err="1"/>
              <a:t>articleNo</a:t>
            </a:r>
            <a:r>
              <a:rPr lang="en-US" dirty="0"/>
              <a:t>/51195/title/Top-10-Retractions-of-2017/</a:t>
            </a:r>
          </a:p>
          <a:p>
            <a:endParaRPr lang="en-US" dirty="0"/>
          </a:p>
          <a:p>
            <a:r>
              <a:rPr lang="en-US" sz="1200" b="1" kern="1200" dirty="0">
                <a:solidFill>
                  <a:schemeClr val="tx1"/>
                </a:solidFill>
                <a:effectLst/>
                <a:latin typeface="Arial" charset="0"/>
                <a:ea typeface="+mn-ea"/>
                <a:cs typeface="+mn-cs"/>
              </a:rPr>
              <a:t>2.</a:t>
            </a:r>
            <a:r>
              <a:rPr lang="en-US" dirty="0"/>
              <a:t> It’s every researcher’s worst nightmare: a manuscript gets rejected during peer review, then shows up later—published by one of the reviewers. Michael </a:t>
            </a:r>
            <a:r>
              <a:rPr lang="en-US" dirty="0" err="1"/>
              <a:t>Dansinger</a:t>
            </a:r>
            <a:r>
              <a:rPr lang="en-US" dirty="0"/>
              <a:t> of Tufts Medical Center took his heartache into his own hands, publishing </a:t>
            </a:r>
            <a:r>
              <a:rPr lang="en-US" dirty="0">
                <a:hlinkClick r:id="rId3"/>
              </a:rPr>
              <a:t>a letter to the reviewer</a:t>
            </a:r>
            <a:r>
              <a:rPr lang="en-US" dirty="0"/>
              <a:t> who stole his paper in the </a:t>
            </a:r>
            <a:r>
              <a:rPr lang="en-US" i="1" dirty="0"/>
              <a:t>Annals of Internal Medicine, </a:t>
            </a:r>
            <a:r>
              <a:rPr lang="en-US" dirty="0"/>
              <a:t>the journal that had originally rejected his manuscript during review. (The reviewer’s version of the paper—which contained the lifted work—was retracted in September.)</a:t>
            </a:r>
          </a:p>
          <a:p>
            <a:endParaRPr lang="en-US" dirty="0"/>
          </a:p>
          <a:p>
            <a:r>
              <a:rPr lang="en-US" dirty="0"/>
              <a:t>https://</a:t>
            </a:r>
            <a:r>
              <a:rPr lang="en-US" dirty="0" err="1"/>
              <a:t>www.scribd.com</a:t>
            </a:r>
            <a:r>
              <a:rPr lang="en-US" dirty="0"/>
              <a:t>/document/322854876/19112726351#download&amp;from_embed</a:t>
            </a:r>
          </a:p>
          <a:p>
            <a:endParaRPr lang="en-US" dirty="0"/>
          </a:p>
          <a:p>
            <a:r>
              <a:rPr lang="en-US" dirty="0"/>
              <a:t>http://</a:t>
            </a:r>
            <a:r>
              <a:rPr lang="en-US" dirty="0" err="1"/>
              <a:t>orei.unimelb.edu.au</a:t>
            </a:r>
            <a:r>
              <a:rPr lang="en-US" dirty="0"/>
              <a:t>/content/fabrication-falsification-plagiarism</a:t>
            </a:r>
          </a:p>
          <a:p>
            <a:endParaRPr lang="en-US" dirty="0"/>
          </a:p>
          <a:p>
            <a:r>
              <a:rPr lang="en-US" dirty="0"/>
              <a:t>https://</a:t>
            </a:r>
            <a:r>
              <a:rPr lang="en-US" dirty="0" err="1"/>
              <a:t>pubpeer.com</a:t>
            </a:r>
            <a:r>
              <a:rPr lang="en-US" dirty="0"/>
              <a:t>/publications/75A408EDAE59ECCAF54B6BB36E42D6#fb51858</a:t>
            </a:r>
          </a:p>
          <a:p>
            <a:endParaRPr lang="en-US" dirty="0"/>
          </a:p>
          <a:p>
            <a:r>
              <a:rPr lang="en-US" dirty="0"/>
              <a:t>http://</a:t>
            </a:r>
            <a:r>
              <a:rPr lang="en-US" dirty="0" err="1"/>
              <a:t>www.nature.com</a:t>
            </a:r>
            <a:r>
              <a:rPr lang="en-US" dirty="0"/>
              <a:t>/news/should-you-edit-your-children-s-genes-1.19432</a:t>
            </a:r>
          </a:p>
          <a:p>
            <a:endParaRPr lang="en-US" dirty="0"/>
          </a:p>
          <a:p>
            <a:r>
              <a:rPr lang="en-US" dirty="0" err="1"/>
              <a:t>PubPeer</a:t>
            </a:r>
            <a:r>
              <a:rPr lang="en-US" baseline="0" dirty="0"/>
              <a:t> started in 2012 (https://</a:t>
            </a:r>
            <a:r>
              <a:rPr lang="en-US" baseline="0" dirty="0" err="1"/>
              <a:t>pubpeer.com</a:t>
            </a:r>
            <a:r>
              <a:rPr lang="en-US" baseline="0" dirty="0"/>
              <a:t>) | users can comment anonymously or reveal themselves to comment on published research | has led to a number of retractions, but also a major lawsuit against </a:t>
            </a:r>
            <a:r>
              <a:rPr lang="en-US" baseline="0" dirty="0" err="1"/>
              <a:t>PubPeer</a:t>
            </a:r>
            <a:r>
              <a:rPr lang="en-US" baseline="0" dirty="0"/>
              <a:t>.</a:t>
            </a:r>
            <a:endParaRPr lang="en-US" dirty="0"/>
          </a:p>
          <a:p>
            <a:endParaRPr lang="en-US" dirty="0"/>
          </a:p>
          <a:p>
            <a:r>
              <a:rPr lang="en-US" dirty="0"/>
              <a:t>https://</a:t>
            </a:r>
            <a:r>
              <a:rPr lang="en-US" dirty="0" err="1"/>
              <a:t>ori.hhs.gov</a:t>
            </a:r>
            <a:r>
              <a:rPr lang="en-US" dirty="0"/>
              <a:t>/definition-misconduct </a:t>
            </a:r>
          </a:p>
        </p:txBody>
      </p:sp>
      <p:sp>
        <p:nvSpPr>
          <p:cNvPr id="4" name="Slide Number Placeholder 3"/>
          <p:cNvSpPr>
            <a:spLocks noGrp="1"/>
          </p:cNvSpPr>
          <p:nvPr>
            <p:ph type="sldNum" sz="quarter" idx="10"/>
          </p:nvPr>
        </p:nvSpPr>
        <p:spPr/>
        <p:txBody>
          <a:bodyPr/>
          <a:lstStyle/>
          <a:p>
            <a:fld id="{460A3AE9-BF0E-3A42-ABD2-0581A3C12AE2}" type="slidenum">
              <a:rPr lang="en-US" smtClean="0"/>
              <a:t>6</a:t>
            </a:fld>
            <a:endParaRPr lang="en-US"/>
          </a:p>
        </p:txBody>
      </p:sp>
    </p:spTree>
    <p:extLst>
      <p:ext uri="{BB962C8B-B14F-4D97-AF65-F5344CB8AC3E}">
        <p14:creationId xmlns:p14="http://schemas.microsoft.com/office/powerpoint/2010/main" val="136293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7</a:t>
            </a:fld>
            <a:endParaRPr lang="en-US"/>
          </a:p>
        </p:txBody>
      </p:sp>
    </p:spTree>
    <p:extLst>
      <p:ext uri="{BB962C8B-B14F-4D97-AF65-F5344CB8AC3E}">
        <p14:creationId xmlns:p14="http://schemas.microsoft.com/office/powerpoint/2010/main" val="474248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8</a:t>
            </a:fld>
            <a:endParaRPr lang="en-US"/>
          </a:p>
        </p:txBody>
      </p:sp>
    </p:spTree>
    <p:extLst>
      <p:ext uri="{BB962C8B-B14F-4D97-AF65-F5344CB8AC3E}">
        <p14:creationId xmlns:p14="http://schemas.microsoft.com/office/powerpoint/2010/main" val="6322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9</a:t>
            </a:fld>
            <a:endParaRPr lang="en-US"/>
          </a:p>
        </p:txBody>
      </p:sp>
    </p:spTree>
    <p:extLst>
      <p:ext uri="{BB962C8B-B14F-4D97-AF65-F5344CB8AC3E}">
        <p14:creationId xmlns:p14="http://schemas.microsoft.com/office/powerpoint/2010/main" val="5229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NIH ORI Quotes from closed case studies</a:t>
            </a:r>
          </a:p>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10</a:t>
            </a:fld>
            <a:endParaRPr lang="en-US"/>
          </a:p>
        </p:txBody>
      </p:sp>
    </p:spTree>
    <p:extLst>
      <p:ext uri="{BB962C8B-B14F-4D97-AF65-F5344CB8AC3E}">
        <p14:creationId xmlns:p14="http://schemas.microsoft.com/office/powerpoint/2010/main" val="87000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a:t>
            </a:r>
            <a:r>
              <a:rPr lang="en-US" dirty="0" err="1"/>
              <a:t>ori.hhs.gov</a:t>
            </a:r>
            <a:r>
              <a:rPr lang="en-US" dirty="0"/>
              <a:t>/</a:t>
            </a:r>
            <a:r>
              <a:rPr lang="en-US" dirty="0" err="1"/>
              <a:t>case_summary</a:t>
            </a:r>
            <a:endParaRPr lang="en-US" dirty="0"/>
          </a:p>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11</a:t>
            </a:fld>
            <a:endParaRPr lang="en-US"/>
          </a:p>
        </p:txBody>
      </p:sp>
    </p:spTree>
    <p:extLst>
      <p:ext uri="{BB962C8B-B14F-4D97-AF65-F5344CB8AC3E}">
        <p14:creationId xmlns:p14="http://schemas.microsoft.com/office/powerpoint/2010/main" val="431936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=2RSVz6VEybk</a:t>
            </a:r>
          </a:p>
          <a:p>
            <a:r>
              <a:rPr lang="en-US" dirty="0"/>
              <a:t>https://</a:t>
            </a:r>
            <a:r>
              <a:rPr lang="en-US" dirty="0" err="1"/>
              <a:t>implicit.harvard.edu</a:t>
            </a:r>
            <a:r>
              <a:rPr lang="en-US" dirty="0"/>
              <a:t>/implicit/</a:t>
            </a:r>
          </a:p>
        </p:txBody>
      </p:sp>
      <p:sp>
        <p:nvSpPr>
          <p:cNvPr id="4" name="Slide Number Placeholder 3"/>
          <p:cNvSpPr>
            <a:spLocks noGrp="1"/>
          </p:cNvSpPr>
          <p:nvPr>
            <p:ph type="sldNum" sz="quarter" idx="10"/>
          </p:nvPr>
        </p:nvSpPr>
        <p:spPr/>
        <p:txBody>
          <a:bodyPr/>
          <a:lstStyle/>
          <a:p>
            <a:fld id="{460A3AE9-BF0E-3A42-ABD2-0581A3C12AE2}" type="slidenum">
              <a:rPr lang="en-US" smtClean="0"/>
              <a:t>12</a:t>
            </a:fld>
            <a:endParaRPr lang="en-US"/>
          </a:p>
        </p:txBody>
      </p:sp>
    </p:spTree>
    <p:extLst>
      <p:ext uri="{BB962C8B-B14F-4D97-AF65-F5344CB8AC3E}">
        <p14:creationId xmlns:p14="http://schemas.microsoft.com/office/powerpoint/2010/main" val="145434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13</a:t>
            </a:fld>
            <a:endParaRPr lang="en-US"/>
          </a:p>
        </p:txBody>
      </p:sp>
    </p:spTree>
    <p:extLst>
      <p:ext uri="{BB962C8B-B14F-4D97-AF65-F5344CB8AC3E}">
        <p14:creationId xmlns:p14="http://schemas.microsoft.com/office/powerpoint/2010/main" val="4413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028F3D-E3C3-4441-9E4A-003296C686D6}" type="datetimeFigureOut">
              <a:rPr lang="en-US" smtClean="0"/>
              <a:t>5/15/19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28F3D-E3C3-4441-9E4A-003296C686D6}" type="datetimeFigureOut">
              <a:rPr lang="en-US" smtClean="0"/>
              <a:t>5/15/19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0028F3D-E3C3-4441-9E4A-003296C686D6}" type="datetimeFigureOut">
              <a:rPr lang="en-US" smtClean="0"/>
              <a:t>5/15/19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091FBC4-04E4-F746-94B6-3E3F52DA3A1D}"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0028F3D-E3C3-4441-9E4A-003296C686D6}" type="datetimeFigureOut">
              <a:rPr lang="en-US" smtClean="0"/>
              <a:t>5/15/19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1FBC4-04E4-F746-94B6-3E3F52DA3A1D}"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091FBC4-04E4-F746-94B6-3E3F52DA3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0028F3D-E3C3-4441-9E4A-003296C686D6}" type="datetimeFigureOut">
              <a:rPr lang="en-US" smtClean="0"/>
              <a:t>5/15/19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091FBC4-04E4-F746-94B6-3E3F52DA3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Lst>
  <p:txStyles>
    <p:title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ori.hhs.gov/case_summar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implicit.harvard.edu/implici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www.tolerance.org/activity/test-yourself-hidden-bia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failylROnrY"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ictr.wisc.edu/mentoring/mentors-cultivation-phase-resourc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www.plosone.org/article/info:doi/10.1371/journal.pone.000573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817" y="853733"/>
            <a:ext cx="4190854" cy="2840556"/>
          </a:xfrm>
        </p:spPr>
        <p:txBody>
          <a:bodyPr>
            <a:noAutofit/>
          </a:bodyPr>
          <a:lstStyle/>
          <a:p>
            <a:pPr algn="ctr"/>
            <a:r>
              <a:rPr lang="en-US" sz="3600" dirty="0">
                <a:solidFill>
                  <a:schemeClr val="bg1"/>
                </a:solidFill>
                <a:latin typeface="Arial"/>
                <a:cs typeface="Arial"/>
              </a:rPr>
              <a:t>Research Mentor Training </a:t>
            </a:r>
            <a:r>
              <a:rPr lang="en-US" sz="3600">
                <a:solidFill>
                  <a:schemeClr val="bg1"/>
                </a:solidFill>
                <a:latin typeface="Arial"/>
                <a:cs typeface="Arial"/>
              </a:rPr>
              <a:t>Class 2:</a:t>
            </a:r>
            <a:br>
              <a:rPr lang="en-US" sz="3600" dirty="0">
                <a:solidFill>
                  <a:schemeClr val="bg1"/>
                </a:solidFill>
                <a:latin typeface="Arial"/>
                <a:cs typeface="Arial"/>
              </a:rPr>
            </a:br>
            <a:br>
              <a:rPr lang="en-US" sz="3600">
                <a:solidFill>
                  <a:schemeClr val="bg1"/>
                </a:solidFill>
                <a:latin typeface="Arial"/>
                <a:cs typeface="Arial"/>
              </a:rPr>
            </a:br>
            <a:r>
              <a:rPr lang="en-US" sz="3600" i="1">
                <a:solidFill>
                  <a:schemeClr val="bg1"/>
                </a:solidFill>
                <a:latin typeface="Arial"/>
                <a:cs typeface="Arial"/>
              </a:rPr>
              <a:t>Understanding</a:t>
            </a:r>
            <a:br>
              <a:rPr lang="en-US" sz="3600" i="1">
                <a:solidFill>
                  <a:schemeClr val="bg1"/>
                </a:solidFill>
                <a:latin typeface="Arial"/>
                <a:cs typeface="Arial"/>
              </a:rPr>
            </a:br>
            <a:r>
              <a:rPr lang="en-US" sz="3600" i="1">
                <a:solidFill>
                  <a:schemeClr val="bg1"/>
                </a:solidFill>
                <a:latin typeface="Arial"/>
                <a:cs typeface="Arial"/>
              </a:rPr>
              <a:t>Ethics</a:t>
            </a:r>
            <a:br>
              <a:rPr lang="en-US" sz="3600" i="1">
                <a:solidFill>
                  <a:schemeClr val="bg1"/>
                </a:solidFill>
                <a:latin typeface="Arial"/>
                <a:cs typeface="Arial"/>
              </a:rPr>
            </a:br>
            <a:r>
              <a:rPr lang="en-US" sz="3600" i="1">
                <a:solidFill>
                  <a:schemeClr val="bg1"/>
                </a:solidFill>
                <a:latin typeface="Arial"/>
                <a:cs typeface="Arial"/>
              </a:rPr>
              <a:t>Diversity</a:t>
            </a:r>
            <a:endParaRPr lang="en-US" sz="3600" i="1" dirty="0">
              <a:solidFill>
                <a:schemeClr val="bg1"/>
              </a:solidFill>
              <a:latin typeface="Arial"/>
              <a:cs typeface="Arial"/>
            </a:endParaRPr>
          </a:p>
        </p:txBody>
      </p:sp>
      <p:sp>
        <p:nvSpPr>
          <p:cNvPr id="3" name="Subtitle 2"/>
          <p:cNvSpPr>
            <a:spLocks noGrp="1"/>
          </p:cNvSpPr>
          <p:nvPr>
            <p:ph type="subTitle" idx="1"/>
          </p:nvPr>
        </p:nvSpPr>
        <p:spPr>
          <a:xfrm>
            <a:off x="756569" y="4546357"/>
            <a:ext cx="8012669" cy="1645101"/>
          </a:xfrm>
        </p:spPr>
        <p:txBody>
          <a:bodyPr>
            <a:noAutofit/>
          </a:bodyPr>
          <a:lstStyle/>
          <a:p>
            <a:pPr algn="ctr"/>
            <a:r>
              <a:rPr lang="en-US" sz="3600" dirty="0">
                <a:solidFill>
                  <a:schemeClr val="tx1">
                    <a:lumMod val="65000"/>
                    <a:lumOff val="35000"/>
                  </a:schemeClr>
                </a:solidFill>
                <a:latin typeface="Arial"/>
                <a:cs typeface="Arial"/>
              </a:rPr>
              <a:t>Tammy R. L. Collins, Ph.D.</a:t>
            </a:r>
          </a:p>
          <a:p>
            <a:pPr algn="ctr"/>
            <a:endParaRPr lang="en-US" sz="3600" dirty="0">
              <a:latin typeface="Arial"/>
              <a:cs typeface="Arial"/>
            </a:endParaRPr>
          </a:p>
        </p:txBody>
      </p:sp>
      <p:pic>
        <p:nvPicPr>
          <p:cNvPr id="9" name="Picture 8"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38" y="5368907"/>
            <a:ext cx="7186261" cy="1292956"/>
          </a:xfrm>
          <a:prstGeom prst="rect">
            <a:avLst/>
          </a:prstGeom>
        </p:spPr>
      </p:pic>
    </p:spTree>
    <p:extLst>
      <p:ext uri="{BB962C8B-B14F-4D97-AF65-F5344CB8AC3E}">
        <p14:creationId xmlns:p14="http://schemas.microsoft.com/office/powerpoint/2010/main" val="33409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1475" y="481012"/>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Drivers of Misconduct	</a:t>
            </a:r>
          </a:p>
        </p:txBody>
      </p:sp>
      <p:pic>
        <p:nvPicPr>
          <p:cNvPr id="6" name="Picture 5"/>
          <p:cNvPicPr>
            <a:picLocks noChangeAspect="1"/>
          </p:cNvPicPr>
          <p:nvPr/>
        </p:nvPicPr>
        <p:blipFill rotWithShape="1">
          <a:blip r:embed="rId3"/>
          <a:srcRect t="11089"/>
          <a:stretch/>
        </p:blipFill>
        <p:spPr>
          <a:xfrm>
            <a:off x="1219200" y="1527747"/>
            <a:ext cx="6324600" cy="5302544"/>
          </a:xfrm>
          <a:prstGeom prst="rect">
            <a:avLst/>
          </a:prstGeom>
        </p:spPr>
      </p:pic>
      <p:pic>
        <p:nvPicPr>
          <p:cNvPr id="7" name="Picture 6"/>
          <p:cNvPicPr>
            <a:picLocks noChangeAspect="1"/>
          </p:cNvPicPr>
          <p:nvPr/>
        </p:nvPicPr>
        <p:blipFill>
          <a:blip r:embed="rId4"/>
          <a:stretch>
            <a:fillRect/>
          </a:stretch>
        </p:blipFill>
        <p:spPr>
          <a:xfrm>
            <a:off x="228600" y="1905000"/>
            <a:ext cx="8795212" cy="4415853"/>
          </a:xfrm>
          <a:prstGeom prst="rect">
            <a:avLst/>
          </a:prstGeom>
        </p:spPr>
      </p:pic>
    </p:spTree>
    <p:extLst>
      <p:ext uri="{BB962C8B-B14F-4D97-AF65-F5344CB8AC3E}">
        <p14:creationId xmlns:p14="http://schemas.microsoft.com/office/powerpoint/2010/main" val="21033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57187" y="280987"/>
            <a:ext cx="8564176"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How Do You Plan to Talk to a Mentee?</a:t>
            </a:r>
          </a:p>
        </p:txBody>
      </p:sp>
      <p:sp>
        <p:nvSpPr>
          <p:cNvPr id="4" name="Content Placeholder 2"/>
          <p:cNvSpPr txBox="1">
            <a:spLocks/>
          </p:cNvSpPr>
          <p:nvPr/>
        </p:nvSpPr>
        <p:spPr>
          <a:xfrm>
            <a:off x="680954" y="1330809"/>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Lab notebooks/record keeping</a:t>
            </a:r>
          </a:p>
          <a:p>
            <a:r>
              <a:rPr lang="en-US" sz="2400" dirty="0"/>
              <a:t>Data analysis</a:t>
            </a:r>
          </a:p>
          <a:p>
            <a:endParaRPr lang="en-US" sz="2400" dirty="0"/>
          </a:p>
          <a:p>
            <a:r>
              <a:rPr lang="en-US" sz="2400" dirty="0"/>
              <a:t>Great case studies at: NIH Office of Research Integrity:  </a:t>
            </a:r>
            <a:r>
              <a:rPr lang="en-US" sz="2400" dirty="0">
                <a:hlinkClick r:id="rId4"/>
              </a:rPr>
              <a:t>https://ori.hhs.gov/case_summary</a:t>
            </a:r>
            <a:endParaRPr lang="en-US" sz="2400" dirty="0"/>
          </a:p>
          <a:p>
            <a:endParaRPr lang="en-US" sz="2400" dirty="0"/>
          </a:p>
          <a:p>
            <a:r>
              <a:rPr lang="en-US" sz="2400" dirty="0"/>
              <a:t>You make up an integral part of establishing good ethical practices</a:t>
            </a:r>
          </a:p>
        </p:txBody>
      </p:sp>
    </p:spTree>
    <p:extLst>
      <p:ext uri="{BB962C8B-B14F-4D97-AF65-F5344CB8AC3E}">
        <p14:creationId xmlns:p14="http://schemas.microsoft.com/office/powerpoint/2010/main" val="115231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28613" y="23812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2800" b="1" dirty="0"/>
              <a:t>Diversity</a:t>
            </a:r>
            <a:br>
              <a:rPr lang="en-US" sz="2800" b="1" dirty="0"/>
            </a:br>
            <a:endParaRPr lang="en-US" sz="2800" dirty="0"/>
          </a:p>
        </p:txBody>
      </p:sp>
      <p:sp>
        <p:nvSpPr>
          <p:cNvPr id="4" name="Content Placeholder 2"/>
          <p:cNvSpPr txBox="1">
            <a:spLocks/>
          </p:cNvSpPr>
          <p:nvPr/>
        </p:nvSpPr>
        <p:spPr>
          <a:xfrm>
            <a:off x="659746" y="864254"/>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What is diversity?</a:t>
            </a:r>
          </a:p>
          <a:p>
            <a:pPr lvl="1"/>
            <a:r>
              <a:rPr lang="en-US" sz="2400" dirty="0"/>
              <a:t>Types of differences specific to research/education?</a:t>
            </a:r>
          </a:p>
          <a:p>
            <a:r>
              <a:rPr lang="en-US" sz="2400" dirty="0"/>
              <a:t>How does diversity in America differ from other countries?</a:t>
            </a:r>
          </a:p>
          <a:p>
            <a:pPr lvl="1"/>
            <a:r>
              <a:rPr lang="en-US" sz="2400" dirty="0"/>
              <a:t>What are some issues in your country?</a:t>
            </a:r>
          </a:p>
          <a:p>
            <a:pPr lvl="1"/>
            <a:endParaRPr lang="en-US" sz="2400" dirty="0"/>
          </a:p>
          <a:p>
            <a:r>
              <a:rPr lang="en-US" sz="2400" dirty="0"/>
              <a:t>How does a person’s background influence their experiences?</a:t>
            </a:r>
          </a:p>
          <a:p>
            <a:endParaRPr lang="en-US" sz="2400" dirty="0"/>
          </a:p>
          <a:p>
            <a:r>
              <a:rPr lang="en-US" sz="2400" dirty="0">
                <a:hlinkClick r:id="rId4"/>
              </a:rPr>
              <a:t>https://www.youtube.com/watch?v=3Nj-MjBc-xQ</a:t>
            </a:r>
          </a:p>
          <a:p>
            <a:r>
              <a:rPr lang="en-US" sz="2400" dirty="0">
                <a:hlinkClick r:id="rId4"/>
              </a:rPr>
              <a:t>https://implicit.harvard.edu/implicit/</a:t>
            </a:r>
            <a:r>
              <a:rPr lang="en-US" sz="2400" dirty="0"/>
              <a:t> </a:t>
            </a:r>
          </a:p>
          <a:p>
            <a:endParaRPr lang="en-US" sz="2400" dirty="0"/>
          </a:p>
        </p:txBody>
      </p:sp>
    </p:spTree>
    <p:extLst>
      <p:ext uri="{BB962C8B-B14F-4D97-AF65-F5344CB8AC3E}">
        <p14:creationId xmlns:p14="http://schemas.microsoft.com/office/powerpoint/2010/main" val="88642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524435" y="228600"/>
            <a:ext cx="8713694"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Meaning is Attributed to Difference</a:t>
            </a:r>
            <a:endParaRPr lang="en-US" dirty="0"/>
          </a:p>
        </p:txBody>
      </p:sp>
      <p:sp>
        <p:nvSpPr>
          <p:cNvPr id="5" name="Content Placeholder 2"/>
          <p:cNvSpPr txBox="1">
            <a:spLocks/>
          </p:cNvSpPr>
          <p:nvPr/>
        </p:nvSpPr>
        <p:spPr>
          <a:xfrm>
            <a:off x="493915" y="1523180"/>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200" dirty="0"/>
              <a:t>The ‘Norm’ (Agent)</a:t>
            </a:r>
          </a:p>
          <a:p>
            <a:pPr lvl="1"/>
            <a:r>
              <a:rPr lang="en-US" sz="2200" dirty="0"/>
              <a:t>Members of dominant social groups in the U.S., privileged by birth or acquisition, which knowingly or unknowingly exploit and reap unfair advantage over members of groups that are targets of oppression</a:t>
            </a:r>
          </a:p>
          <a:p>
            <a:r>
              <a:rPr lang="en-US" sz="2200" dirty="0"/>
              <a:t>The ‘Other’ (Target)</a:t>
            </a:r>
          </a:p>
          <a:p>
            <a:pPr lvl="1"/>
            <a:r>
              <a:rPr lang="en-US" sz="2200" dirty="0"/>
              <a:t>Members of social identity groups that are disenfranchised, exploited, and victimized in a variety of ways by agents of oppression and the agent’s systems or institutions.  </a:t>
            </a:r>
          </a:p>
          <a:p>
            <a:pPr lvl="1"/>
            <a:r>
              <a:rPr lang="en-US" sz="2200" dirty="0"/>
              <a:t>Subject to containment, compartmentalized into narrowly defined roles</a:t>
            </a:r>
          </a:p>
        </p:txBody>
      </p:sp>
    </p:spTree>
    <p:extLst>
      <p:ext uri="{BB962C8B-B14F-4D97-AF65-F5344CB8AC3E}">
        <p14:creationId xmlns:p14="http://schemas.microsoft.com/office/powerpoint/2010/main" val="50563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20809" y="1509734"/>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endParaRPr lang="en-US" sz="2400" dirty="0"/>
          </a:p>
        </p:txBody>
      </p:sp>
      <p:pic>
        <p:nvPicPr>
          <p:cNvPr id="8" name="Picture 7"/>
          <p:cNvPicPr>
            <a:picLocks noChangeAspect="1"/>
          </p:cNvPicPr>
          <p:nvPr/>
        </p:nvPicPr>
        <p:blipFill rotWithShape="1">
          <a:blip r:embed="rId3"/>
          <a:srcRect r="657"/>
          <a:stretch/>
        </p:blipFill>
        <p:spPr>
          <a:xfrm>
            <a:off x="0" y="-1"/>
            <a:ext cx="9144000" cy="6957005"/>
          </a:xfrm>
          <a:prstGeom prst="rect">
            <a:avLst/>
          </a:prstGeom>
        </p:spPr>
      </p:pic>
    </p:spTree>
    <p:extLst>
      <p:ext uri="{BB962C8B-B14F-4D97-AF65-F5344CB8AC3E}">
        <p14:creationId xmlns:p14="http://schemas.microsoft.com/office/powerpoint/2010/main" val="134769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Important Definitions (I)</a:t>
            </a:r>
            <a:endParaRPr lang="en-US" dirty="0"/>
          </a:p>
        </p:txBody>
      </p:sp>
      <p:sp>
        <p:nvSpPr>
          <p:cNvPr id="5" name="Content Placeholder 2"/>
          <p:cNvSpPr txBox="1">
            <a:spLocks/>
          </p:cNvSpPr>
          <p:nvPr/>
        </p:nvSpPr>
        <p:spPr>
          <a:xfrm>
            <a:off x="467021" y="1550075"/>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Stereotype: an exaggerated belief, image or distorted truth about a person or group; a generalization that allows for little or no individual differences or social variation. </a:t>
            </a:r>
          </a:p>
          <a:p>
            <a:r>
              <a:rPr lang="en-US" sz="2400" dirty="0"/>
              <a:t>Prejudice: an opinion, prejudgment or attitude about a group or its individual members.</a:t>
            </a:r>
          </a:p>
          <a:p>
            <a:r>
              <a:rPr lang="en-US" sz="2400" dirty="0"/>
              <a:t>Discrimination:  is behavior that treats people unequally because of their group memberships. Discriminatory behavior, ranging from slights to hate crimes, often begins with negative stereotypes and prejudices.</a:t>
            </a:r>
          </a:p>
        </p:txBody>
      </p:sp>
      <p:sp>
        <p:nvSpPr>
          <p:cNvPr id="8" name="TextBox 7"/>
          <p:cNvSpPr txBox="1"/>
          <p:nvPr/>
        </p:nvSpPr>
        <p:spPr>
          <a:xfrm>
            <a:off x="838200" y="5632600"/>
            <a:ext cx="8305800" cy="769441"/>
          </a:xfrm>
          <a:prstGeom prst="rect">
            <a:avLst/>
          </a:prstGeom>
          <a:noFill/>
        </p:spPr>
        <p:txBody>
          <a:bodyPr wrap="square" rtlCol="0">
            <a:spAutoFit/>
          </a:bodyPr>
          <a:lstStyle/>
          <a:p>
            <a:r>
              <a:rPr lang="en-US" sz="2000" dirty="0">
                <a:hlinkClick r:id="rId4"/>
              </a:rPr>
              <a:t>http://www.tolerance.org/activity/test-yourself-hidden-bias</a:t>
            </a:r>
            <a:endParaRPr lang="en-US" sz="2000" dirty="0"/>
          </a:p>
          <a:p>
            <a:endParaRPr lang="en-US" dirty="0"/>
          </a:p>
        </p:txBody>
      </p:sp>
    </p:spTree>
    <p:extLst>
      <p:ext uri="{BB962C8B-B14F-4D97-AF65-F5344CB8AC3E}">
        <p14:creationId xmlns:p14="http://schemas.microsoft.com/office/powerpoint/2010/main" val="200333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Important Definitions (II)</a:t>
            </a:r>
            <a:endParaRPr lang="en-US" dirty="0"/>
          </a:p>
        </p:txBody>
      </p:sp>
      <p:sp>
        <p:nvSpPr>
          <p:cNvPr id="5" name="Content Placeholder 2"/>
          <p:cNvSpPr txBox="1">
            <a:spLocks/>
          </p:cNvSpPr>
          <p:nvPr/>
        </p:nvSpPr>
        <p:spPr>
          <a:xfrm>
            <a:off x="467021" y="1684545"/>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lnSpc>
                <a:spcPct val="90000"/>
              </a:lnSpc>
              <a:buFont typeface="Wingdings" pitchFamily="2" charset="2"/>
              <a:buChar char="v"/>
              <a:defRPr/>
            </a:pPr>
            <a:r>
              <a:rPr lang="en-US" sz="2400" dirty="0">
                <a:cs typeface="Times New Roman" pitchFamily="18" charset="0"/>
              </a:rPr>
              <a:t>Social Power: Access to resources that enhance one’s chances of getting what one needs or influencing others in order to lead a safe, productive, and fulfilling life.</a:t>
            </a:r>
          </a:p>
          <a:p>
            <a:pPr>
              <a:lnSpc>
                <a:spcPct val="90000"/>
              </a:lnSpc>
              <a:buFont typeface="Wingdings" pitchFamily="2" charset="2"/>
              <a:buChar char="v"/>
              <a:defRPr/>
            </a:pPr>
            <a:r>
              <a:rPr lang="en-US" sz="2400" dirty="0">
                <a:cs typeface="Times New Roman" pitchFamily="18" charset="0"/>
              </a:rPr>
              <a:t>Privilege: Unearned access to resources (social power) or advantages only readily available to some people as a result of their social group membership.</a:t>
            </a:r>
          </a:p>
          <a:p>
            <a:pPr>
              <a:buFont typeface="Wingdings" pitchFamily="2" charset="2"/>
              <a:buChar char="v"/>
            </a:pPr>
            <a:r>
              <a:rPr lang="en-US" altLang="en-US" sz="2400" dirty="0">
                <a:cs typeface="Times New Roman" pitchFamily="18" charset="0"/>
              </a:rPr>
              <a:t>Inequality: Unequal access to resources and power needed to lead a safe, productive, and fulfilling life (e.g., haves vs. have-nots; powerful vs. powerless).</a:t>
            </a:r>
          </a:p>
        </p:txBody>
      </p:sp>
    </p:spTree>
    <p:extLst>
      <p:ext uri="{BB962C8B-B14F-4D97-AF65-F5344CB8AC3E}">
        <p14:creationId xmlns:p14="http://schemas.microsoft.com/office/powerpoint/2010/main" val="92201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85800" y="107577"/>
            <a:ext cx="8713694"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A Mentor Committed to Diversity:</a:t>
            </a:r>
            <a:endParaRPr lang="en-US" dirty="0"/>
          </a:p>
        </p:txBody>
      </p:sp>
      <p:sp>
        <p:nvSpPr>
          <p:cNvPr id="5" name="Content Placeholder 2"/>
          <p:cNvSpPr txBox="1">
            <a:spLocks/>
          </p:cNvSpPr>
          <p:nvPr/>
        </p:nvSpPr>
        <p:spPr>
          <a:xfrm>
            <a:off x="224974" y="958403"/>
            <a:ext cx="8798003" cy="5402055"/>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spcBef>
                <a:spcPts val="100"/>
              </a:spcBef>
            </a:pPr>
            <a:r>
              <a:rPr lang="en-US" sz="1800" dirty="0">
                <a:ea typeface="ＭＳ Ｐゴシック" charset="0"/>
              </a:rPr>
              <a:t>Spends time identifying their diversity blind spots and seek accurate information and knowledge</a:t>
            </a:r>
          </a:p>
          <a:p>
            <a:pPr>
              <a:spcBef>
                <a:spcPts val="100"/>
              </a:spcBef>
            </a:pPr>
            <a:r>
              <a:rPr lang="en-US" sz="1800" dirty="0">
                <a:ea typeface="ＭＳ Ｐゴシック" charset="0"/>
              </a:rPr>
              <a:t>Understands that getting to know individuals is key to becoming a strong ally</a:t>
            </a:r>
          </a:p>
          <a:p>
            <a:pPr>
              <a:spcBef>
                <a:spcPts val="100"/>
              </a:spcBef>
            </a:pPr>
            <a:r>
              <a:rPr lang="en-US" sz="1800" dirty="0">
                <a:ea typeface="ＭＳ Ｐゴシック" charset="0"/>
              </a:rPr>
              <a:t>Cultivates “respectful curiosity”; appreciates that this skill takes practice and that mistakes are inevitable</a:t>
            </a:r>
          </a:p>
          <a:p>
            <a:pPr>
              <a:spcBef>
                <a:spcPts val="100"/>
              </a:spcBef>
            </a:pPr>
            <a:r>
              <a:rPr lang="en-US" sz="1800" dirty="0">
                <a:ea typeface="ＭＳ Ｐゴシック" charset="0"/>
              </a:rPr>
              <a:t>Becomes knowledgeable about laws and regulations that impact diversity</a:t>
            </a:r>
          </a:p>
          <a:p>
            <a:pPr>
              <a:spcBef>
                <a:spcPts val="100"/>
              </a:spcBef>
            </a:pPr>
            <a:r>
              <a:rPr lang="en-US" sz="1800" dirty="0">
                <a:ea typeface="ＭＳ Ｐゴシック" charset="0"/>
              </a:rPr>
              <a:t>Uses inclusive language and images</a:t>
            </a:r>
          </a:p>
          <a:p>
            <a:pPr>
              <a:spcBef>
                <a:spcPts val="100"/>
              </a:spcBef>
            </a:pPr>
            <a:r>
              <a:rPr lang="en-US" sz="1800" dirty="0">
                <a:ea typeface="ＭＳ Ｐゴシック" charset="0"/>
              </a:rPr>
              <a:t>Notices stereotyping and actively work against it  </a:t>
            </a:r>
            <a:r>
              <a:rPr lang="en-US" sz="1800" dirty="0">
                <a:hlinkClick r:id="rId3"/>
              </a:rPr>
              <a:t>https://www.youtube.com/watch?v=failylROnrY</a:t>
            </a:r>
            <a:endParaRPr lang="en-US" sz="1800" dirty="0">
              <a:ea typeface="ＭＳ Ｐゴシック" charset="0"/>
            </a:endParaRPr>
          </a:p>
          <a:p>
            <a:pPr>
              <a:spcBef>
                <a:spcPts val="100"/>
              </a:spcBef>
            </a:pPr>
            <a:r>
              <a:rPr lang="en-US" sz="1800" dirty="0">
                <a:ea typeface="ＭＳ Ｐゴシック" charset="0"/>
              </a:rPr>
              <a:t>Works to broadly advertise available positions</a:t>
            </a:r>
          </a:p>
          <a:p>
            <a:pPr>
              <a:spcBef>
                <a:spcPts val="100"/>
              </a:spcBef>
            </a:pPr>
            <a:r>
              <a:rPr lang="en-US" sz="1800" dirty="0">
                <a:ea typeface="ＭＳ Ｐゴシック" charset="0"/>
              </a:rPr>
              <a:t>Defines/implements hiring processes to minimize the impact of personal biases</a:t>
            </a:r>
          </a:p>
          <a:p>
            <a:pPr>
              <a:spcBef>
                <a:spcPts val="100"/>
              </a:spcBef>
            </a:pPr>
            <a:r>
              <a:rPr lang="en-US" sz="1800" dirty="0">
                <a:ea typeface="ＭＳ Ｐゴシック" charset="0"/>
              </a:rPr>
              <a:t>Makes their work environments accessible and free of mobility barriers </a:t>
            </a:r>
          </a:p>
          <a:p>
            <a:pPr>
              <a:spcBef>
                <a:spcPts val="100"/>
              </a:spcBef>
            </a:pPr>
            <a:r>
              <a:rPr lang="en-US" sz="1800" dirty="0">
                <a:ea typeface="ＭＳ Ｐゴシック" charset="0"/>
              </a:rPr>
              <a:t>Attends programs focused on cultural diversity (with staff); listen and learn</a:t>
            </a:r>
          </a:p>
          <a:p>
            <a:pPr>
              <a:spcBef>
                <a:spcPts val="100"/>
              </a:spcBef>
            </a:pPr>
            <a:r>
              <a:rPr lang="en-US" sz="1800" dirty="0">
                <a:ea typeface="ＭＳ Ｐゴシック" charset="0"/>
              </a:rPr>
              <a:t>Pays attention to diversity and cross-cultural training</a:t>
            </a:r>
          </a:p>
          <a:p>
            <a:pPr>
              <a:spcBef>
                <a:spcPts val="100"/>
              </a:spcBef>
            </a:pPr>
            <a:r>
              <a:rPr lang="en-US" sz="1800" dirty="0">
                <a:ea typeface="ＭＳ Ｐゴシック" charset="0"/>
              </a:rPr>
              <a:t>Supports the development of diversity and affinity groups at their institution</a:t>
            </a:r>
          </a:p>
          <a:p>
            <a:pPr>
              <a:spcBef>
                <a:spcPts val="100"/>
              </a:spcBef>
            </a:pPr>
            <a:r>
              <a:rPr lang="en-US" sz="1800" dirty="0">
                <a:ea typeface="ＭＳ Ｐゴシック" charset="0"/>
              </a:rPr>
              <a:t>Supports institutional programs that promote diversity and inclusion</a:t>
            </a:r>
          </a:p>
          <a:p>
            <a:pPr>
              <a:spcBef>
                <a:spcPts val="100"/>
              </a:spcBef>
            </a:pPr>
            <a:r>
              <a:rPr lang="en-US" sz="1800" dirty="0">
                <a:ea typeface="ＭＳ Ｐゴシック" charset="0"/>
              </a:rPr>
              <a:t>Models good behavior and addresses diversity issues within the workgroup with respect and candor</a:t>
            </a:r>
          </a:p>
        </p:txBody>
      </p:sp>
      <p:pic>
        <p:nvPicPr>
          <p:cNvPr id="8" name="Picture 7" descr=" NIEHS_LOGO_OFCD_horz_text_2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26987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5" name="Content Placeholder 2"/>
          <p:cNvSpPr txBox="1">
            <a:spLocks/>
          </p:cNvSpPr>
          <p:nvPr/>
        </p:nvSpPr>
        <p:spPr>
          <a:xfrm>
            <a:off x="637529" y="527682"/>
            <a:ext cx="8229600" cy="5350603"/>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r>
              <a:rPr lang="en-US" sz="2400" dirty="0"/>
              <a:t>Last summer I worked with a fantastic undergraduate mentee. She was very intelligent and generated a fair amount of data. I think that she had a positive summer research experience, but there are a few questions that still linger in my mind. This particular mentee was an African-American woman from a small town. I always wondered how she felt on a big urban campus. I also wondered how she felt about being the only African-American woman in our lab. In fact, she was the only African-American woman in our entire department that summer. I wanted to ask her how she felt, but I worried it might be insensitive or politically incorrect to do so. I never asked. I still wonder how she felt and how those feelings may have affected her experience.</a:t>
            </a:r>
          </a:p>
        </p:txBody>
      </p:sp>
    </p:spTree>
    <p:extLst>
      <p:ext uri="{BB962C8B-B14F-4D97-AF65-F5344CB8AC3E}">
        <p14:creationId xmlns:p14="http://schemas.microsoft.com/office/powerpoint/2010/main" val="102054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85762" y="423863"/>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Additional Questions	</a:t>
            </a:r>
          </a:p>
        </p:txBody>
      </p:sp>
      <p:sp>
        <p:nvSpPr>
          <p:cNvPr id="4" name="Content Placeholder 2"/>
          <p:cNvSpPr txBox="1">
            <a:spLocks/>
          </p:cNvSpPr>
          <p:nvPr/>
        </p:nvSpPr>
        <p:spPr>
          <a:xfrm>
            <a:off x="455584" y="1210794"/>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Has your gender ever impacted your experience as a mentee?  </a:t>
            </a:r>
          </a:p>
          <a:p>
            <a:r>
              <a:rPr lang="en-US" sz="2400" dirty="0"/>
              <a:t>How does this compare to asking about race and ethnicity?</a:t>
            </a:r>
          </a:p>
          <a:p>
            <a:r>
              <a:rPr lang="en-US" sz="2400" dirty="0"/>
              <a:t>Would you be comfortable giving an underrepresented student and application for a scholarship targeted at minorities?</a:t>
            </a:r>
          </a:p>
          <a:p>
            <a:r>
              <a:rPr lang="en-US" sz="2400" dirty="0"/>
              <a:t>REFLECTION/DISCUSS IN PAIRS:  Please reflect on a time you felt like you were in the minority.  How did it make you feel?  </a:t>
            </a:r>
          </a:p>
          <a:p>
            <a:pPr lvl="1"/>
            <a:endParaRPr lang="en-US" sz="2400" dirty="0"/>
          </a:p>
          <a:p>
            <a:endParaRPr lang="en-US" sz="2400" dirty="0"/>
          </a:p>
        </p:txBody>
      </p:sp>
    </p:spTree>
    <p:extLst>
      <p:ext uri="{BB962C8B-B14F-4D97-AF65-F5344CB8AC3E}">
        <p14:creationId xmlns:p14="http://schemas.microsoft.com/office/powerpoint/2010/main" val="35653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7" y="5524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Overview	</a:t>
            </a:r>
          </a:p>
        </p:txBody>
      </p:sp>
      <p:sp>
        <p:nvSpPr>
          <p:cNvPr id="4" name="Content Placeholder 2"/>
          <p:cNvSpPr txBox="1">
            <a:spLocks/>
          </p:cNvSpPr>
          <p:nvPr/>
        </p:nvSpPr>
        <p:spPr>
          <a:xfrm>
            <a:off x="457200" y="198120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Confidentiality:  This is important for open discussions and everything discussed remains confidential </a:t>
            </a:r>
          </a:p>
        </p:txBody>
      </p:sp>
    </p:spTree>
    <p:extLst>
      <p:ext uri="{BB962C8B-B14F-4D97-AF65-F5344CB8AC3E}">
        <p14:creationId xmlns:p14="http://schemas.microsoft.com/office/powerpoint/2010/main" val="42370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pic>
        <p:nvPicPr>
          <p:cNvPr id="9" name="Picture 8"/>
          <p:cNvPicPr>
            <a:picLocks noChangeAspect="1"/>
          </p:cNvPicPr>
          <p:nvPr/>
        </p:nvPicPr>
        <p:blipFill>
          <a:blip r:embed="rId3"/>
          <a:stretch>
            <a:fillRect/>
          </a:stretch>
        </p:blipFill>
        <p:spPr>
          <a:xfrm>
            <a:off x="210782" y="687788"/>
            <a:ext cx="8837802" cy="4800600"/>
          </a:xfrm>
          <a:prstGeom prst="rect">
            <a:avLst/>
          </a:prstGeom>
        </p:spPr>
      </p:pic>
    </p:spTree>
    <p:extLst>
      <p:ext uri="{BB962C8B-B14F-4D97-AF65-F5344CB8AC3E}">
        <p14:creationId xmlns:p14="http://schemas.microsoft.com/office/powerpoint/2010/main" val="147281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2095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Diversity Scenarios</a:t>
            </a:r>
          </a:p>
        </p:txBody>
      </p:sp>
      <p:sp>
        <p:nvSpPr>
          <p:cNvPr id="3" name="Content Placeholder 2"/>
          <p:cNvSpPr txBox="1">
            <a:spLocks/>
          </p:cNvSpPr>
          <p:nvPr/>
        </p:nvSpPr>
        <p:spPr>
          <a:xfrm>
            <a:off x="624176" y="2534934"/>
            <a:ext cx="8458201"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Discuss in pairs</a:t>
            </a:r>
          </a:p>
          <a:p>
            <a:endParaRPr lang="en-US" sz="2400" dirty="0"/>
          </a:p>
          <a:p>
            <a:endParaRPr lang="en-US" sz="2400" dirty="0"/>
          </a:p>
        </p:txBody>
      </p:sp>
      <p:pic>
        <p:nvPicPr>
          <p:cNvPr id="4" name="Picture 3"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209726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312" y="123825"/>
            <a:ext cx="8635490" cy="989358"/>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HOMEWORK:  Due Thursday at Noon</a:t>
            </a:r>
          </a:p>
        </p:txBody>
      </p:sp>
      <p:sp>
        <p:nvSpPr>
          <p:cNvPr id="4" name="Content Placeholder 2"/>
          <p:cNvSpPr txBox="1">
            <a:spLocks/>
          </p:cNvSpPr>
          <p:nvPr/>
        </p:nvSpPr>
        <p:spPr>
          <a:xfrm>
            <a:off x="414212" y="1109486"/>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Group homework: </a:t>
            </a:r>
          </a:p>
          <a:p>
            <a:pPr lvl="1"/>
            <a:r>
              <a:rPr lang="en-US" sz="2400" dirty="0"/>
              <a:t>How do you differentiate a mentee who doesn’t understand vs one who doesn’t try?</a:t>
            </a:r>
          </a:p>
          <a:p>
            <a:r>
              <a:rPr lang="en-US" sz="2400" dirty="0"/>
              <a:t>On your own:</a:t>
            </a:r>
          </a:p>
          <a:p>
            <a:pPr lvl="1"/>
            <a:r>
              <a:rPr lang="en-US" sz="2400" dirty="0"/>
              <a:t>Talk about ethics with the youngest member of your group (what do they know about </a:t>
            </a:r>
            <a:r>
              <a:rPr lang="en-US" sz="2400" dirty="0" err="1"/>
              <a:t>sci</a:t>
            </a:r>
            <a:r>
              <a:rPr lang="en-US" sz="2400" dirty="0"/>
              <a:t> ethics, why it is important, and perhaps share a case study).  Summarize your discussion.</a:t>
            </a:r>
          </a:p>
          <a:p>
            <a:pPr lvl="1"/>
            <a:r>
              <a:rPr lang="en-US" sz="2400" dirty="0"/>
              <a:t>Write a reflection on how you and your mentee (or past mentees) differ and how those differences could/did impact your relationship</a:t>
            </a:r>
          </a:p>
          <a:p>
            <a:pPr>
              <a:buFont typeface="Wingdings" pitchFamily="2" charset="2"/>
              <a:buNone/>
            </a:pPr>
            <a:endParaRPr lang="en-US" sz="2400" dirty="0"/>
          </a:p>
          <a:p>
            <a:pPr>
              <a:buFont typeface="Wingdings" pitchFamily="2" charset="2"/>
              <a:buNone/>
            </a:pPr>
            <a:endParaRPr lang="en-US" sz="2400" dirty="0"/>
          </a:p>
          <a:p>
            <a:endParaRPr lang="en-US" sz="2400" dirty="0"/>
          </a:p>
        </p:txBody>
      </p:sp>
      <p:pic>
        <p:nvPicPr>
          <p:cNvPr id="5" name="Picture 4"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987862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Thanks to the NIH Office of Intramural Training &amp; Education! </a:t>
            </a:r>
          </a:p>
        </p:txBody>
      </p:sp>
      <p:sp>
        <p:nvSpPr>
          <p:cNvPr id="3" name="Text Placeholder 2"/>
          <p:cNvSpPr>
            <a:spLocks noGrp="1"/>
          </p:cNvSpPr>
          <p:nvPr>
            <p:ph type="body" idx="1"/>
          </p:nvPr>
        </p:nvSpPr>
        <p:spPr>
          <a:xfrm>
            <a:off x="2292350" y="4679950"/>
            <a:ext cx="5638800" cy="1500187"/>
          </a:xfrm>
        </p:spPr>
        <p:txBody>
          <a:bodyPr>
            <a:normAutofit/>
          </a:bodyPr>
          <a:lstStyle/>
          <a:p>
            <a:r>
              <a:rPr lang="en-US" sz="1600" dirty="0"/>
              <a:t>These slides are adapted from slides provided by OITE</a:t>
            </a:r>
          </a:p>
        </p:txBody>
      </p:sp>
    </p:spTree>
    <p:extLst>
      <p:ext uri="{BB962C8B-B14F-4D97-AF65-F5344CB8AC3E}">
        <p14:creationId xmlns:p14="http://schemas.microsoft.com/office/powerpoint/2010/main" val="16088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Intros</a:t>
            </a:r>
            <a:br>
              <a:rPr lang="en-US" dirty="0"/>
            </a:br>
            <a:endParaRPr lang="en-US" dirty="0"/>
          </a:p>
        </p:txBody>
      </p:sp>
      <p:sp>
        <p:nvSpPr>
          <p:cNvPr id="5" name="Content Placeholder 2"/>
          <p:cNvSpPr txBox="1">
            <a:spLocks/>
          </p:cNvSpPr>
          <p:nvPr/>
        </p:nvSpPr>
        <p:spPr>
          <a:xfrm>
            <a:off x="520809" y="1509734"/>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Share your paragraph with your neighbor or read from the list provided</a:t>
            </a:r>
          </a:p>
          <a:p>
            <a:pPr lvl="1"/>
            <a:r>
              <a:rPr lang="en-US" sz="2400" dirty="0"/>
              <a:t>Does it make sense to you?  Any jargon or is it too technical?</a:t>
            </a:r>
          </a:p>
          <a:p>
            <a:pPr lvl="1"/>
            <a:r>
              <a:rPr lang="en-US" sz="2400" dirty="0"/>
              <a:t>Any other communication tools they should use</a:t>
            </a:r>
          </a:p>
          <a:p>
            <a:pPr lvl="1"/>
            <a:r>
              <a:rPr lang="en-US" sz="2400" dirty="0"/>
              <a:t>Are the expectations clear</a:t>
            </a:r>
          </a:p>
          <a:p>
            <a:pPr lvl="1"/>
            <a:r>
              <a:rPr lang="en-US" sz="2400" dirty="0"/>
              <a:t>Comments on the mentoring philosophies</a:t>
            </a:r>
          </a:p>
          <a:p>
            <a:endParaRPr lang="en-US" sz="2400" dirty="0"/>
          </a:p>
          <a:p>
            <a:r>
              <a:rPr lang="en-US" sz="2400" dirty="0"/>
              <a:t>Positive and negative comments</a:t>
            </a:r>
          </a:p>
          <a:p>
            <a:pPr lvl="1"/>
            <a:r>
              <a:rPr lang="en-US" sz="2400" dirty="0"/>
              <a:t>How did reflecting on those comments feel?</a:t>
            </a:r>
          </a:p>
        </p:txBody>
      </p:sp>
    </p:spTree>
    <p:extLst>
      <p:ext uri="{BB962C8B-B14F-4D97-AF65-F5344CB8AC3E}">
        <p14:creationId xmlns:p14="http://schemas.microsoft.com/office/powerpoint/2010/main" val="181278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4" name="Title 1"/>
          <p:cNvSpPr txBox="1">
            <a:spLocks/>
          </p:cNvSpPr>
          <p:nvPr/>
        </p:nvSpPr>
        <p:spPr>
          <a:xfrm>
            <a:off x="471487" y="376237"/>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Assessing Understanding</a:t>
            </a:r>
          </a:p>
        </p:txBody>
      </p:sp>
      <p:sp>
        <p:nvSpPr>
          <p:cNvPr id="6" name="Content Placeholder 2"/>
          <p:cNvSpPr txBox="1">
            <a:spLocks/>
          </p:cNvSpPr>
          <p:nvPr/>
        </p:nvSpPr>
        <p:spPr>
          <a:xfrm>
            <a:off x="380026" y="1247458"/>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You have recently explained a complicated computational technique to your mentee. </a:t>
            </a:r>
            <a:r>
              <a:rPr lang="en-US" sz="2400" dirty="0"/>
              <a:t>As you were explaining, he nodded the entire time as if he understood every word you were saying. When you were finished with your explanation, you asked him if he had any questions. He said no. Just to make sure, you asked him if everything was clear. He said yes. Three days later you asked the mentee how his work using this technique was going and he told you he hasn’t started because he does not understand the technique.</a:t>
            </a:r>
          </a:p>
          <a:p>
            <a:r>
              <a:rPr lang="en-US" sz="2400" dirty="0"/>
              <a:t>What can you do in the future to make sure your mentee understands what you are saying?</a:t>
            </a:r>
          </a:p>
        </p:txBody>
      </p:sp>
    </p:spTree>
    <p:extLst>
      <p:ext uri="{BB962C8B-B14F-4D97-AF65-F5344CB8AC3E}">
        <p14:creationId xmlns:p14="http://schemas.microsoft.com/office/powerpoint/2010/main" val="12644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44137" y="156619"/>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Discuss in Pairs/Groups	</a:t>
            </a:r>
          </a:p>
        </p:txBody>
      </p:sp>
      <p:sp>
        <p:nvSpPr>
          <p:cNvPr id="6" name="Content Placeholder 2"/>
          <p:cNvSpPr txBox="1">
            <a:spLocks/>
          </p:cNvSpPr>
          <p:nvPr/>
        </p:nvSpPr>
        <p:spPr>
          <a:xfrm>
            <a:off x="391317" y="745642"/>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Here are some things to think about</a:t>
            </a:r>
          </a:p>
          <a:p>
            <a:pPr lvl="1"/>
            <a:r>
              <a:rPr lang="en-US" sz="2400" dirty="0"/>
              <a:t>Best ways to see if they understand</a:t>
            </a:r>
          </a:p>
          <a:p>
            <a:pPr lvl="1"/>
            <a:r>
              <a:rPr lang="en-US" sz="2400" dirty="0"/>
              <a:t>How often to check in </a:t>
            </a:r>
          </a:p>
          <a:p>
            <a:pPr lvl="1"/>
            <a:r>
              <a:rPr lang="en-US" sz="2400" dirty="0"/>
              <a:t>What other reasons could influence if they understand you</a:t>
            </a:r>
          </a:p>
          <a:p>
            <a:pPr lvl="1"/>
            <a:r>
              <a:rPr lang="en-US" sz="2400" dirty="0"/>
              <a:t>Do you need a different communication tool</a:t>
            </a:r>
          </a:p>
          <a:p>
            <a:pPr lvl="1"/>
            <a:r>
              <a:rPr lang="en-US" sz="2400" dirty="0"/>
              <a:t>Balance independence with understanding</a:t>
            </a:r>
          </a:p>
          <a:p>
            <a:pPr lvl="1"/>
            <a:r>
              <a:rPr lang="en-US" sz="2400" dirty="0"/>
              <a:t>How do power dynamics fit in here</a:t>
            </a:r>
          </a:p>
          <a:p>
            <a:pPr lvl="1"/>
            <a:endParaRPr lang="en-US" sz="2400" dirty="0"/>
          </a:p>
          <a:p>
            <a:pPr lvl="1"/>
            <a:r>
              <a:rPr lang="en-US" sz="2400" dirty="0"/>
              <a:t>How can you provide more steps to understanding (break down the thought processes)</a:t>
            </a:r>
          </a:p>
          <a:p>
            <a:pPr lvl="1"/>
            <a:r>
              <a:rPr lang="en-US" sz="2400" dirty="0">
                <a:hlinkClick r:id="rId4"/>
              </a:rPr>
              <a:t>https://ictr.wisc.edu/mentoring/mentors-cultivation-phase-resources/</a:t>
            </a:r>
            <a:endParaRPr lang="en-US" sz="2400" dirty="0"/>
          </a:p>
        </p:txBody>
      </p:sp>
    </p:spTree>
    <p:extLst>
      <p:ext uri="{BB962C8B-B14F-4D97-AF65-F5344CB8AC3E}">
        <p14:creationId xmlns:p14="http://schemas.microsoft.com/office/powerpoint/2010/main" val="133012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8" y="238124"/>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Ethics	</a:t>
            </a:r>
          </a:p>
        </p:txBody>
      </p:sp>
      <p:sp>
        <p:nvSpPr>
          <p:cNvPr id="4" name="Content Placeholder 2"/>
          <p:cNvSpPr txBox="1">
            <a:spLocks/>
          </p:cNvSpPr>
          <p:nvPr/>
        </p:nvSpPr>
        <p:spPr>
          <a:xfrm>
            <a:off x="525123" y="1149781"/>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Why bother talking about it?</a:t>
            </a:r>
          </a:p>
          <a:p>
            <a:pPr lvl="1"/>
            <a:r>
              <a:rPr lang="en-US" sz="2400" dirty="0"/>
              <a:t>1 in 3 scientists responding anonymously to surveys admits to </a:t>
            </a:r>
            <a:r>
              <a:rPr lang="en-US" sz="2400" dirty="0">
                <a:hlinkClick r:id="rId4"/>
              </a:rPr>
              <a:t>“questionable” research practices</a:t>
            </a:r>
            <a:endParaRPr lang="en-US" sz="2400" dirty="0"/>
          </a:p>
          <a:p>
            <a:pPr lvl="1"/>
            <a:endParaRPr lang="en-US" sz="2400" dirty="0"/>
          </a:p>
          <a:p>
            <a:r>
              <a:rPr lang="en-US" sz="2400" dirty="0"/>
              <a:t>News </a:t>
            </a:r>
            <a:r>
              <a:rPr lang="en-US" sz="2400"/>
              <a:t>headlines over the past few years</a:t>
            </a:r>
            <a:endParaRPr lang="en-US" sz="2400" dirty="0"/>
          </a:p>
          <a:p>
            <a:pPr lvl="1"/>
            <a:r>
              <a:rPr lang="en-US" sz="2400" dirty="0"/>
              <a:t>UK legalizes three-parent babies (MRT) | US Panel</a:t>
            </a:r>
          </a:p>
          <a:p>
            <a:pPr lvl="1"/>
            <a:r>
              <a:rPr lang="en-US" sz="2400" dirty="0"/>
              <a:t>The Scientist-scientific misconduct-</a:t>
            </a:r>
            <a:r>
              <a:rPr lang="en-US" sz="2400" dirty="0" err="1"/>
              <a:t>PubPeer</a:t>
            </a:r>
            <a:endParaRPr lang="en-US" sz="2400" dirty="0"/>
          </a:p>
          <a:p>
            <a:pPr lvl="1"/>
            <a:r>
              <a:rPr lang="en-US" sz="2400" dirty="0"/>
              <a:t>First Primates Cloned</a:t>
            </a:r>
          </a:p>
          <a:p>
            <a:pPr lvl="1"/>
            <a:r>
              <a:rPr lang="en-US" sz="2400" dirty="0"/>
              <a:t>CRISPR babies</a:t>
            </a:r>
          </a:p>
          <a:p>
            <a:pPr lvl="1"/>
            <a:r>
              <a:rPr lang="en-US" sz="2400" dirty="0"/>
              <a:t>First US Trial of CRISPR in humans</a:t>
            </a:r>
          </a:p>
        </p:txBody>
      </p:sp>
    </p:spTree>
    <p:extLst>
      <p:ext uri="{BB962C8B-B14F-4D97-AF65-F5344CB8AC3E}">
        <p14:creationId xmlns:p14="http://schemas.microsoft.com/office/powerpoint/2010/main" val="10194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pic>
        <p:nvPicPr>
          <p:cNvPr id="5" name="Picture 4"/>
          <p:cNvPicPr>
            <a:picLocks noChangeAspect="1"/>
          </p:cNvPicPr>
          <p:nvPr/>
        </p:nvPicPr>
        <p:blipFill>
          <a:blip r:embed="rId4"/>
          <a:stretch>
            <a:fillRect/>
          </a:stretch>
        </p:blipFill>
        <p:spPr>
          <a:xfrm>
            <a:off x="458525" y="254442"/>
            <a:ext cx="8229600" cy="5584559"/>
          </a:xfrm>
          <a:prstGeom prst="rect">
            <a:avLst/>
          </a:prstGeom>
        </p:spPr>
      </p:pic>
      <p:sp>
        <p:nvSpPr>
          <p:cNvPr id="6" name="Rectangle 5"/>
          <p:cNvSpPr/>
          <p:nvPr/>
        </p:nvSpPr>
        <p:spPr>
          <a:xfrm>
            <a:off x="1327869" y="5829804"/>
            <a:ext cx="6750657" cy="276999"/>
          </a:xfrm>
          <a:prstGeom prst="rect">
            <a:avLst/>
          </a:prstGeom>
        </p:spPr>
        <p:txBody>
          <a:bodyPr wrap="square">
            <a:spAutoFit/>
          </a:bodyPr>
          <a:lstStyle/>
          <a:p>
            <a:r>
              <a:rPr lang="en-US" sz="1200" dirty="0"/>
              <a:t>https://</a:t>
            </a:r>
            <a:r>
              <a:rPr lang="en-US" sz="1200" dirty="0" err="1"/>
              <a:t>www.cmu.edu</a:t>
            </a:r>
            <a:r>
              <a:rPr lang="en-US" sz="1200" dirty="0"/>
              <a:t>/</a:t>
            </a:r>
            <a:r>
              <a:rPr lang="en-US" sz="1200" dirty="0" err="1"/>
              <a:t>dietrich</a:t>
            </a:r>
            <a:r>
              <a:rPr lang="en-US" sz="1200" dirty="0"/>
              <a:t>/</a:t>
            </a:r>
            <a:r>
              <a:rPr lang="en-US" sz="1200" dirty="0" err="1"/>
              <a:t>sds</a:t>
            </a:r>
            <a:r>
              <a:rPr lang="en-US" sz="1200" dirty="0"/>
              <a:t>/docs/</a:t>
            </a:r>
            <a:r>
              <a:rPr lang="en-US" sz="1200" dirty="0" err="1"/>
              <a:t>loewenstein</a:t>
            </a:r>
            <a:r>
              <a:rPr lang="en-US" sz="1200" dirty="0"/>
              <a:t>/</a:t>
            </a:r>
            <a:r>
              <a:rPr lang="en-US" sz="1200" dirty="0" err="1"/>
              <a:t>MeasPrevalQuestTruthTelling.pdf</a:t>
            </a:r>
            <a:endParaRPr lang="en-US" sz="1200" dirty="0"/>
          </a:p>
        </p:txBody>
      </p:sp>
    </p:spTree>
    <p:extLst>
      <p:ext uri="{BB962C8B-B14F-4D97-AF65-F5344CB8AC3E}">
        <p14:creationId xmlns:p14="http://schemas.microsoft.com/office/powerpoint/2010/main" val="178790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8" y="238124"/>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Ethics	</a:t>
            </a:r>
          </a:p>
        </p:txBody>
      </p:sp>
      <p:sp>
        <p:nvSpPr>
          <p:cNvPr id="5" name="Content Placeholder 2"/>
          <p:cNvSpPr txBox="1">
            <a:spLocks/>
          </p:cNvSpPr>
          <p:nvPr/>
        </p:nvSpPr>
        <p:spPr>
          <a:xfrm>
            <a:off x="739588" y="1725520"/>
            <a:ext cx="7556500" cy="414496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What is:</a:t>
            </a:r>
          </a:p>
          <a:p>
            <a:pPr lvl="1"/>
            <a:r>
              <a:rPr lang="en-US" sz="2400"/>
              <a:t>Falsification</a:t>
            </a:r>
          </a:p>
          <a:p>
            <a:pPr lvl="1"/>
            <a:r>
              <a:rPr lang="en-US" sz="2400"/>
              <a:t>Fabrication</a:t>
            </a:r>
          </a:p>
          <a:p>
            <a:pPr lvl="1"/>
            <a:r>
              <a:rPr lang="en-US" sz="2400"/>
              <a:t>Plagiarism  (“just use this text”)</a:t>
            </a:r>
          </a:p>
          <a:p>
            <a:endParaRPr lang="en-US" sz="2400"/>
          </a:p>
          <a:p>
            <a:endParaRPr lang="en-US" sz="2400"/>
          </a:p>
          <a:p>
            <a:endParaRPr lang="en-US" sz="2400"/>
          </a:p>
          <a:p>
            <a:endParaRPr lang="en-US" sz="2400" dirty="0"/>
          </a:p>
        </p:txBody>
      </p:sp>
    </p:spTree>
    <p:extLst>
      <p:ext uri="{BB962C8B-B14F-4D97-AF65-F5344CB8AC3E}">
        <p14:creationId xmlns:p14="http://schemas.microsoft.com/office/powerpoint/2010/main" val="201680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6" name="Content Placeholder 2"/>
          <p:cNvSpPr txBox="1">
            <a:spLocks/>
          </p:cNvSpPr>
          <p:nvPr/>
        </p:nvSpPr>
        <p:spPr>
          <a:xfrm>
            <a:off x="308114" y="205409"/>
            <a:ext cx="8229600" cy="5029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a:t>John is mentoring an undergraduate in his lab, and has assigned her to collect data for one of the experiments in his dissertation. When the dataset is complete, he sits down to analyze it and finds his predictions completely disconfirmed. Dismayed, he calls her into his office and asks her to describe, in great detail, what she did when collecting the data. He wants to make sure that these anomalous results can't be more easily explained by mistakes in the lab. Their conversation lasts quite a while, but at the end he is still frustrated and puzzled by the data, and he sends her home so he can think about it some more.</a:t>
            </a:r>
          </a:p>
          <a:p>
            <a:r>
              <a:rPr lang="en-US"/>
              <a:t>Later, John is eating lunch in the cafeteria when he overhears his mentee talking to a friend of hers. "I think John is mad at me," she tells her friend, visibly upset, and describes their recent meeting. John is surprised to realize that his mentee took his questioning very personally. When John's mentee finishes venting, her friend replies, "If he's so mad, you probably did make a mistake somewhere. After all, he's the expert. Maybe you should tweak the data a little next time to keep him happy."</a:t>
            </a:r>
            <a:endParaRPr lang="en-US" dirty="0"/>
          </a:p>
        </p:txBody>
      </p:sp>
    </p:spTree>
    <p:extLst>
      <p:ext uri="{BB962C8B-B14F-4D97-AF65-F5344CB8AC3E}">
        <p14:creationId xmlns:p14="http://schemas.microsoft.com/office/powerpoint/2010/main" val="170628026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95153</TotalTime>
  <Words>1940</Words>
  <Application>Microsoft Macintosh PowerPoint</Application>
  <PresentationFormat>On-screen Show (4:3)</PresentationFormat>
  <Paragraphs>167</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Rockwell</vt:lpstr>
      <vt:lpstr>Times New Roman</vt:lpstr>
      <vt:lpstr>Wingdings</vt:lpstr>
      <vt:lpstr>Advantage</vt:lpstr>
      <vt:lpstr>Research Mentor Training Class 2:  Understanding Ethics Diversity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the NIH Office of Intramural Training &amp; Education! </vt:lpstr>
    </vt:vector>
  </TitlesOfParts>
  <Company>NIEHS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Tammy R Collins</dc:creator>
  <cp:lastModifiedBy>Collins, Tammy (NIH/NIEHS) [E]</cp:lastModifiedBy>
  <cp:revision>427</cp:revision>
  <cp:lastPrinted>2018-05-25T15:18:31Z</cp:lastPrinted>
  <dcterms:created xsi:type="dcterms:W3CDTF">2015-03-06T16:42:26Z</dcterms:created>
  <dcterms:modified xsi:type="dcterms:W3CDTF">2019-05-17T14:26:12Z</dcterms:modified>
</cp:coreProperties>
</file>