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6" r:id="rId1"/>
  </p:sldMasterIdLst>
  <p:notesMasterIdLst>
    <p:notesMasterId r:id="rId22"/>
  </p:notesMasterIdLst>
  <p:handoutMasterIdLst>
    <p:handoutMasterId r:id="rId23"/>
  </p:handoutMasterIdLst>
  <p:sldIdLst>
    <p:sldId id="256" r:id="rId2"/>
    <p:sldId id="377" r:id="rId3"/>
    <p:sldId id="388" r:id="rId4"/>
    <p:sldId id="390" r:id="rId5"/>
    <p:sldId id="376" r:id="rId6"/>
    <p:sldId id="400" r:id="rId7"/>
    <p:sldId id="402" r:id="rId8"/>
    <p:sldId id="403" r:id="rId9"/>
    <p:sldId id="404" r:id="rId10"/>
    <p:sldId id="405" r:id="rId11"/>
    <p:sldId id="406" r:id="rId12"/>
    <p:sldId id="379" r:id="rId13"/>
    <p:sldId id="407" r:id="rId14"/>
    <p:sldId id="408" r:id="rId15"/>
    <p:sldId id="409" r:id="rId16"/>
    <p:sldId id="410" r:id="rId17"/>
    <p:sldId id="380" r:id="rId18"/>
    <p:sldId id="411" r:id="rId19"/>
    <p:sldId id="395" r:id="rId20"/>
    <p:sldId id="39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F00"/>
    <a:srgbClr val="DD6E3E"/>
    <a:srgbClr val="941651"/>
    <a:srgbClr val="E95274"/>
    <a:srgbClr val="159D99"/>
    <a:srgbClr val="0FA1F3"/>
    <a:srgbClr val="929292"/>
    <a:srgbClr val="FF7E79"/>
    <a:srgbClr val="F10D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9" autoAdjust="0"/>
    <p:restoredTop sz="88911" autoAdjust="0"/>
  </p:normalViewPr>
  <p:slideViewPr>
    <p:cSldViewPr snapToGrid="0" snapToObjects="1">
      <p:cViewPr varScale="1">
        <p:scale>
          <a:sx n="155" d="100"/>
          <a:sy n="155" d="100"/>
        </p:scale>
        <p:origin x="520" y="200"/>
      </p:cViewPr>
      <p:guideLst>
        <p:guide orient="horz" pos="2160"/>
        <p:guide pos="2880"/>
      </p:guideLst>
    </p:cSldViewPr>
  </p:slideViewPr>
  <p:outlineViewPr>
    <p:cViewPr>
      <p:scale>
        <a:sx n="60" d="100"/>
        <a:sy n="60" d="100"/>
      </p:scale>
      <p:origin x="0" y="-96"/>
    </p:cViewPr>
  </p:outlineViewPr>
  <p:notesTextViewPr>
    <p:cViewPr>
      <p:scale>
        <a:sx n="85" d="100"/>
        <a:sy n="85" d="100"/>
      </p:scale>
      <p:origin x="0" y="0"/>
    </p:cViewPr>
  </p:notesTextViewPr>
  <p:sorterViewPr>
    <p:cViewPr>
      <p:scale>
        <a:sx n="130" d="100"/>
        <a:sy n="130" d="100"/>
      </p:scale>
      <p:origin x="0" y="3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A350B4-AF8A-0F40-B0AD-B073B9CDCBDC}" type="datetimeFigureOut">
              <a:rPr lang="en-US" smtClean="0"/>
              <a:t>5/28/19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EA37E4-DE46-4B4F-9011-5A6CEB7C71CF}" type="slidenum">
              <a:rPr lang="en-US" smtClean="0"/>
              <a:t>‹#›</a:t>
            </a:fld>
            <a:endParaRPr lang="en-US"/>
          </a:p>
        </p:txBody>
      </p:sp>
    </p:spTree>
    <p:extLst>
      <p:ext uri="{BB962C8B-B14F-4D97-AF65-F5344CB8AC3E}">
        <p14:creationId xmlns:p14="http://schemas.microsoft.com/office/powerpoint/2010/main" val="1892456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A47E0-E65A-DB4B-B450-5EE73B017771}" type="datetimeFigureOut">
              <a:rPr lang="en-US" smtClean="0"/>
              <a:t>5/28/19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A3AE9-BF0E-3A42-ABD2-0581A3C12AE2}" type="slidenum">
              <a:rPr lang="en-US" smtClean="0"/>
              <a:t>‹#›</a:t>
            </a:fld>
            <a:endParaRPr lang="en-US"/>
          </a:p>
        </p:txBody>
      </p:sp>
    </p:spTree>
    <p:extLst>
      <p:ext uri="{BB962C8B-B14F-4D97-AF65-F5344CB8AC3E}">
        <p14:creationId xmlns:p14="http://schemas.microsoft.com/office/powerpoint/2010/main" val="30377707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a:t>
            </a:fld>
            <a:endParaRPr lang="en-US"/>
          </a:p>
        </p:txBody>
      </p:sp>
    </p:spTree>
    <p:extLst>
      <p:ext uri="{BB962C8B-B14F-4D97-AF65-F5344CB8AC3E}">
        <p14:creationId xmlns:p14="http://schemas.microsoft.com/office/powerpoint/2010/main" val="13100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mentoringresources.ictr.wisc.edu</a:t>
            </a:r>
            <a:r>
              <a:rPr lang="en-US" dirty="0"/>
              <a:t>/</a:t>
            </a:r>
            <a:r>
              <a:rPr lang="en-US" dirty="0" err="1"/>
              <a:t>MentorsAssessingUnderstanding</a:t>
            </a:r>
            <a:endParaRPr lang="en-US" dirty="0"/>
          </a:p>
          <a:p>
            <a:endParaRPr lang="en-US" dirty="0"/>
          </a:p>
          <a:p>
            <a:r>
              <a:rPr lang="en-US" dirty="0"/>
              <a:t>https://</a:t>
            </a:r>
            <a:r>
              <a:rPr lang="en-US" dirty="0" err="1"/>
              <a:t>www.aps.org</a:t>
            </a:r>
            <a:r>
              <a:rPr lang="en-US" dirty="0"/>
              <a:t>/programs/education/undergrad/faculty/upload/Physics-Research-Mentor-Training-</a:t>
            </a:r>
            <a:r>
              <a:rPr lang="en-US" dirty="0" err="1"/>
              <a:t>Seminar.pdf</a:t>
            </a:r>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12</a:t>
            </a:fld>
            <a:endParaRPr lang="en-US"/>
          </a:p>
        </p:txBody>
      </p:sp>
    </p:spTree>
    <p:extLst>
      <p:ext uri="{BB962C8B-B14F-4D97-AF65-F5344CB8AC3E}">
        <p14:creationId xmlns:p14="http://schemas.microsoft.com/office/powerpoint/2010/main" val="1254430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13</a:t>
            </a:fld>
            <a:endParaRPr lang="en-US"/>
          </a:p>
        </p:txBody>
      </p:sp>
    </p:spTree>
    <p:extLst>
      <p:ext uri="{BB962C8B-B14F-4D97-AF65-F5344CB8AC3E}">
        <p14:creationId xmlns:p14="http://schemas.microsoft.com/office/powerpoint/2010/main" val="46191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14</a:t>
            </a:fld>
            <a:endParaRPr lang="en-US"/>
          </a:p>
        </p:txBody>
      </p:sp>
    </p:spTree>
    <p:extLst>
      <p:ext uri="{BB962C8B-B14F-4D97-AF65-F5344CB8AC3E}">
        <p14:creationId xmlns:p14="http://schemas.microsoft.com/office/powerpoint/2010/main" val="23205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15</a:t>
            </a:fld>
            <a:endParaRPr lang="en-US"/>
          </a:p>
        </p:txBody>
      </p:sp>
    </p:spTree>
    <p:extLst>
      <p:ext uri="{BB962C8B-B14F-4D97-AF65-F5344CB8AC3E}">
        <p14:creationId xmlns:p14="http://schemas.microsoft.com/office/powerpoint/2010/main" val="30764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16</a:t>
            </a:fld>
            <a:endParaRPr lang="en-US"/>
          </a:p>
        </p:txBody>
      </p:sp>
    </p:spTree>
    <p:extLst>
      <p:ext uri="{BB962C8B-B14F-4D97-AF65-F5344CB8AC3E}">
        <p14:creationId xmlns:p14="http://schemas.microsoft.com/office/powerpoint/2010/main" val="159471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17</a:t>
            </a:fld>
            <a:endParaRPr lang="en-US"/>
          </a:p>
        </p:txBody>
      </p:sp>
    </p:spTree>
    <p:extLst>
      <p:ext uri="{BB962C8B-B14F-4D97-AF65-F5344CB8AC3E}">
        <p14:creationId xmlns:p14="http://schemas.microsoft.com/office/powerpoint/2010/main" val="136293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18</a:t>
            </a:fld>
            <a:endParaRPr lang="en-US"/>
          </a:p>
        </p:txBody>
      </p:sp>
    </p:spTree>
    <p:extLst>
      <p:ext uri="{BB962C8B-B14F-4D97-AF65-F5344CB8AC3E}">
        <p14:creationId xmlns:p14="http://schemas.microsoft.com/office/powerpoint/2010/main" val="1741745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19</a:t>
            </a:fld>
            <a:endParaRPr lang="en-US"/>
          </a:p>
        </p:txBody>
      </p:sp>
    </p:spTree>
    <p:extLst>
      <p:ext uri="{BB962C8B-B14F-4D97-AF65-F5344CB8AC3E}">
        <p14:creationId xmlns:p14="http://schemas.microsoft.com/office/powerpoint/2010/main" val="1163429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20</a:t>
            </a:fld>
            <a:endParaRPr lang="en-US"/>
          </a:p>
        </p:txBody>
      </p:sp>
    </p:spTree>
    <p:extLst>
      <p:ext uri="{BB962C8B-B14F-4D97-AF65-F5344CB8AC3E}">
        <p14:creationId xmlns:p14="http://schemas.microsoft.com/office/powerpoint/2010/main" val="92175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2</a:t>
            </a:fld>
            <a:endParaRPr lang="en-US"/>
          </a:p>
        </p:txBody>
      </p:sp>
    </p:spTree>
    <p:extLst>
      <p:ext uri="{BB962C8B-B14F-4D97-AF65-F5344CB8AC3E}">
        <p14:creationId xmlns:p14="http://schemas.microsoft.com/office/powerpoint/2010/main" val="668314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5</a:t>
            </a:fld>
            <a:endParaRPr lang="en-US"/>
          </a:p>
        </p:txBody>
      </p:sp>
    </p:spTree>
    <p:extLst>
      <p:ext uri="{BB962C8B-B14F-4D97-AF65-F5344CB8AC3E}">
        <p14:creationId xmlns:p14="http://schemas.microsoft.com/office/powerpoint/2010/main" val="777605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A3AE9-BF0E-3A42-ABD2-0581A3C12AE2}" type="slidenum">
              <a:rPr lang="en-US" smtClean="0"/>
              <a:t>6</a:t>
            </a:fld>
            <a:endParaRPr lang="en-US"/>
          </a:p>
        </p:txBody>
      </p:sp>
    </p:spTree>
    <p:extLst>
      <p:ext uri="{BB962C8B-B14F-4D97-AF65-F5344CB8AC3E}">
        <p14:creationId xmlns:p14="http://schemas.microsoft.com/office/powerpoint/2010/main" val="177236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immediate feedback for</a:t>
            </a:r>
            <a:r>
              <a:rPr lang="en-US" baseline="0" dirty="0"/>
              <a:t> specific situation</a:t>
            </a:r>
            <a:endParaRPr lang="en-US" dirty="0"/>
          </a:p>
        </p:txBody>
      </p:sp>
      <p:sp>
        <p:nvSpPr>
          <p:cNvPr id="4" name="Slide Number Placeholder 3"/>
          <p:cNvSpPr>
            <a:spLocks noGrp="1"/>
          </p:cNvSpPr>
          <p:nvPr>
            <p:ph type="sldNum" sz="quarter" idx="10"/>
          </p:nvPr>
        </p:nvSpPr>
        <p:spPr/>
        <p:txBody>
          <a:bodyPr/>
          <a:lstStyle/>
          <a:p>
            <a:fld id="{591AE2D0-0960-4374-AFA7-C6068A1CE3AD}" type="slidenum">
              <a:rPr lang="en-US" smtClean="0"/>
              <a:pPr/>
              <a:t>7</a:t>
            </a:fld>
            <a:endParaRPr lang="en-US"/>
          </a:p>
        </p:txBody>
      </p:sp>
    </p:spTree>
    <p:extLst>
      <p:ext uri="{BB962C8B-B14F-4D97-AF65-F5344CB8AC3E}">
        <p14:creationId xmlns:p14="http://schemas.microsoft.com/office/powerpoint/2010/main" val="151795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8</a:t>
            </a:fld>
            <a:endParaRPr lang="en-US"/>
          </a:p>
        </p:txBody>
      </p:sp>
    </p:spTree>
    <p:extLst>
      <p:ext uri="{BB962C8B-B14F-4D97-AF65-F5344CB8AC3E}">
        <p14:creationId xmlns:p14="http://schemas.microsoft.com/office/powerpoint/2010/main" val="138970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9</a:t>
            </a:fld>
            <a:endParaRPr lang="en-US"/>
          </a:p>
        </p:txBody>
      </p:sp>
    </p:spTree>
    <p:extLst>
      <p:ext uri="{BB962C8B-B14F-4D97-AF65-F5344CB8AC3E}">
        <p14:creationId xmlns:p14="http://schemas.microsoft.com/office/powerpoint/2010/main" val="240494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10</a:t>
            </a:fld>
            <a:endParaRPr lang="en-US"/>
          </a:p>
        </p:txBody>
      </p:sp>
    </p:spTree>
    <p:extLst>
      <p:ext uri="{BB962C8B-B14F-4D97-AF65-F5344CB8AC3E}">
        <p14:creationId xmlns:p14="http://schemas.microsoft.com/office/powerpoint/2010/main" val="1476139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3AE9-BF0E-3A42-ABD2-0581A3C12AE2}" type="slidenum">
              <a:rPr lang="en-US" smtClean="0"/>
              <a:t>11</a:t>
            </a:fld>
            <a:endParaRPr lang="en-US"/>
          </a:p>
        </p:txBody>
      </p:sp>
    </p:spTree>
    <p:extLst>
      <p:ext uri="{BB962C8B-B14F-4D97-AF65-F5344CB8AC3E}">
        <p14:creationId xmlns:p14="http://schemas.microsoft.com/office/powerpoint/2010/main" val="136105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028F3D-E3C3-4441-9E4A-003296C686D6}" type="datetimeFigureOut">
              <a:rPr lang="en-US" smtClean="0"/>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28F3D-E3C3-4441-9E4A-003296C686D6}" type="datetimeFigureOut">
              <a:rPr lang="en-US" smtClean="0"/>
              <a:t>5/28/19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1FBC4-04E4-F746-94B6-3E3F52DA3A1D}"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0028F3D-E3C3-4441-9E4A-003296C686D6}" type="datetimeFigureOut">
              <a:rPr lang="en-US" smtClean="0"/>
              <a:t>5/28/19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091FBC4-04E4-F746-94B6-3E3F52DA3A1D}"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0028F3D-E3C3-4441-9E4A-003296C686D6}" type="datetimeFigureOut">
              <a:rPr lang="en-US" smtClean="0"/>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1FBC4-04E4-F746-94B6-3E3F52DA3A1D}"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091FBC4-04E4-F746-94B6-3E3F52DA3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0028F3D-E3C3-4441-9E4A-003296C686D6}"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1FBC4-04E4-F746-94B6-3E3F52DA3A1D}"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0028F3D-E3C3-4441-9E4A-003296C686D6}" type="datetimeFigureOut">
              <a:rPr lang="en-US" smtClean="0"/>
              <a:t>5/28/19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091FBC4-04E4-F746-94B6-3E3F52DA3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Lst>
  <p:txStyles>
    <p:title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817" y="853733"/>
            <a:ext cx="4190854" cy="2840556"/>
          </a:xfrm>
        </p:spPr>
        <p:txBody>
          <a:bodyPr>
            <a:noAutofit/>
          </a:bodyPr>
          <a:lstStyle/>
          <a:p>
            <a:pPr algn="ctr"/>
            <a:r>
              <a:rPr lang="en-US" sz="3600" dirty="0">
                <a:solidFill>
                  <a:schemeClr val="bg1"/>
                </a:solidFill>
                <a:latin typeface="Arial"/>
                <a:cs typeface="Arial"/>
              </a:rPr>
              <a:t>Research Mentor Training Class 3:</a:t>
            </a:r>
            <a:br>
              <a:rPr lang="en-US" sz="3600" dirty="0">
                <a:solidFill>
                  <a:schemeClr val="bg1"/>
                </a:solidFill>
                <a:latin typeface="Arial"/>
                <a:cs typeface="Arial"/>
              </a:rPr>
            </a:br>
            <a:br>
              <a:rPr lang="en-US" sz="3600" dirty="0">
                <a:solidFill>
                  <a:schemeClr val="bg1"/>
                </a:solidFill>
                <a:latin typeface="Arial"/>
                <a:cs typeface="Arial"/>
              </a:rPr>
            </a:br>
            <a:r>
              <a:rPr lang="en-US" sz="3600" i="1" dirty="0">
                <a:solidFill>
                  <a:schemeClr val="bg1"/>
                </a:solidFill>
                <a:latin typeface="Arial"/>
                <a:cs typeface="Arial"/>
              </a:rPr>
              <a:t>Revisiting Diversity</a:t>
            </a:r>
            <a:br>
              <a:rPr lang="en-US" sz="3600" dirty="0">
                <a:solidFill>
                  <a:schemeClr val="bg1"/>
                </a:solidFill>
                <a:latin typeface="Arial"/>
                <a:cs typeface="Arial"/>
              </a:rPr>
            </a:br>
            <a:r>
              <a:rPr lang="en-US" sz="3600" i="1" dirty="0">
                <a:solidFill>
                  <a:schemeClr val="bg1"/>
                </a:solidFill>
                <a:latin typeface="Arial"/>
                <a:cs typeface="Arial"/>
              </a:rPr>
              <a:t>Challenges</a:t>
            </a:r>
            <a:br>
              <a:rPr lang="en-US" sz="3600" i="1" dirty="0">
                <a:solidFill>
                  <a:schemeClr val="bg1"/>
                </a:solidFill>
                <a:latin typeface="Arial"/>
                <a:cs typeface="Arial"/>
              </a:rPr>
            </a:br>
            <a:r>
              <a:rPr lang="en-US" sz="3600" i="1" dirty="0">
                <a:solidFill>
                  <a:schemeClr val="bg1"/>
                </a:solidFill>
                <a:latin typeface="Arial"/>
                <a:cs typeface="Arial"/>
              </a:rPr>
              <a:t>Feedback</a:t>
            </a:r>
          </a:p>
        </p:txBody>
      </p:sp>
      <p:sp>
        <p:nvSpPr>
          <p:cNvPr id="3" name="Subtitle 2"/>
          <p:cNvSpPr>
            <a:spLocks noGrp="1"/>
          </p:cNvSpPr>
          <p:nvPr>
            <p:ph type="subTitle" idx="1"/>
          </p:nvPr>
        </p:nvSpPr>
        <p:spPr>
          <a:xfrm>
            <a:off x="756569" y="4546357"/>
            <a:ext cx="8012669" cy="1645101"/>
          </a:xfrm>
        </p:spPr>
        <p:txBody>
          <a:bodyPr>
            <a:noAutofit/>
          </a:bodyPr>
          <a:lstStyle/>
          <a:p>
            <a:pPr algn="ctr"/>
            <a:r>
              <a:rPr lang="en-US" sz="3600" dirty="0">
                <a:solidFill>
                  <a:schemeClr val="tx1">
                    <a:lumMod val="65000"/>
                    <a:lumOff val="35000"/>
                  </a:schemeClr>
                </a:solidFill>
                <a:latin typeface="Arial"/>
                <a:cs typeface="Arial"/>
              </a:rPr>
              <a:t>Tammy R. L. Collins, Ph.D.</a:t>
            </a:r>
          </a:p>
          <a:p>
            <a:pPr algn="ctr"/>
            <a:endParaRPr lang="en-US" sz="3600" dirty="0">
              <a:latin typeface="Arial"/>
              <a:cs typeface="Arial"/>
            </a:endParaRPr>
          </a:p>
        </p:txBody>
      </p:sp>
      <p:pic>
        <p:nvPicPr>
          <p:cNvPr id="9" name="Picture 8"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38" y="5368907"/>
            <a:ext cx="7186261" cy="1292956"/>
          </a:xfrm>
          <a:prstGeom prst="rect">
            <a:avLst/>
          </a:prstGeom>
        </p:spPr>
      </p:pic>
    </p:spTree>
    <p:extLst>
      <p:ext uri="{BB962C8B-B14F-4D97-AF65-F5344CB8AC3E}">
        <p14:creationId xmlns:p14="http://schemas.microsoft.com/office/powerpoint/2010/main" val="33409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6587" y="2046047"/>
            <a:ext cx="424119" cy="646331"/>
          </a:xfrm>
          <a:prstGeom prst="rect">
            <a:avLst/>
          </a:prstGeom>
          <a:noFill/>
        </p:spPr>
        <p:txBody>
          <a:bodyPr wrap="square" rtlCol="0">
            <a:spAutoFit/>
          </a:bodyPr>
          <a:lstStyle/>
          <a:p>
            <a:r>
              <a:rPr lang="en-US" sz="36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564991" y="3182577"/>
            <a:ext cx="378610" cy="662161"/>
          </a:xfrm>
          <a:prstGeom prst="rect">
            <a:avLst/>
          </a:prstGeom>
          <a:noFill/>
        </p:spPr>
        <p:txBody>
          <a:bodyPr wrap="square" rtlCol="0">
            <a:spAutoFit/>
          </a:bodyPr>
          <a:lstStyle/>
          <a:p>
            <a:r>
              <a:rPr lang="en-US" sz="3600" dirty="0">
                <a:solidFill>
                  <a:srgbClr val="941651"/>
                </a:solidFill>
                <a:latin typeface="Calibri" charset="0"/>
                <a:ea typeface="Calibri" charset="0"/>
                <a:cs typeface="Calibri" charset="0"/>
              </a:rPr>
              <a:t>B</a:t>
            </a:r>
          </a:p>
        </p:txBody>
      </p:sp>
      <p:sp>
        <p:nvSpPr>
          <p:cNvPr id="14" name="TextBox 13"/>
          <p:cNvSpPr txBox="1"/>
          <p:nvPr/>
        </p:nvSpPr>
        <p:spPr>
          <a:xfrm>
            <a:off x="4491317" y="4306669"/>
            <a:ext cx="575265" cy="646331"/>
          </a:xfrm>
          <a:prstGeom prst="rect">
            <a:avLst/>
          </a:prstGeom>
          <a:noFill/>
        </p:spPr>
        <p:txBody>
          <a:bodyPr wrap="square" rtlCol="0">
            <a:spAutoFit/>
          </a:bodyPr>
          <a:lstStyle/>
          <a:p>
            <a:r>
              <a:rPr lang="en-US" sz="3600" dirty="0">
                <a:solidFill>
                  <a:srgbClr val="DD6E3E"/>
                </a:solidFill>
                <a:latin typeface="Calibri" charset="0"/>
                <a:ea typeface="Calibri" charset="0"/>
                <a:cs typeface="Calibri" charset="0"/>
              </a:rPr>
              <a:t>I</a:t>
            </a:r>
          </a:p>
        </p:txBody>
      </p:sp>
      <p:sp>
        <p:nvSpPr>
          <p:cNvPr id="15" name="TextBox 14"/>
          <p:cNvSpPr txBox="1"/>
          <p:nvPr/>
        </p:nvSpPr>
        <p:spPr>
          <a:xfrm>
            <a:off x="3331569" y="3182579"/>
            <a:ext cx="245349" cy="646331"/>
          </a:xfrm>
          <a:prstGeom prst="rect">
            <a:avLst/>
          </a:prstGeom>
          <a:noFill/>
        </p:spPr>
        <p:txBody>
          <a:bodyPr wrap="square" rtlCol="0">
            <a:spAutoFit/>
          </a:bodyPr>
          <a:lstStyle/>
          <a:p>
            <a:r>
              <a:rPr lang="en-US" sz="3600" dirty="0">
                <a:solidFill>
                  <a:srgbClr val="4E8F00"/>
                </a:solidFill>
                <a:latin typeface="Calibri" charset="0"/>
                <a:ea typeface="Calibri" charset="0"/>
                <a:cs typeface="Calibri" charset="0"/>
              </a:rPr>
              <a:t>F</a:t>
            </a:r>
          </a:p>
        </p:txBody>
      </p:sp>
      <p:sp>
        <p:nvSpPr>
          <p:cNvPr id="2" name="Rectangular Callout 1"/>
          <p:cNvSpPr/>
          <p:nvPr/>
        </p:nvSpPr>
        <p:spPr>
          <a:xfrm>
            <a:off x="3121692" y="117506"/>
            <a:ext cx="3507708" cy="1500502"/>
          </a:xfrm>
          <a:prstGeom prst="wedgeRectCallout">
            <a:avLst>
              <a:gd name="adj1" fmla="val 3947"/>
              <a:gd name="adj2" fmla="val 71390"/>
            </a:avLst>
          </a:prstGeom>
          <a:solidFill>
            <a:schemeClr val="tx2">
              <a:lumMod val="75000"/>
              <a:lumOff val="25000"/>
              <a:alpha val="10000"/>
            </a:schemeClr>
          </a:solidFill>
          <a:ln w="50800">
            <a:solidFill>
              <a:schemeClr val="tx2">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Yesterday, when you presented your research for the first time,</a:t>
            </a:r>
          </a:p>
        </p:txBody>
      </p:sp>
      <p:sp>
        <p:nvSpPr>
          <p:cNvPr id="19" name="Rectangular Callout 18"/>
          <p:cNvSpPr/>
          <p:nvPr/>
        </p:nvSpPr>
        <p:spPr>
          <a:xfrm>
            <a:off x="6322503" y="1853255"/>
            <a:ext cx="2744656" cy="2790060"/>
          </a:xfrm>
          <a:prstGeom prst="wedgeRectCallout">
            <a:avLst>
              <a:gd name="adj1" fmla="val -61455"/>
              <a:gd name="adj2" fmla="val 8026"/>
            </a:avLst>
          </a:prstGeom>
          <a:solidFill>
            <a:srgbClr val="941651">
              <a:alpha val="10000"/>
            </a:srgbClr>
          </a:solidFill>
          <a:ln w="50800">
            <a:solidFill>
              <a:srgbClr val="94165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You explained your results in a clear manner, and I was impressed by the quality of your graphics.</a:t>
            </a:r>
          </a:p>
        </p:txBody>
      </p:sp>
      <p:sp>
        <p:nvSpPr>
          <p:cNvPr id="21" name="Rectangular Callout 20"/>
          <p:cNvSpPr/>
          <p:nvPr/>
        </p:nvSpPr>
        <p:spPr>
          <a:xfrm>
            <a:off x="110047" y="1443636"/>
            <a:ext cx="2861753" cy="3199679"/>
          </a:xfrm>
          <a:prstGeom prst="wedgeRectCallout">
            <a:avLst>
              <a:gd name="adj1" fmla="val 63803"/>
              <a:gd name="adj2" fmla="val 5951"/>
            </a:avLst>
          </a:prstGeom>
          <a:solidFill>
            <a:srgbClr val="4E8F00">
              <a:alpha val="10000"/>
            </a:srgbClr>
          </a:solidFill>
          <a:ln w="50800">
            <a:solidFill>
              <a:srgbClr val="4E8F00"/>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Your ability to communicate well and critically analyze data will be very beneficial for you in graduate school.</a:t>
            </a:r>
          </a:p>
        </p:txBody>
      </p:sp>
      <p:sp>
        <p:nvSpPr>
          <p:cNvPr id="23" name="Rectangular Callout 22"/>
          <p:cNvSpPr/>
          <p:nvPr/>
        </p:nvSpPr>
        <p:spPr>
          <a:xfrm>
            <a:off x="2438400" y="4861560"/>
            <a:ext cx="4419600" cy="1996440"/>
          </a:xfrm>
          <a:prstGeom prst="wedgeRectCallout">
            <a:avLst>
              <a:gd name="adj1" fmla="val -2529"/>
              <a:gd name="adj2" fmla="val -68872"/>
            </a:avLst>
          </a:prstGeom>
          <a:solidFill>
            <a:srgbClr val="DD6E3E">
              <a:alpha val="10000"/>
            </a:srgbClr>
          </a:solidFill>
          <a:ln w="50800">
            <a:solidFill>
              <a:srgbClr val="DD6E3E"/>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This makes me think that you understand the material well, and I feel that you did an excellent job creating this presentation.</a:t>
            </a:r>
          </a:p>
        </p:txBody>
      </p:sp>
      <p:sp>
        <p:nvSpPr>
          <p:cNvPr id="17" name="Title 34"/>
          <p:cNvSpPr txBox="1">
            <a:spLocks/>
          </p:cNvSpPr>
          <p:nvPr/>
        </p:nvSpPr>
        <p:spPr>
          <a:xfrm>
            <a:off x="381000" y="109285"/>
            <a:ext cx="7556313" cy="111610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endParaRPr lang="en-US" dirty="0"/>
          </a:p>
        </p:txBody>
      </p:sp>
      <p:sp>
        <p:nvSpPr>
          <p:cNvPr id="20" name="4-Point Star 19"/>
          <p:cNvSpPr/>
          <p:nvPr/>
        </p:nvSpPr>
        <p:spPr>
          <a:xfrm>
            <a:off x="3647996" y="2527755"/>
            <a:ext cx="1934937" cy="1948698"/>
          </a:xfrm>
          <a:prstGeom prst="star4">
            <a:avLst/>
          </a:prstGeom>
          <a:gradFill flip="none" rotWithShape="1">
            <a:gsLst>
              <a:gs pos="0">
                <a:srgbClr val="FFC000"/>
              </a:gs>
              <a:gs pos="100000">
                <a:srgbClr val="FFFF00"/>
              </a:gs>
            </a:gsLst>
            <a:path path="circle">
              <a:fillToRect l="50000" t="50000" r="50000" b="50000"/>
            </a:path>
            <a:tileRect/>
          </a:gra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30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1"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6587" y="2046047"/>
            <a:ext cx="424119" cy="646331"/>
          </a:xfrm>
          <a:prstGeom prst="rect">
            <a:avLst/>
          </a:prstGeom>
          <a:noFill/>
        </p:spPr>
        <p:txBody>
          <a:bodyPr wrap="square" rtlCol="0">
            <a:spAutoFit/>
          </a:bodyPr>
          <a:lstStyle/>
          <a:p>
            <a:r>
              <a:rPr lang="en-US" sz="36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564991" y="3182577"/>
            <a:ext cx="378610" cy="662161"/>
          </a:xfrm>
          <a:prstGeom prst="rect">
            <a:avLst/>
          </a:prstGeom>
          <a:noFill/>
        </p:spPr>
        <p:txBody>
          <a:bodyPr wrap="square" rtlCol="0">
            <a:spAutoFit/>
          </a:bodyPr>
          <a:lstStyle/>
          <a:p>
            <a:r>
              <a:rPr lang="en-US" sz="3600" dirty="0">
                <a:solidFill>
                  <a:srgbClr val="941651"/>
                </a:solidFill>
                <a:latin typeface="Calibri" charset="0"/>
                <a:ea typeface="Calibri" charset="0"/>
                <a:cs typeface="Calibri" charset="0"/>
              </a:rPr>
              <a:t>B</a:t>
            </a:r>
          </a:p>
        </p:txBody>
      </p:sp>
      <p:sp>
        <p:nvSpPr>
          <p:cNvPr id="14" name="TextBox 13"/>
          <p:cNvSpPr txBox="1"/>
          <p:nvPr/>
        </p:nvSpPr>
        <p:spPr>
          <a:xfrm>
            <a:off x="4464423" y="4306669"/>
            <a:ext cx="575265" cy="646331"/>
          </a:xfrm>
          <a:prstGeom prst="rect">
            <a:avLst/>
          </a:prstGeom>
          <a:noFill/>
        </p:spPr>
        <p:txBody>
          <a:bodyPr wrap="square" rtlCol="0">
            <a:spAutoFit/>
          </a:bodyPr>
          <a:lstStyle/>
          <a:p>
            <a:r>
              <a:rPr lang="en-US" sz="3600" dirty="0">
                <a:solidFill>
                  <a:srgbClr val="DD6E3E"/>
                </a:solidFill>
                <a:latin typeface="Calibri" charset="0"/>
                <a:ea typeface="Calibri" charset="0"/>
                <a:cs typeface="Calibri" charset="0"/>
              </a:rPr>
              <a:t>I</a:t>
            </a:r>
          </a:p>
        </p:txBody>
      </p:sp>
      <p:sp>
        <p:nvSpPr>
          <p:cNvPr id="15" name="TextBox 14"/>
          <p:cNvSpPr txBox="1"/>
          <p:nvPr/>
        </p:nvSpPr>
        <p:spPr>
          <a:xfrm>
            <a:off x="3331569" y="3182579"/>
            <a:ext cx="245349" cy="646331"/>
          </a:xfrm>
          <a:prstGeom prst="rect">
            <a:avLst/>
          </a:prstGeom>
          <a:noFill/>
        </p:spPr>
        <p:txBody>
          <a:bodyPr wrap="square" rtlCol="0">
            <a:spAutoFit/>
          </a:bodyPr>
          <a:lstStyle/>
          <a:p>
            <a:r>
              <a:rPr lang="en-US" sz="3600" dirty="0">
                <a:solidFill>
                  <a:srgbClr val="4E8F00"/>
                </a:solidFill>
                <a:latin typeface="Calibri" charset="0"/>
                <a:ea typeface="Calibri" charset="0"/>
                <a:cs typeface="Calibri" charset="0"/>
              </a:rPr>
              <a:t>F</a:t>
            </a:r>
          </a:p>
        </p:txBody>
      </p:sp>
      <p:sp>
        <p:nvSpPr>
          <p:cNvPr id="2" name="Rectangular Callout 1"/>
          <p:cNvSpPr/>
          <p:nvPr/>
        </p:nvSpPr>
        <p:spPr>
          <a:xfrm>
            <a:off x="3121692" y="117506"/>
            <a:ext cx="3507708" cy="1500502"/>
          </a:xfrm>
          <a:prstGeom prst="wedgeRectCallout">
            <a:avLst>
              <a:gd name="adj1" fmla="val 3947"/>
              <a:gd name="adj2" fmla="val 71390"/>
            </a:avLst>
          </a:prstGeom>
          <a:solidFill>
            <a:schemeClr val="tx2">
              <a:lumMod val="75000"/>
              <a:lumOff val="25000"/>
              <a:alpha val="10000"/>
            </a:schemeClr>
          </a:solidFill>
          <a:ln w="50800">
            <a:solidFill>
              <a:schemeClr val="tx2">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You taking the initiative</a:t>
            </a:r>
          </a:p>
        </p:txBody>
      </p:sp>
      <p:sp>
        <p:nvSpPr>
          <p:cNvPr id="19" name="Rectangular Callout 18"/>
          <p:cNvSpPr/>
          <p:nvPr/>
        </p:nvSpPr>
        <p:spPr>
          <a:xfrm>
            <a:off x="6322503" y="1853255"/>
            <a:ext cx="2744656" cy="2790060"/>
          </a:xfrm>
          <a:prstGeom prst="wedgeRectCallout">
            <a:avLst>
              <a:gd name="adj1" fmla="val -61455"/>
              <a:gd name="adj2" fmla="val 8026"/>
            </a:avLst>
          </a:prstGeom>
          <a:solidFill>
            <a:srgbClr val="941651">
              <a:alpha val="10000"/>
            </a:srgbClr>
          </a:solidFill>
          <a:ln w="50800">
            <a:solidFill>
              <a:srgbClr val="94165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to both interpret these results and suggest the next experimental steps </a:t>
            </a:r>
          </a:p>
        </p:txBody>
      </p:sp>
      <p:sp>
        <p:nvSpPr>
          <p:cNvPr id="21" name="Rectangular Callout 20"/>
          <p:cNvSpPr/>
          <p:nvPr/>
        </p:nvSpPr>
        <p:spPr>
          <a:xfrm>
            <a:off x="110047" y="1443636"/>
            <a:ext cx="2861753" cy="3199679"/>
          </a:xfrm>
          <a:prstGeom prst="wedgeRectCallout">
            <a:avLst>
              <a:gd name="adj1" fmla="val 63803"/>
              <a:gd name="adj2" fmla="val 5951"/>
            </a:avLst>
          </a:prstGeom>
          <a:solidFill>
            <a:srgbClr val="4E8F00">
              <a:alpha val="10000"/>
            </a:srgbClr>
          </a:solidFill>
          <a:ln w="50800">
            <a:solidFill>
              <a:srgbClr val="4E8F00"/>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Keep up the good work, and I anticipate you will be successful in whatever you set your mind to.</a:t>
            </a:r>
          </a:p>
        </p:txBody>
      </p:sp>
      <p:sp>
        <p:nvSpPr>
          <p:cNvPr id="23" name="Rectangular Callout 22"/>
          <p:cNvSpPr/>
          <p:nvPr/>
        </p:nvSpPr>
        <p:spPr>
          <a:xfrm>
            <a:off x="2438400" y="4861560"/>
            <a:ext cx="4419600" cy="1996440"/>
          </a:xfrm>
          <a:prstGeom prst="wedgeRectCallout">
            <a:avLst>
              <a:gd name="adj1" fmla="val -2529"/>
              <a:gd name="adj2" fmla="val -68872"/>
            </a:avLst>
          </a:prstGeom>
          <a:solidFill>
            <a:srgbClr val="DD6E3E">
              <a:alpha val="10000"/>
            </a:srgbClr>
          </a:solidFill>
          <a:ln w="50800">
            <a:solidFill>
              <a:srgbClr val="DD6E3E"/>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impressed me greatly.  You are among the top students I have had the pleasure to work with.  </a:t>
            </a:r>
          </a:p>
        </p:txBody>
      </p:sp>
      <p:sp>
        <p:nvSpPr>
          <p:cNvPr id="17" name="Title 34"/>
          <p:cNvSpPr txBox="1">
            <a:spLocks/>
          </p:cNvSpPr>
          <p:nvPr/>
        </p:nvSpPr>
        <p:spPr>
          <a:xfrm>
            <a:off x="381000" y="109285"/>
            <a:ext cx="7556313" cy="111610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endParaRPr lang="en-US" dirty="0"/>
          </a:p>
        </p:txBody>
      </p:sp>
      <p:sp>
        <p:nvSpPr>
          <p:cNvPr id="20" name="4-Point Star 19"/>
          <p:cNvSpPr/>
          <p:nvPr/>
        </p:nvSpPr>
        <p:spPr>
          <a:xfrm>
            <a:off x="3647996" y="2527755"/>
            <a:ext cx="1934937" cy="1948698"/>
          </a:xfrm>
          <a:prstGeom prst="star4">
            <a:avLst/>
          </a:prstGeom>
          <a:gradFill flip="none" rotWithShape="1">
            <a:gsLst>
              <a:gs pos="0">
                <a:srgbClr val="FFC000"/>
              </a:gs>
              <a:gs pos="100000">
                <a:srgbClr val="FFFF00"/>
              </a:gs>
            </a:gsLst>
            <a:path path="circle">
              <a:fillToRect l="50000" t="50000" r="50000" b="50000"/>
            </a:path>
            <a:tileRect/>
          </a:gra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61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1"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57200" y="404813"/>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Feedback</a:t>
            </a:r>
          </a:p>
        </p:txBody>
      </p:sp>
      <p:sp>
        <p:nvSpPr>
          <p:cNvPr id="6" name="Content Placeholder 2"/>
          <p:cNvSpPr txBox="1">
            <a:spLocks/>
          </p:cNvSpPr>
          <p:nvPr/>
        </p:nvSpPr>
        <p:spPr>
          <a:xfrm>
            <a:off x="417443" y="1176716"/>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Spend a few minutes thinking about a time where you wanted to give feedback</a:t>
            </a:r>
          </a:p>
          <a:p>
            <a:r>
              <a:rPr lang="en-US" sz="2400" dirty="0"/>
              <a:t>Write down your SBIF</a:t>
            </a:r>
          </a:p>
          <a:p>
            <a:r>
              <a:rPr lang="en-US" sz="2400" dirty="0"/>
              <a:t>Practice your SBIF with your neighbor</a:t>
            </a:r>
          </a:p>
        </p:txBody>
      </p:sp>
    </p:spTree>
    <p:extLst>
      <p:ext uri="{BB962C8B-B14F-4D97-AF65-F5344CB8AC3E}">
        <p14:creationId xmlns:p14="http://schemas.microsoft.com/office/powerpoint/2010/main" val="133012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6188" y="94129"/>
            <a:ext cx="8937812"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3200" b="1" dirty="0"/>
              <a:t>General Scaffold Used in Broader Situations</a:t>
            </a:r>
          </a:p>
        </p:txBody>
      </p:sp>
      <p:graphicFrame>
        <p:nvGraphicFramePr>
          <p:cNvPr id="3" name="Content Placeholder 3"/>
          <p:cNvGraphicFramePr>
            <a:graphicFrameLocks/>
          </p:cNvGraphicFramePr>
          <p:nvPr>
            <p:extLst>
              <p:ext uri="{D42A27DB-BD31-4B8C-83A1-F6EECF244321}">
                <p14:modId xmlns:p14="http://schemas.microsoft.com/office/powerpoint/2010/main" val="834030952"/>
              </p:ext>
            </p:extLst>
          </p:nvPr>
        </p:nvGraphicFramePr>
        <p:xfrm>
          <a:off x="156882" y="869577"/>
          <a:ext cx="8839200" cy="5212000"/>
        </p:xfrm>
        <a:graphic>
          <a:graphicData uri="http://schemas.openxmlformats.org/drawingml/2006/table">
            <a:tbl>
              <a:tblPr/>
              <a:tblGrid>
                <a:gridCol w="23622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State the constructive purpose</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I wanted to talk about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I wanted to discuss….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I feel we need to talk about…. </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what you observed</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When you were…. , you …..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Yesterday I observed you…..</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When XXXX asked you to …, you said ….</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the impact on you, the group, the project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rgbClr val="000000"/>
                          </a:solidFill>
                          <a:effectLst/>
                          <a:latin typeface="Arial" pitchFamily="34" charset="0"/>
                          <a:ea typeface="ＭＳ Ｐゴシック" charset="-128"/>
                        </a:rPr>
                        <a:t>“</a:t>
                      </a:r>
                      <a:r>
                        <a:rPr kumimoji="0" lang="en-US" altLang="ja-JP" sz="1800" b="0" i="0" u="none" strike="noStrike" cap="none" normalizeH="0" baseline="0">
                          <a:ln>
                            <a:noFill/>
                          </a:ln>
                          <a:solidFill>
                            <a:srgbClr val="000000"/>
                          </a:solidFill>
                          <a:effectLst/>
                          <a:latin typeface="Arial" pitchFamily="34" charset="0"/>
                          <a:ea typeface="ＭＳ Ｐゴシック" charset="-128"/>
                        </a:rPr>
                        <a:t>I was …..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I felt ……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As a result…..  </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Give the individual a chance to respond</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How do you feel about this feedback?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Anything you are not sure you agree with? Anything I missed?</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Offer specific suggestions</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My strategy for dealing with XXX, is YYY. Perhaps….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Have you considered…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Would you like help finding…</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Summarize and express support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think we agree….</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appreciate your effort in …. And know you will be able to master this  </a:t>
                      </a:r>
                      <a:r>
                        <a:rPr kumimoji="0" lang="en-US" sz="1800" b="1" i="0" u="none" strike="noStrike" cap="none" normalizeH="0" baseline="0" dirty="0">
                          <a:ln>
                            <a:noFill/>
                          </a:ln>
                          <a:solidFill>
                            <a:srgbClr val="000000"/>
                          </a:solidFill>
                          <a:effectLst/>
                          <a:latin typeface="Arial" pitchFamily="34" charset="0"/>
                          <a:ea typeface="ＭＳ Ｐゴシック" charset="-128"/>
                        </a:rPr>
                        <a:t>(key from readings:  express FAITH in them)</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pic>
        <p:nvPicPr>
          <p:cNvPr id="4" name="Picture 3"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18129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6188" y="0"/>
            <a:ext cx="8937812"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3200" b="1" dirty="0"/>
              <a:t>Using the Feedback Scaffold</a:t>
            </a:r>
          </a:p>
        </p:txBody>
      </p:sp>
      <p:pic>
        <p:nvPicPr>
          <p:cNvPr id="4" name="Picture 3"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746698519"/>
              </p:ext>
            </p:extLst>
          </p:nvPr>
        </p:nvGraphicFramePr>
        <p:xfrm>
          <a:off x="125506" y="643684"/>
          <a:ext cx="8839200" cy="5501622"/>
        </p:xfrm>
        <a:graphic>
          <a:graphicData uri="http://schemas.openxmlformats.org/drawingml/2006/table">
            <a:tbl>
              <a:tblPr/>
              <a:tblGrid>
                <a:gridCol w="23622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State the constructive purpose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I have a concern about the project we were working on with Dr. X yesterday”</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what you observed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When you gave feedback on their proposal, you used the words ‘horrible choice of graphics’, and other statements such as XXXXX</a:t>
                      </a: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the impact on you, the group, the project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I feel that this may have a negative impact on the group and could be viewed as patronizing an unfriendly by Dr. X. It may also discourage others from wanting to collaborate with us on such projects in the future.”</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Give the individual a chance to respond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rgbClr val="000000"/>
                          </a:solidFill>
                          <a:effectLst/>
                          <a:latin typeface="Arial" pitchFamily="34" charset="0"/>
                          <a:ea typeface="ＭＳ Ｐゴシック" charset="-128"/>
                        </a:rPr>
                        <a:t>“</a:t>
                      </a:r>
                      <a:r>
                        <a:rPr kumimoji="0" lang="en-US" altLang="ja-JP" sz="1800" b="0" i="0" u="none" strike="noStrike" cap="none" normalizeH="0" baseline="0">
                          <a:ln>
                            <a:noFill/>
                          </a:ln>
                          <a:solidFill>
                            <a:srgbClr val="000000"/>
                          </a:solidFill>
                          <a:effectLst/>
                          <a:latin typeface="Arial" pitchFamily="34" charset="0"/>
                          <a:ea typeface="ＭＳ Ｐゴシック" charset="-128"/>
                        </a:rPr>
                        <a:t>I know this is a new experience for you; what is your view of what happened?</a:t>
                      </a:r>
                      <a:r>
                        <a:rPr kumimoji="0" lang="ja-JP" altLang="en-US" sz="1800" b="0" i="0" u="none" strike="noStrike" cap="none" normalizeH="0" baseline="0">
                          <a:ln>
                            <a:noFill/>
                          </a:ln>
                          <a:solidFill>
                            <a:srgbClr val="000000"/>
                          </a:solidFill>
                          <a:effectLst/>
                          <a:latin typeface="Arial" pitchFamily="34" charset="0"/>
                          <a:ea typeface="ＭＳ Ｐゴシック" charset="-128"/>
                        </a:rPr>
                        <a:t>”</a:t>
                      </a:r>
                      <a:endParaRPr kumimoji="0" lang="en-US" sz="1800" b="0" i="0" u="none" strike="noStrike" cap="none" normalizeH="0" baseline="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5537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Offer specific suggestions</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Perhaps instead of saying XXX is ‘horrible,’ you could reword your feedback in a gentler tone to say XXX…</a:t>
                      </a: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11890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Summarize and express support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wanted to bring this to your attention because in the rush of responding to another, it may be easy to forget how some of the language could be perceived, especially when it is in written form.  I am confident you know what is expected now and look forward to….”</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012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6188" y="94129"/>
            <a:ext cx="8937812"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3200" b="1" dirty="0"/>
              <a:t>Using the Feedback Scaffold</a:t>
            </a:r>
          </a:p>
        </p:txBody>
      </p:sp>
      <p:pic>
        <p:nvPicPr>
          <p:cNvPr id="4" name="Picture 3"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642861870"/>
              </p:ext>
            </p:extLst>
          </p:nvPr>
        </p:nvGraphicFramePr>
        <p:xfrm>
          <a:off x="138953" y="865094"/>
          <a:ext cx="8839200" cy="5212362"/>
        </p:xfrm>
        <a:graphic>
          <a:graphicData uri="http://schemas.openxmlformats.org/drawingml/2006/table">
            <a:tbl>
              <a:tblPr/>
              <a:tblGrid>
                <a:gridCol w="23622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State the constructive purpose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rgbClr val="000000"/>
                          </a:solidFill>
                          <a:effectLst/>
                          <a:latin typeface="Arial" pitchFamily="34" charset="0"/>
                          <a:ea typeface="ＭＳ Ｐゴシック" charset="-128"/>
                        </a:rPr>
                        <a:t>“</a:t>
                      </a:r>
                      <a:r>
                        <a:rPr kumimoji="0" lang="en-US" altLang="ja-JP" sz="1800" b="0" i="0" u="none" strike="noStrike" cap="none" normalizeH="0" baseline="0">
                          <a:ln>
                            <a:noFill/>
                          </a:ln>
                          <a:solidFill>
                            <a:srgbClr val="000000"/>
                          </a:solidFill>
                          <a:effectLst/>
                          <a:latin typeface="Arial" pitchFamily="34" charset="0"/>
                          <a:ea typeface="ＭＳ Ｐゴシック" charset="-128"/>
                        </a:rPr>
                        <a:t>I have a concern about our data meeting with Dr. X yesterday. </a:t>
                      </a:r>
                      <a:endParaRPr kumimoji="0" lang="en-US" sz="1800" b="0" i="0" u="none" strike="noStrike" cap="none" normalizeH="0" baseline="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Describe what you observed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rgbClr val="000000"/>
                          </a:solidFill>
                          <a:effectLst/>
                          <a:latin typeface="Arial" pitchFamily="34" charset="0"/>
                          <a:ea typeface="ＭＳ Ｐゴシック" charset="-128"/>
                        </a:rPr>
                        <a:t>“</a:t>
                      </a:r>
                      <a:r>
                        <a:rPr kumimoji="0" lang="en-US" altLang="ja-JP" sz="1800" b="0" i="0" u="none" strike="noStrike" cap="none" normalizeH="0" baseline="0">
                          <a:ln>
                            <a:noFill/>
                          </a:ln>
                          <a:solidFill>
                            <a:srgbClr val="000000"/>
                          </a:solidFill>
                          <a:effectLst/>
                          <a:latin typeface="Arial" pitchFamily="34" charset="0"/>
                          <a:ea typeface="ＭＳ Ｐゴシック" charset="-128"/>
                        </a:rPr>
                        <a:t>When you were presenting your data, you had to keep looking for it in your stack of papers; the data was not labeled clearly or organized in your notebook</a:t>
                      </a:r>
                      <a:r>
                        <a:rPr kumimoji="0" lang="ja-JP" altLang="en-US" sz="1800" b="0" i="0" u="none" strike="noStrike" cap="none" normalizeH="0" baseline="0">
                          <a:ln>
                            <a:noFill/>
                          </a:ln>
                          <a:solidFill>
                            <a:srgbClr val="000000"/>
                          </a:solidFill>
                          <a:effectLst/>
                          <a:latin typeface="Arial" pitchFamily="34" charset="0"/>
                          <a:ea typeface="ＭＳ Ｐゴシック" charset="-128"/>
                        </a:rPr>
                        <a:t>”</a:t>
                      </a:r>
                      <a:endParaRPr kumimoji="0" lang="en-US" sz="1800" b="0" i="0" u="none" strike="noStrike" cap="none" normalizeH="0" baseline="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the impact on you, the group, the project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I felt embarrassed and worried she would lose confidence in the quality of the data, and Dr. X ran out of time so we did not get the critical input we needed from her.</a:t>
                      </a: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Give the individual a chance to respond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rgbClr val="000000"/>
                          </a:solidFill>
                          <a:effectLst/>
                          <a:latin typeface="Arial" pitchFamily="34" charset="0"/>
                          <a:ea typeface="ＭＳ Ｐゴシック" charset="-128"/>
                        </a:rPr>
                        <a:t>“</a:t>
                      </a:r>
                      <a:r>
                        <a:rPr kumimoji="0" lang="en-US" altLang="ja-JP" sz="1800" b="0" i="0" u="none" strike="noStrike" cap="none" normalizeH="0" baseline="0">
                          <a:ln>
                            <a:noFill/>
                          </a:ln>
                          <a:solidFill>
                            <a:srgbClr val="000000"/>
                          </a:solidFill>
                          <a:effectLst/>
                          <a:latin typeface="Arial" pitchFamily="34" charset="0"/>
                          <a:ea typeface="ＭＳ Ｐゴシック" charset="-128"/>
                        </a:rPr>
                        <a:t>I know this is a new experience for you; what is your view of what happened?</a:t>
                      </a:r>
                      <a:r>
                        <a:rPr kumimoji="0" lang="ja-JP" altLang="en-US" sz="1800" b="0" i="0" u="none" strike="noStrike" cap="none" normalizeH="0" baseline="0">
                          <a:ln>
                            <a:noFill/>
                          </a:ln>
                          <a:solidFill>
                            <a:srgbClr val="000000"/>
                          </a:solidFill>
                          <a:effectLst/>
                          <a:latin typeface="Arial" pitchFamily="34" charset="0"/>
                          <a:ea typeface="ＭＳ Ｐゴシック" charset="-128"/>
                        </a:rPr>
                        <a:t>”</a:t>
                      </a:r>
                      <a:endParaRPr kumimoji="0" lang="en-US" sz="1800" b="0" i="0" u="none" strike="noStrike" cap="none" normalizeH="0" baseline="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Offer specific suggestions</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Have you considered preparing the data in </a:t>
                      </a:r>
                      <a:r>
                        <a:rPr kumimoji="0" lang="en-US" altLang="ja-JP" sz="1800" b="0" i="0" u="none" strike="noStrike" cap="none" normalizeH="0" baseline="0" dirty="0" err="1">
                          <a:ln>
                            <a:noFill/>
                          </a:ln>
                          <a:solidFill>
                            <a:srgbClr val="000000"/>
                          </a:solidFill>
                          <a:effectLst/>
                          <a:latin typeface="Arial" pitchFamily="34" charset="0"/>
                          <a:ea typeface="ＭＳ Ｐゴシック" charset="-128"/>
                        </a:rPr>
                        <a:t>powerpoint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 form ahead of time? Perhaps you could try this and email it to us in advance of the meeting.</a:t>
                      </a: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11890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Summarize and express support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think you now have a better idea of what is</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 expected. I will try to do better helping you prepare and expect you to find time to organize your data at least one day in advance of the meeting. I hope….</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801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6188" y="94129"/>
            <a:ext cx="8937812"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3200" b="1" dirty="0"/>
              <a:t>Using the Feedback Scaffold</a:t>
            </a:r>
          </a:p>
        </p:txBody>
      </p:sp>
      <p:pic>
        <p:nvPicPr>
          <p:cNvPr id="4" name="Picture 3"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688584566"/>
              </p:ext>
            </p:extLst>
          </p:nvPr>
        </p:nvGraphicFramePr>
        <p:xfrm>
          <a:off x="165847" y="811306"/>
          <a:ext cx="8839200" cy="5212362"/>
        </p:xfrm>
        <a:graphic>
          <a:graphicData uri="http://schemas.openxmlformats.org/drawingml/2006/table">
            <a:tbl>
              <a:tblPr/>
              <a:tblGrid>
                <a:gridCol w="23622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State the constructive purpose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what you observed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Describe the impact on you, the group, the project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397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Give the individual a chance to respond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Offer specific suggestions</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11890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Summarize and express support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651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130548"/>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Responses You Might Encounter	</a:t>
            </a:r>
          </a:p>
        </p:txBody>
      </p:sp>
      <p:sp>
        <p:nvSpPr>
          <p:cNvPr id="4" name="Content Placeholder 2"/>
          <p:cNvSpPr txBox="1">
            <a:spLocks/>
          </p:cNvSpPr>
          <p:nvPr/>
        </p:nvSpPr>
        <p:spPr>
          <a:xfrm>
            <a:off x="268942" y="952685"/>
            <a:ext cx="8633012" cy="5905315"/>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spcBef>
                <a:spcPts val="0"/>
              </a:spcBef>
            </a:pPr>
            <a:r>
              <a:rPr lang="en-US" sz="2400" dirty="0"/>
              <a:t>Avoidance: In advance of the feedback session or during the session</a:t>
            </a:r>
          </a:p>
          <a:p>
            <a:pPr>
              <a:spcBef>
                <a:spcPts val="0"/>
              </a:spcBef>
            </a:pPr>
            <a:r>
              <a:rPr lang="en-US" sz="2400" dirty="0"/>
              <a:t>Excess emotion: Tears, anger, sarcasm</a:t>
            </a:r>
          </a:p>
          <a:p>
            <a:pPr>
              <a:spcBef>
                <a:spcPts val="0"/>
              </a:spcBef>
            </a:pPr>
            <a:r>
              <a:rPr lang="en-US" sz="2400" dirty="0"/>
              <a:t>Denial: “No I didn’t”, “I didn’t know I was supposed to….”</a:t>
            </a:r>
          </a:p>
          <a:p>
            <a:pPr>
              <a:spcBef>
                <a:spcPts val="0"/>
              </a:spcBef>
            </a:pPr>
            <a:r>
              <a:rPr lang="en-US" sz="2400" dirty="0"/>
              <a:t>Generalization: “everyone else does the same thing….”</a:t>
            </a:r>
          </a:p>
          <a:p>
            <a:pPr>
              <a:spcBef>
                <a:spcPts val="0"/>
              </a:spcBef>
            </a:pPr>
            <a:r>
              <a:rPr lang="en-US" sz="2400" dirty="0"/>
              <a:t>Withdrawal: Not really engaging in the discussion; “OK”, “OK”</a:t>
            </a:r>
          </a:p>
          <a:p>
            <a:pPr>
              <a:spcBef>
                <a:spcPts val="0"/>
              </a:spcBef>
            </a:pPr>
            <a:r>
              <a:rPr lang="en-US" sz="2400" dirty="0"/>
              <a:t>Over personalization: Making the performance about you and not about them; “Why don’t you like/support/value me?”</a:t>
            </a:r>
          </a:p>
          <a:p>
            <a:pPr>
              <a:spcBef>
                <a:spcPts val="0"/>
              </a:spcBef>
            </a:pPr>
            <a:r>
              <a:rPr lang="en-US" sz="2400" dirty="0"/>
              <a:t>Rigidity and focus on rules: You said do X and I did X</a:t>
            </a:r>
          </a:p>
          <a:p>
            <a:pPr>
              <a:spcBef>
                <a:spcPts val="0"/>
              </a:spcBef>
            </a:pPr>
            <a:r>
              <a:rPr lang="en-US" sz="2400" dirty="0"/>
              <a:t>Attacking the source: Yelling, threatening, “How dare you”; Who are you to tell me…” </a:t>
            </a:r>
          </a:p>
          <a:p>
            <a:pPr>
              <a:spcBef>
                <a:spcPts val="0"/>
              </a:spcBef>
            </a:pPr>
            <a:r>
              <a:rPr lang="en-US" sz="2400" dirty="0">
                <a:solidFill>
                  <a:srgbClr val="FF0000"/>
                </a:solidFill>
              </a:rPr>
              <a:t>Explaining without owning</a:t>
            </a:r>
            <a:r>
              <a:rPr lang="en-US" sz="2400" dirty="0"/>
              <a:t>: Giving personal reasons, talking about stress, deadlines, etc.</a:t>
            </a:r>
          </a:p>
        </p:txBody>
      </p:sp>
      <p:pic>
        <p:nvPicPr>
          <p:cNvPr id="5" name="Picture 4"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01941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6188" y="94129"/>
            <a:ext cx="8937812"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sz="3200" b="1" dirty="0"/>
              <a:t>And Ways You Might Respond</a:t>
            </a:r>
          </a:p>
        </p:txBody>
      </p:sp>
      <p:graphicFrame>
        <p:nvGraphicFramePr>
          <p:cNvPr id="6" name="Content Placeholder 4"/>
          <p:cNvGraphicFramePr>
            <a:graphicFrameLocks/>
          </p:cNvGraphicFramePr>
          <p:nvPr>
            <p:extLst>
              <p:ext uri="{D42A27DB-BD31-4B8C-83A1-F6EECF244321}">
                <p14:modId xmlns:p14="http://schemas.microsoft.com/office/powerpoint/2010/main" val="1867581431"/>
              </p:ext>
            </p:extLst>
          </p:nvPr>
        </p:nvGraphicFramePr>
        <p:xfrm>
          <a:off x="121023" y="994745"/>
          <a:ext cx="8915400" cy="5674995"/>
        </p:xfrm>
        <a:graphic>
          <a:graphicData uri="http://schemas.openxmlformats.org/drawingml/2006/table">
            <a:tbl>
              <a:tblPr/>
              <a:tblGrid>
                <a:gridCol w="19812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ＭＳ Ｐゴシック" charset="-128"/>
                        </a:rPr>
                        <a:t>IF YOU 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ＭＳ Ｐゴシック" charset="-128"/>
                        </a:rPr>
                        <a:t>YOUR RESPONSE SHOULD BE SOMETHING LIKE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Silence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notice that you aren’t saying much.  Would it be helpful to give you time to collect your thoughts and meet again tomorrow?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0001"/>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Anger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It bothers me that your voice is loud, and I sense you are upset.    I think we should take a break and resume this discussion later.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Avoidance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It seems that you don</a:t>
                      </a:r>
                      <a:r>
                        <a:rPr kumimoji="0" lang="ja-JP" altLang="en-US" sz="1800" b="0" i="0" u="none" strike="noStrike" cap="none" normalizeH="0" baseline="0" dirty="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t understand or accept your role in this problem. Why do you think that is the case?</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Withdrawal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notice that your answers are short; I worry I’</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m not getting your full attention or input.</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Generalization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Let</a:t>
                      </a:r>
                      <a:r>
                        <a:rPr kumimoji="0" lang="ja-JP" altLang="en-US" sz="1800" b="0" i="0" u="none" strike="noStrike" cap="none" normalizeH="0" baseline="0">
                          <a:ln>
                            <a:noFill/>
                          </a:ln>
                          <a:solidFill>
                            <a:srgbClr val="000000"/>
                          </a:solidFill>
                          <a:effectLst/>
                          <a:latin typeface="Arial" pitchFamily="34" charset="0"/>
                          <a:ea typeface="ＭＳ Ｐゴシック" charset="-128"/>
                        </a:rPr>
                        <a:t>’</a:t>
                      </a:r>
                      <a:r>
                        <a:rPr kumimoji="0" lang="en-US" altLang="ja-JP" sz="1800" b="0" i="0" u="none" strike="noStrike" cap="none" normalizeH="0" baseline="0" dirty="0">
                          <a:ln>
                            <a:noFill/>
                          </a:ln>
                          <a:solidFill>
                            <a:srgbClr val="000000"/>
                          </a:solidFill>
                          <a:effectLst/>
                          <a:latin typeface="Arial" pitchFamily="34" charset="0"/>
                          <a:ea typeface="ＭＳ Ｐゴシック" charset="-128"/>
                        </a:rPr>
                        <a:t>s keep this discussion focused on your behavior for now. I am open to discussing why it might seem to you that I am playing favorites at another time.</a:t>
                      </a:r>
                      <a:endParaRPr kumimoji="0" lang="en-US" sz="1800" b="0" i="0" u="none" strike="noStrike" cap="none" normalizeH="0" baseline="0" dirty="0">
                        <a:ln>
                          <a:noFill/>
                        </a:ln>
                        <a:solidFill>
                          <a:srgbClr val="000000"/>
                        </a:solidFill>
                        <a:effectLst/>
                        <a:latin typeface="Arial" pitchFamily="34"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0005"/>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charset="-128"/>
                        </a:rPr>
                        <a:t>Denial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itchFamily="34" charset="0"/>
                          <a:ea typeface="ＭＳ Ｐゴシック" charset="-128"/>
                        </a:rPr>
                        <a:t>I have described very specific behaviors that concern me. Although I may be a bit off on one or two, I think my concern is valid. What is your recollection of the meeting I am referring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ea typeface="ＭＳ Ｐゴシック" charset="-128"/>
                        </a:rPr>
                        <a:t>Explaining without owning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ＭＳ Ｐゴシック" charset="-128"/>
                        </a:rPr>
                        <a:t>I appreciate that you are dealing with some complex personal issues, but we still need to get this work done. Let</a:t>
                      </a:r>
                      <a:r>
                        <a:rPr kumimoji="0" lang="ja-JP" altLang="en-US" sz="1800" b="0" i="0" u="none" strike="noStrike" cap="none" normalizeH="0" baseline="0" dirty="0">
                          <a:ln>
                            <a:noFill/>
                          </a:ln>
                          <a:solidFill>
                            <a:schemeClr val="tx1"/>
                          </a:solidFill>
                          <a:effectLst/>
                          <a:latin typeface="Arial" pitchFamily="34" charset="0"/>
                          <a:ea typeface="ＭＳ Ｐゴシック" charset="-128"/>
                        </a:rPr>
                        <a:t>’</a:t>
                      </a:r>
                      <a:r>
                        <a:rPr kumimoji="0" lang="en-US" altLang="ja-JP" sz="1800" b="0" i="0" u="none" strike="noStrike" cap="none" normalizeH="0" baseline="0" dirty="0">
                          <a:ln>
                            <a:noFill/>
                          </a:ln>
                          <a:solidFill>
                            <a:schemeClr val="tx1"/>
                          </a:solidFill>
                          <a:effectLst/>
                          <a:latin typeface="Arial" pitchFamily="34" charset="0"/>
                          <a:ea typeface="ＭＳ Ｐゴシック" charset="-128"/>
                        </a:rPr>
                        <a:t>s come up with some strategies to help you focus on your job during this period.</a:t>
                      </a:r>
                      <a:endParaRPr kumimoji="0" lang="en-US" sz="1800" b="0" i="0" u="none" strike="noStrike" cap="none" normalizeH="0" baseline="0" dirty="0">
                        <a:ln>
                          <a:noFill/>
                        </a:ln>
                        <a:solidFill>
                          <a:schemeClr val="tx1"/>
                        </a:solidFill>
                        <a:effectLst/>
                        <a:latin typeface="Arial" pitchFamily="34"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18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312" y="123825"/>
            <a:ext cx="8635490" cy="989358"/>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HOMEWORK:  Due Thursday at Noon</a:t>
            </a:r>
          </a:p>
        </p:txBody>
      </p:sp>
      <p:sp>
        <p:nvSpPr>
          <p:cNvPr id="4" name="Content Placeholder 2"/>
          <p:cNvSpPr txBox="1">
            <a:spLocks/>
          </p:cNvSpPr>
          <p:nvPr/>
        </p:nvSpPr>
        <p:spPr>
          <a:xfrm>
            <a:off x="414211" y="1351533"/>
            <a:ext cx="8232247" cy="4955138"/>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Describe ways you and your mentee communicate and how you can improve</a:t>
            </a:r>
          </a:p>
          <a:p>
            <a:r>
              <a:rPr lang="en-US" sz="2400" dirty="0"/>
              <a:t>Present one of your mentoring challenges to your PI (or another you respect as a mentor) and ask how they would handle the situation.  Submit a summary of their response and what you thought about it</a:t>
            </a:r>
          </a:p>
          <a:p>
            <a:r>
              <a:rPr lang="en-US" sz="2400" dirty="0"/>
              <a:t>Fill out Nature’s guide for mentors</a:t>
            </a:r>
          </a:p>
          <a:p>
            <a:r>
              <a:rPr lang="en-US" sz="2400" dirty="0"/>
              <a:t>Rewrite Mentoring Philosophy</a:t>
            </a:r>
          </a:p>
          <a:p>
            <a:pPr>
              <a:buFont typeface="Wingdings" pitchFamily="2" charset="2"/>
              <a:buNone/>
            </a:pPr>
            <a:endParaRPr lang="en-US" sz="2400" dirty="0"/>
          </a:p>
          <a:p>
            <a:pPr>
              <a:buFont typeface="Wingdings" pitchFamily="2" charset="2"/>
              <a:buNone/>
            </a:pPr>
            <a:endParaRPr lang="en-US" sz="2400" dirty="0"/>
          </a:p>
          <a:p>
            <a:endParaRPr lang="en-US" sz="2400" dirty="0"/>
          </a:p>
        </p:txBody>
      </p:sp>
      <p:pic>
        <p:nvPicPr>
          <p:cNvPr id="5" name="Picture 4"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198786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3" name="Title 1"/>
          <p:cNvSpPr txBox="1">
            <a:spLocks/>
          </p:cNvSpPr>
          <p:nvPr/>
        </p:nvSpPr>
        <p:spPr>
          <a:xfrm>
            <a:off x="471487" y="5524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Overview	</a:t>
            </a:r>
          </a:p>
        </p:txBody>
      </p:sp>
      <p:sp>
        <p:nvSpPr>
          <p:cNvPr id="4" name="Content Placeholder 2"/>
          <p:cNvSpPr txBox="1">
            <a:spLocks/>
          </p:cNvSpPr>
          <p:nvPr/>
        </p:nvSpPr>
        <p:spPr>
          <a:xfrm>
            <a:off x="457200" y="1981200"/>
            <a:ext cx="8229600"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Discussion-based—requires group participation led by a facilitator</a:t>
            </a:r>
          </a:p>
          <a:p>
            <a:endParaRPr lang="en-US" sz="2400" dirty="0"/>
          </a:p>
          <a:p>
            <a:r>
              <a:rPr lang="en-US" sz="2400" dirty="0"/>
              <a:t>Confidentiality:  This is important for open discussions and everything discussed remains confidential </a:t>
            </a:r>
          </a:p>
        </p:txBody>
      </p:sp>
    </p:spTree>
    <p:extLst>
      <p:ext uri="{BB962C8B-B14F-4D97-AF65-F5344CB8AC3E}">
        <p14:creationId xmlns:p14="http://schemas.microsoft.com/office/powerpoint/2010/main" val="42370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Thanks to the NIH Office of Intramural Training &amp; Education! </a:t>
            </a:r>
          </a:p>
        </p:txBody>
      </p:sp>
      <p:sp>
        <p:nvSpPr>
          <p:cNvPr id="3" name="Text Placeholder 2"/>
          <p:cNvSpPr>
            <a:spLocks noGrp="1"/>
          </p:cNvSpPr>
          <p:nvPr>
            <p:ph type="body" idx="1"/>
          </p:nvPr>
        </p:nvSpPr>
        <p:spPr>
          <a:xfrm>
            <a:off x="2292350" y="4679950"/>
            <a:ext cx="5638800" cy="1500187"/>
          </a:xfrm>
        </p:spPr>
        <p:txBody>
          <a:bodyPr>
            <a:normAutofit/>
          </a:bodyPr>
          <a:lstStyle/>
          <a:p>
            <a:r>
              <a:rPr lang="en-US" sz="1600" dirty="0"/>
              <a:t>These slides are adapted from slides provided by OITE</a:t>
            </a:r>
          </a:p>
        </p:txBody>
      </p:sp>
    </p:spTree>
    <p:extLst>
      <p:ext uri="{BB962C8B-B14F-4D97-AF65-F5344CB8AC3E}">
        <p14:creationId xmlns:p14="http://schemas.microsoft.com/office/powerpoint/2010/main" val="160888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pic>
        <p:nvPicPr>
          <p:cNvPr id="9" name="Picture 8"/>
          <p:cNvPicPr>
            <a:picLocks noChangeAspect="1"/>
          </p:cNvPicPr>
          <p:nvPr/>
        </p:nvPicPr>
        <p:blipFill>
          <a:blip r:embed="rId3"/>
          <a:stretch>
            <a:fillRect/>
          </a:stretch>
        </p:blipFill>
        <p:spPr>
          <a:xfrm>
            <a:off x="210782" y="687788"/>
            <a:ext cx="8837802" cy="4800600"/>
          </a:xfrm>
          <a:prstGeom prst="rect">
            <a:avLst/>
          </a:prstGeom>
        </p:spPr>
      </p:pic>
    </p:spTree>
    <p:extLst>
      <p:ext uri="{BB962C8B-B14F-4D97-AF65-F5344CB8AC3E}">
        <p14:creationId xmlns:p14="http://schemas.microsoft.com/office/powerpoint/2010/main" val="353657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209550"/>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Diversity Scenarios</a:t>
            </a:r>
          </a:p>
        </p:txBody>
      </p:sp>
      <p:sp>
        <p:nvSpPr>
          <p:cNvPr id="3" name="Content Placeholder 2"/>
          <p:cNvSpPr txBox="1">
            <a:spLocks/>
          </p:cNvSpPr>
          <p:nvPr/>
        </p:nvSpPr>
        <p:spPr>
          <a:xfrm>
            <a:off x="624176" y="2534934"/>
            <a:ext cx="8458201" cy="3886200"/>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Discuss in pairs</a:t>
            </a:r>
          </a:p>
          <a:p>
            <a:endParaRPr lang="en-US" sz="2400" dirty="0"/>
          </a:p>
          <a:p>
            <a:endParaRPr lang="en-US" sz="2400" dirty="0"/>
          </a:p>
        </p:txBody>
      </p:sp>
      <p:pic>
        <p:nvPicPr>
          <p:cNvPr id="4" name="Picture 3" descr=" NIEHS_LOGO_OFCD_horz_text_2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Tree>
    <p:extLst>
      <p:ext uri="{BB962C8B-B14F-4D97-AF65-F5344CB8AC3E}">
        <p14:creationId xmlns:p14="http://schemas.microsoft.com/office/powerpoint/2010/main" val="313853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Last Week’s Homework</a:t>
            </a:r>
            <a:br>
              <a:rPr lang="en-US" dirty="0"/>
            </a:br>
            <a:endParaRPr lang="en-US" dirty="0"/>
          </a:p>
        </p:txBody>
      </p:sp>
      <p:sp>
        <p:nvSpPr>
          <p:cNvPr id="5" name="Content Placeholder 2"/>
          <p:cNvSpPr txBox="1">
            <a:spLocks/>
          </p:cNvSpPr>
          <p:nvPr/>
        </p:nvSpPr>
        <p:spPr>
          <a:xfrm>
            <a:off x="520809" y="1509734"/>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200" dirty="0"/>
              <a:t>Ethics</a:t>
            </a:r>
          </a:p>
          <a:p>
            <a:pPr lvl="1"/>
            <a:r>
              <a:rPr lang="en-US" sz="2200" dirty="0"/>
              <a:t>Talk about ethics with the youngest member of your group</a:t>
            </a:r>
          </a:p>
          <a:p>
            <a:endParaRPr lang="en-US" sz="2200" dirty="0"/>
          </a:p>
          <a:p>
            <a:r>
              <a:rPr lang="en-US" sz="2200" dirty="0"/>
              <a:t>Diversity</a:t>
            </a:r>
          </a:p>
          <a:p>
            <a:pPr lvl="1"/>
            <a:r>
              <a:rPr lang="en-US" sz="2200" dirty="0"/>
              <a:t>Differences between you and your mentee (or mentor)</a:t>
            </a:r>
          </a:p>
          <a:p>
            <a:pPr lvl="1" indent="0">
              <a:buNone/>
            </a:pPr>
            <a:endParaRPr lang="en-US" sz="2200" dirty="0"/>
          </a:p>
          <a:p>
            <a:pPr lvl="1"/>
            <a:endParaRPr lang="en-US" sz="2200" dirty="0"/>
          </a:p>
          <a:p>
            <a:r>
              <a:rPr lang="en-US" sz="2200" dirty="0"/>
              <a:t>From the Readings, what highlights impacted you the most?</a:t>
            </a:r>
          </a:p>
        </p:txBody>
      </p:sp>
    </p:spTree>
    <p:extLst>
      <p:ext uri="{BB962C8B-B14F-4D97-AF65-F5344CB8AC3E}">
        <p14:creationId xmlns:p14="http://schemas.microsoft.com/office/powerpoint/2010/main" val="181278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 NIEHS_LOGO_OFCD_horz_text_2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5" y="6253605"/>
            <a:ext cx="3314563" cy="596358"/>
          </a:xfrm>
          <a:prstGeom prst="rect">
            <a:avLst/>
          </a:prstGeom>
        </p:spPr>
      </p:pic>
      <p:sp>
        <p:nvSpPr>
          <p:cNvPr id="7" name="Title 1"/>
          <p:cNvSpPr txBox="1">
            <a:spLocks/>
          </p:cNvSpPr>
          <p:nvPr/>
        </p:nvSpPr>
        <p:spPr>
          <a:xfrm>
            <a:off x="457200" y="523875"/>
            <a:ext cx="8229600" cy="990600"/>
          </a:xfrm>
          <a:prstGeom prst="rect">
            <a:avLst/>
          </a:prstGeom>
        </p:spPr>
        <p:txBody>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r>
              <a:rPr lang="en-US" b="1" dirty="0"/>
              <a:t>Challenges</a:t>
            </a:r>
            <a:br>
              <a:rPr lang="en-US" dirty="0"/>
            </a:br>
            <a:endParaRPr lang="en-US" dirty="0"/>
          </a:p>
        </p:txBody>
      </p:sp>
      <p:sp>
        <p:nvSpPr>
          <p:cNvPr id="5" name="Content Placeholder 2"/>
          <p:cNvSpPr txBox="1">
            <a:spLocks/>
          </p:cNvSpPr>
          <p:nvPr/>
        </p:nvSpPr>
        <p:spPr>
          <a:xfrm>
            <a:off x="520809" y="1509734"/>
            <a:ext cx="8529061" cy="4003559"/>
          </a:xfrm>
          <a:prstGeom prst="rect">
            <a:avLst/>
          </a:prstGeom>
        </p:spPr>
        <p:txBody>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charset="0"/>
                <a:ea typeface="Arial" charset="0"/>
                <a:cs typeface="Arial"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charset="0"/>
                <a:ea typeface="Arial" charset="0"/>
                <a:cs typeface="Arial"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z="2400" dirty="0"/>
              <a:t>Not being mentored by who they thought they would be mentored by</a:t>
            </a:r>
          </a:p>
          <a:p>
            <a:r>
              <a:rPr lang="en-US" sz="2400" dirty="0"/>
              <a:t>How to re-engage a person who is “checking out”</a:t>
            </a:r>
          </a:p>
          <a:p>
            <a:r>
              <a:rPr lang="en-US" sz="2400" dirty="0"/>
              <a:t>Dealing with electronic distractions</a:t>
            </a:r>
          </a:p>
          <a:p>
            <a:r>
              <a:rPr lang="en-US" sz="2400" dirty="0"/>
              <a:t>Dealing with scheduling issues</a:t>
            </a:r>
          </a:p>
        </p:txBody>
      </p:sp>
    </p:spTree>
    <p:extLst>
      <p:ext uri="{BB962C8B-B14F-4D97-AF65-F5344CB8AC3E}">
        <p14:creationId xmlns:p14="http://schemas.microsoft.com/office/powerpoint/2010/main" val="103789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angle 6"/>
          <p:cNvSpPr/>
          <p:nvPr/>
        </p:nvSpPr>
        <p:spPr>
          <a:xfrm rot="5400000">
            <a:off x="5490380" y="2619293"/>
            <a:ext cx="2095024" cy="2316615"/>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riangle 8"/>
          <p:cNvSpPr/>
          <p:nvPr/>
        </p:nvSpPr>
        <p:spPr>
          <a:xfrm rot="16200000">
            <a:off x="1527980" y="2626207"/>
            <a:ext cx="2095025" cy="2316613"/>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riangle 9"/>
          <p:cNvSpPr/>
          <p:nvPr/>
        </p:nvSpPr>
        <p:spPr>
          <a:xfrm>
            <a:off x="3565806" y="780801"/>
            <a:ext cx="1933731" cy="2190999"/>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0" b="1" dirty="0">
              <a:solidFill>
                <a:schemeClr val="tx2">
                  <a:lumMod val="75000"/>
                  <a:lumOff val="25000"/>
                </a:schemeClr>
              </a:solidFill>
              <a:latin typeface="Calibri" charset="0"/>
              <a:ea typeface="Calibri" charset="0"/>
              <a:cs typeface="Calibri" charset="0"/>
            </a:endParaRPr>
          </a:p>
        </p:txBody>
      </p:sp>
      <p:sp>
        <p:nvSpPr>
          <p:cNvPr id="11" name="Triangle 10"/>
          <p:cNvSpPr/>
          <p:nvPr/>
        </p:nvSpPr>
        <p:spPr>
          <a:xfrm rot="10800000">
            <a:off x="3577277" y="4495800"/>
            <a:ext cx="1930139" cy="2347707"/>
          </a:xfrm>
          <a:prstGeom prst="triangle">
            <a:avLst/>
          </a:prstGeom>
          <a:gradFill>
            <a:gsLst>
              <a:gs pos="0">
                <a:srgbClr val="FFFF00"/>
              </a:gs>
              <a:gs pos="100000">
                <a:srgbClr val="FFC0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245530" y="731756"/>
            <a:ext cx="609462" cy="1200329"/>
          </a:xfrm>
          <a:prstGeom prst="rect">
            <a:avLst/>
          </a:prstGeom>
          <a:noFill/>
        </p:spPr>
        <p:txBody>
          <a:bodyPr wrap="none" rtlCol="0">
            <a:spAutoFit/>
          </a:bodyPr>
          <a:lstStyle/>
          <a:p>
            <a:r>
              <a:rPr lang="en-US" sz="72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900029" y="2954319"/>
            <a:ext cx="686406" cy="1200329"/>
          </a:xfrm>
          <a:prstGeom prst="rect">
            <a:avLst/>
          </a:prstGeom>
          <a:noFill/>
        </p:spPr>
        <p:txBody>
          <a:bodyPr wrap="none" rtlCol="0">
            <a:spAutoFit/>
          </a:bodyPr>
          <a:lstStyle/>
          <a:p>
            <a:r>
              <a:rPr lang="en-US" sz="7200" dirty="0">
                <a:solidFill>
                  <a:srgbClr val="941651"/>
                </a:solidFill>
                <a:latin typeface="Calibri" charset="0"/>
                <a:ea typeface="Calibri" charset="0"/>
                <a:cs typeface="Calibri" charset="0"/>
              </a:rPr>
              <a:t>B</a:t>
            </a:r>
          </a:p>
        </p:txBody>
      </p:sp>
      <p:sp>
        <p:nvSpPr>
          <p:cNvPr id="14" name="TextBox 13"/>
          <p:cNvSpPr txBox="1"/>
          <p:nvPr/>
        </p:nvSpPr>
        <p:spPr>
          <a:xfrm>
            <a:off x="4342397" y="5301936"/>
            <a:ext cx="845716" cy="1200329"/>
          </a:xfrm>
          <a:prstGeom prst="rect">
            <a:avLst/>
          </a:prstGeom>
          <a:noFill/>
        </p:spPr>
        <p:txBody>
          <a:bodyPr wrap="square" rtlCol="0">
            <a:spAutoFit/>
          </a:bodyPr>
          <a:lstStyle/>
          <a:p>
            <a:r>
              <a:rPr lang="en-US" sz="7200" dirty="0">
                <a:solidFill>
                  <a:srgbClr val="DD6E3E"/>
                </a:solidFill>
                <a:latin typeface="Calibri" charset="0"/>
                <a:ea typeface="Calibri" charset="0"/>
                <a:cs typeface="Calibri" charset="0"/>
              </a:rPr>
              <a:t>I</a:t>
            </a:r>
          </a:p>
        </p:txBody>
      </p:sp>
      <p:sp>
        <p:nvSpPr>
          <p:cNvPr id="15" name="TextBox 14"/>
          <p:cNvSpPr txBox="1"/>
          <p:nvPr/>
        </p:nvSpPr>
        <p:spPr>
          <a:xfrm>
            <a:off x="2515563" y="2921577"/>
            <a:ext cx="609461" cy="1200329"/>
          </a:xfrm>
          <a:prstGeom prst="rect">
            <a:avLst/>
          </a:prstGeom>
          <a:noFill/>
        </p:spPr>
        <p:txBody>
          <a:bodyPr wrap="none" rtlCol="0">
            <a:spAutoFit/>
          </a:bodyPr>
          <a:lstStyle/>
          <a:p>
            <a:r>
              <a:rPr lang="en-US" sz="7200" dirty="0">
                <a:solidFill>
                  <a:srgbClr val="4E8F00"/>
                </a:solidFill>
                <a:latin typeface="Calibri" charset="0"/>
                <a:ea typeface="Calibri" charset="0"/>
                <a:cs typeface="Calibri" charset="0"/>
              </a:rPr>
              <a:t>F</a:t>
            </a:r>
          </a:p>
        </p:txBody>
      </p:sp>
      <p:sp>
        <p:nvSpPr>
          <p:cNvPr id="17" name="TextBox 16"/>
          <p:cNvSpPr txBox="1"/>
          <p:nvPr/>
        </p:nvSpPr>
        <p:spPr>
          <a:xfrm>
            <a:off x="3827845" y="2143780"/>
            <a:ext cx="1990248" cy="523220"/>
          </a:xfrm>
          <a:prstGeom prst="rect">
            <a:avLst/>
          </a:prstGeom>
          <a:noFill/>
        </p:spPr>
        <p:txBody>
          <a:bodyPr wrap="square" rtlCol="0">
            <a:spAutoFit/>
          </a:bodyPr>
          <a:lstStyle/>
          <a:p>
            <a:r>
              <a:rPr lang="en-US" sz="2800">
                <a:solidFill>
                  <a:schemeClr val="tx2">
                    <a:lumMod val="75000"/>
                    <a:lumOff val="25000"/>
                  </a:schemeClr>
                </a:solidFill>
                <a:latin typeface="Calibri" charset="0"/>
                <a:ea typeface="Calibri" charset="0"/>
                <a:cs typeface="Calibri" charset="0"/>
              </a:rPr>
              <a:t>Situation</a:t>
            </a:r>
            <a:endParaRPr lang="en-US" sz="2800" dirty="0">
              <a:solidFill>
                <a:schemeClr val="tx2">
                  <a:lumMod val="75000"/>
                  <a:lumOff val="25000"/>
                </a:schemeClr>
              </a:solidFill>
              <a:latin typeface="Calibri" charset="0"/>
              <a:ea typeface="Calibri" charset="0"/>
              <a:cs typeface="Calibri" charset="0"/>
            </a:endParaRPr>
          </a:p>
        </p:txBody>
      </p:sp>
      <p:sp>
        <p:nvSpPr>
          <p:cNvPr id="18" name="TextBox 17"/>
          <p:cNvSpPr txBox="1"/>
          <p:nvPr/>
        </p:nvSpPr>
        <p:spPr>
          <a:xfrm>
            <a:off x="5523264" y="3733800"/>
            <a:ext cx="1470915" cy="523220"/>
          </a:xfrm>
          <a:prstGeom prst="rect">
            <a:avLst/>
          </a:prstGeom>
          <a:noFill/>
        </p:spPr>
        <p:txBody>
          <a:bodyPr wrap="none" rtlCol="0">
            <a:spAutoFit/>
          </a:bodyPr>
          <a:lstStyle/>
          <a:p>
            <a:r>
              <a:rPr lang="en-US" sz="2800" dirty="0">
                <a:solidFill>
                  <a:srgbClr val="941651"/>
                </a:solidFill>
                <a:latin typeface="Calibri" charset="0"/>
                <a:ea typeface="Calibri" charset="0"/>
                <a:cs typeface="Calibri" charset="0"/>
              </a:rPr>
              <a:t>Behavior</a:t>
            </a:r>
          </a:p>
        </p:txBody>
      </p:sp>
      <p:sp>
        <p:nvSpPr>
          <p:cNvPr id="20" name="TextBox 19"/>
          <p:cNvSpPr txBox="1"/>
          <p:nvPr/>
        </p:nvSpPr>
        <p:spPr>
          <a:xfrm>
            <a:off x="3962400" y="5105400"/>
            <a:ext cx="1316166" cy="523220"/>
          </a:xfrm>
          <a:prstGeom prst="rect">
            <a:avLst/>
          </a:prstGeom>
          <a:noFill/>
        </p:spPr>
        <p:txBody>
          <a:bodyPr wrap="square" rtlCol="0">
            <a:spAutoFit/>
          </a:bodyPr>
          <a:lstStyle/>
          <a:p>
            <a:r>
              <a:rPr lang="en-US" sz="2800" dirty="0">
                <a:solidFill>
                  <a:srgbClr val="DD6E3E"/>
                </a:solidFill>
                <a:latin typeface="Calibri" charset="0"/>
                <a:ea typeface="Calibri" charset="0"/>
                <a:cs typeface="Calibri" charset="0"/>
              </a:rPr>
              <a:t>Impact</a:t>
            </a:r>
          </a:p>
        </p:txBody>
      </p:sp>
      <p:sp>
        <p:nvSpPr>
          <p:cNvPr id="22" name="TextBox 21"/>
          <p:cNvSpPr txBox="1"/>
          <p:nvPr/>
        </p:nvSpPr>
        <p:spPr>
          <a:xfrm>
            <a:off x="2259144" y="3761070"/>
            <a:ext cx="1298783" cy="523220"/>
          </a:xfrm>
          <a:prstGeom prst="rect">
            <a:avLst/>
          </a:prstGeom>
          <a:noFill/>
        </p:spPr>
        <p:txBody>
          <a:bodyPr wrap="square" rtlCol="0">
            <a:spAutoFit/>
          </a:bodyPr>
          <a:lstStyle/>
          <a:p>
            <a:r>
              <a:rPr lang="en-US" sz="2800">
                <a:solidFill>
                  <a:srgbClr val="4E8F00"/>
                </a:solidFill>
                <a:latin typeface="Calibri" charset="0"/>
                <a:ea typeface="Calibri" charset="0"/>
                <a:cs typeface="Calibri" charset="0"/>
              </a:rPr>
              <a:t>Future</a:t>
            </a:r>
            <a:endParaRPr lang="en-US" sz="2800" dirty="0">
              <a:solidFill>
                <a:srgbClr val="4E8F00"/>
              </a:solidFill>
              <a:latin typeface="Calibri" charset="0"/>
              <a:ea typeface="Calibri" charset="0"/>
              <a:cs typeface="Calibri" charset="0"/>
            </a:endParaRPr>
          </a:p>
        </p:txBody>
      </p:sp>
      <p:sp>
        <p:nvSpPr>
          <p:cNvPr id="28" name="Round Diagonal Corner Rectangle 27"/>
          <p:cNvSpPr/>
          <p:nvPr/>
        </p:nvSpPr>
        <p:spPr>
          <a:xfrm>
            <a:off x="5384166" y="945399"/>
            <a:ext cx="3716356" cy="2178801"/>
          </a:xfrm>
          <a:prstGeom prst="round2DiagRect">
            <a:avLst/>
          </a:prstGeom>
          <a:solidFill>
            <a:schemeClr val="tx2">
              <a:lumMod val="75000"/>
              <a:lumOff val="25000"/>
            </a:schemeClr>
          </a:solidFill>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Describe the situation or provide some background-attach to a time, place, or circumstance to put the occurrence in context.</a:t>
            </a:r>
          </a:p>
        </p:txBody>
      </p:sp>
      <p:sp>
        <p:nvSpPr>
          <p:cNvPr id="29" name="Round Diagonal Corner Rectangle 28"/>
          <p:cNvSpPr/>
          <p:nvPr/>
        </p:nvSpPr>
        <p:spPr>
          <a:xfrm>
            <a:off x="5382853" y="4572000"/>
            <a:ext cx="3716356" cy="2178801"/>
          </a:xfrm>
          <a:prstGeom prst="round2DiagRect">
            <a:avLst>
              <a:gd name="adj1" fmla="val 0"/>
              <a:gd name="adj2" fmla="val 19654"/>
            </a:avLst>
          </a:prstGeom>
          <a:solidFill>
            <a:srgbClr val="941651"/>
          </a:solidFill>
          <a:ln w="50800">
            <a:solidFill>
              <a:srgbClr val="941651"/>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Given the situational context, what is the observable behavior or action?  Be as specific as you can.</a:t>
            </a:r>
          </a:p>
        </p:txBody>
      </p:sp>
      <p:sp>
        <p:nvSpPr>
          <p:cNvPr id="30" name="Round Diagonal Corner Rectangle 29"/>
          <p:cNvSpPr/>
          <p:nvPr/>
        </p:nvSpPr>
        <p:spPr>
          <a:xfrm>
            <a:off x="36111" y="4572000"/>
            <a:ext cx="3716356" cy="2178801"/>
          </a:xfrm>
          <a:prstGeom prst="round2DiagRect">
            <a:avLst>
              <a:gd name="adj1" fmla="val 27694"/>
              <a:gd name="adj2" fmla="val 0"/>
            </a:avLst>
          </a:prstGeom>
          <a:solidFill>
            <a:srgbClr val="DD6E3E"/>
          </a:solidFill>
          <a:ln w="50800">
            <a:solidFill>
              <a:srgbClr val="DD6E3E"/>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Given the action, what was the impact on the science?  Alternatively, what was the impact on you?  Describe your feelings or thoughts.</a:t>
            </a:r>
          </a:p>
        </p:txBody>
      </p:sp>
      <p:sp>
        <p:nvSpPr>
          <p:cNvPr id="35" name="Round Diagonal Corner Rectangle 34"/>
          <p:cNvSpPr/>
          <p:nvPr/>
        </p:nvSpPr>
        <p:spPr>
          <a:xfrm>
            <a:off x="1" y="849729"/>
            <a:ext cx="3716356" cy="2178801"/>
          </a:xfrm>
          <a:prstGeom prst="round2DiagRect">
            <a:avLst>
              <a:gd name="adj1" fmla="val 0"/>
              <a:gd name="adj2" fmla="val 18761"/>
            </a:avLst>
          </a:prstGeom>
          <a:solidFill>
            <a:srgbClr val="4E8F00"/>
          </a:solidFill>
          <a:ln w="50800">
            <a:solidFill>
              <a:srgbClr val="4E8F00"/>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latin typeface="Arial" charset="0"/>
                <a:ea typeface="Arial" charset="0"/>
                <a:cs typeface="Arial" charset="0"/>
              </a:rPr>
              <a:t>Should the behavior continue or be changed in the future?  Why should it be changed?  How can it be changed?  </a:t>
            </a:r>
          </a:p>
        </p:txBody>
      </p:sp>
      <p:sp>
        <p:nvSpPr>
          <p:cNvPr id="2" name="Title 1"/>
          <p:cNvSpPr>
            <a:spLocks noGrp="1"/>
          </p:cNvSpPr>
          <p:nvPr>
            <p:ph type="title" idx="4294967295"/>
          </p:nvPr>
        </p:nvSpPr>
        <p:spPr>
          <a:xfrm>
            <a:off x="0" y="0"/>
            <a:ext cx="10999694" cy="1325563"/>
          </a:xfrm>
        </p:spPr>
        <p:txBody>
          <a:bodyPr>
            <a:normAutofit/>
          </a:bodyPr>
          <a:lstStyle/>
          <a:p>
            <a:r>
              <a:rPr lang="en-US" b="1" dirty="0"/>
              <a:t>Immediate Feedback | Specific Situations</a:t>
            </a:r>
          </a:p>
        </p:txBody>
      </p:sp>
    </p:spTree>
    <p:extLst>
      <p:ext uri="{BB962C8B-B14F-4D97-AF65-F5344CB8AC3E}">
        <p14:creationId xmlns:p14="http://schemas.microsoft.com/office/powerpoint/2010/main" val="162383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P spid="18" grpId="0"/>
      <p:bldP spid="20" grpId="0"/>
      <p:bldP spid="22" grpId="0"/>
      <p:bldP spid="28" grpId="0" animBg="1"/>
      <p:bldP spid="29" grpId="0" animBg="1"/>
      <p:bldP spid="30"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6587" y="2046047"/>
            <a:ext cx="424119" cy="646331"/>
          </a:xfrm>
          <a:prstGeom prst="rect">
            <a:avLst/>
          </a:prstGeom>
          <a:noFill/>
        </p:spPr>
        <p:txBody>
          <a:bodyPr wrap="square" rtlCol="0">
            <a:spAutoFit/>
          </a:bodyPr>
          <a:lstStyle/>
          <a:p>
            <a:r>
              <a:rPr lang="en-US" sz="36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564991" y="3182577"/>
            <a:ext cx="378610" cy="662161"/>
          </a:xfrm>
          <a:prstGeom prst="rect">
            <a:avLst/>
          </a:prstGeom>
          <a:noFill/>
        </p:spPr>
        <p:txBody>
          <a:bodyPr wrap="square" rtlCol="0">
            <a:spAutoFit/>
          </a:bodyPr>
          <a:lstStyle/>
          <a:p>
            <a:r>
              <a:rPr lang="en-US" sz="3600" dirty="0">
                <a:solidFill>
                  <a:srgbClr val="941651"/>
                </a:solidFill>
                <a:latin typeface="Calibri" charset="0"/>
                <a:ea typeface="Calibri" charset="0"/>
                <a:cs typeface="Calibri" charset="0"/>
              </a:rPr>
              <a:t>B</a:t>
            </a:r>
          </a:p>
        </p:txBody>
      </p:sp>
      <p:sp>
        <p:nvSpPr>
          <p:cNvPr id="14" name="TextBox 13"/>
          <p:cNvSpPr txBox="1"/>
          <p:nvPr/>
        </p:nvSpPr>
        <p:spPr>
          <a:xfrm>
            <a:off x="4477870" y="4306669"/>
            <a:ext cx="575265" cy="646331"/>
          </a:xfrm>
          <a:prstGeom prst="rect">
            <a:avLst/>
          </a:prstGeom>
          <a:noFill/>
        </p:spPr>
        <p:txBody>
          <a:bodyPr wrap="square" rtlCol="0">
            <a:spAutoFit/>
          </a:bodyPr>
          <a:lstStyle/>
          <a:p>
            <a:r>
              <a:rPr lang="en-US" sz="3600" dirty="0">
                <a:solidFill>
                  <a:srgbClr val="DD6E3E"/>
                </a:solidFill>
                <a:latin typeface="Calibri" charset="0"/>
                <a:ea typeface="Calibri" charset="0"/>
                <a:cs typeface="Calibri" charset="0"/>
              </a:rPr>
              <a:t>I</a:t>
            </a:r>
          </a:p>
        </p:txBody>
      </p:sp>
      <p:sp>
        <p:nvSpPr>
          <p:cNvPr id="15" name="TextBox 14"/>
          <p:cNvSpPr txBox="1"/>
          <p:nvPr/>
        </p:nvSpPr>
        <p:spPr>
          <a:xfrm>
            <a:off x="3345016" y="3182579"/>
            <a:ext cx="245349" cy="646331"/>
          </a:xfrm>
          <a:prstGeom prst="rect">
            <a:avLst/>
          </a:prstGeom>
          <a:noFill/>
        </p:spPr>
        <p:txBody>
          <a:bodyPr wrap="square" rtlCol="0">
            <a:spAutoFit/>
          </a:bodyPr>
          <a:lstStyle/>
          <a:p>
            <a:r>
              <a:rPr lang="en-US" sz="3600" dirty="0">
                <a:solidFill>
                  <a:srgbClr val="4E8F00"/>
                </a:solidFill>
                <a:latin typeface="Calibri" charset="0"/>
                <a:ea typeface="Calibri" charset="0"/>
                <a:cs typeface="Calibri" charset="0"/>
              </a:rPr>
              <a:t>F</a:t>
            </a:r>
          </a:p>
        </p:txBody>
      </p:sp>
      <p:sp>
        <p:nvSpPr>
          <p:cNvPr id="2" name="Rectangular Callout 1"/>
          <p:cNvSpPr/>
          <p:nvPr/>
        </p:nvSpPr>
        <p:spPr>
          <a:xfrm>
            <a:off x="3121692" y="117506"/>
            <a:ext cx="3507708" cy="1500502"/>
          </a:xfrm>
          <a:prstGeom prst="wedgeRectCallout">
            <a:avLst>
              <a:gd name="adj1" fmla="val 3947"/>
              <a:gd name="adj2" fmla="val 71390"/>
            </a:avLst>
          </a:prstGeom>
          <a:solidFill>
            <a:schemeClr val="tx2">
              <a:lumMod val="75000"/>
              <a:lumOff val="25000"/>
              <a:alpha val="10000"/>
            </a:schemeClr>
          </a:solidFill>
          <a:ln w="50800">
            <a:solidFill>
              <a:schemeClr val="tx2">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During the most recent protein prep you made last week using the FPLC,</a:t>
            </a:r>
          </a:p>
        </p:txBody>
      </p:sp>
      <p:sp>
        <p:nvSpPr>
          <p:cNvPr id="19" name="Rectangular Callout 18"/>
          <p:cNvSpPr/>
          <p:nvPr/>
        </p:nvSpPr>
        <p:spPr>
          <a:xfrm>
            <a:off x="6322503" y="1853255"/>
            <a:ext cx="2744656" cy="2790060"/>
          </a:xfrm>
          <a:prstGeom prst="wedgeRectCallout">
            <a:avLst>
              <a:gd name="adj1" fmla="val -61455"/>
              <a:gd name="adj2" fmla="val 8026"/>
            </a:avLst>
          </a:prstGeom>
          <a:solidFill>
            <a:srgbClr val="941651">
              <a:alpha val="10000"/>
            </a:srgbClr>
          </a:solidFill>
          <a:ln w="50800">
            <a:solidFill>
              <a:srgbClr val="94165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the columns were not cleaned afterwards and everything was left in high salt.</a:t>
            </a:r>
          </a:p>
        </p:txBody>
      </p:sp>
      <p:sp>
        <p:nvSpPr>
          <p:cNvPr id="21" name="Rectangular Callout 20"/>
          <p:cNvSpPr/>
          <p:nvPr/>
        </p:nvSpPr>
        <p:spPr>
          <a:xfrm>
            <a:off x="110047" y="1443636"/>
            <a:ext cx="2834859" cy="3289729"/>
          </a:xfrm>
          <a:prstGeom prst="wedgeRectCallout">
            <a:avLst>
              <a:gd name="adj1" fmla="val 63803"/>
              <a:gd name="adj2" fmla="val 5951"/>
            </a:avLst>
          </a:prstGeom>
          <a:solidFill>
            <a:srgbClr val="4E8F00">
              <a:alpha val="10000"/>
            </a:srgbClr>
          </a:solidFill>
          <a:ln w="50800">
            <a:solidFill>
              <a:srgbClr val="4E8F00"/>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In the future, could you please remember to clean the FPLC after you use it so we can keep it working properly for everyone in the lab?</a:t>
            </a:r>
          </a:p>
        </p:txBody>
      </p:sp>
      <p:sp>
        <p:nvSpPr>
          <p:cNvPr id="23" name="Rectangular Callout 22"/>
          <p:cNvSpPr/>
          <p:nvPr/>
        </p:nvSpPr>
        <p:spPr>
          <a:xfrm>
            <a:off x="2438400" y="4861560"/>
            <a:ext cx="4190999" cy="1996440"/>
          </a:xfrm>
          <a:prstGeom prst="wedgeRectCallout">
            <a:avLst>
              <a:gd name="adj1" fmla="val -2529"/>
              <a:gd name="adj2" fmla="val -68872"/>
            </a:avLst>
          </a:prstGeom>
          <a:solidFill>
            <a:srgbClr val="DD6E3E">
              <a:alpha val="10000"/>
            </a:srgbClr>
          </a:solidFill>
          <a:ln w="50800">
            <a:solidFill>
              <a:srgbClr val="DD6E3E"/>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This caused some of the columns to clog and burst, delaying my experiments and costing the lab money to </a:t>
            </a:r>
            <a:r>
              <a:rPr lang="en-US" sz="2400">
                <a:solidFill>
                  <a:schemeClr val="tx1"/>
                </a:solidFill>
                <a:latin typeface="Arial" charset="0"/>
                <a:ea typeface="Arial" charset="0"/>
                <a:cs typeface="Arial" charset="0"/>
              </a:rPr>
              <a:t>replace them.</a:t>
            </a:r>
            <a:endParaRPr lang="en-US" sz="2400" dirty="0">
              <a:solidFill>
                <a:schemeClr val="tx1"/>
              </a:solidFill>
              <a:latin typeface="Arial" charset="0"/>
              <a:ea typeface="Arial" charset="0"/>
              <a:cs typeface="Arial" charset="0"/>
            </a:endParaRPr>
          </a:p>
        </p:txBody>
      </p:sp>
      <p:sp>
        <p:nvSpPr>
          <p:cNvPr id="17" name="Title 34"/>
          <p:cNvSpPr txBox="1">
            <a:spLocks/>
          </p:cNvSpPr>
          <p:nvPr/>
        </p:nvSpPr>
        <p:spPr>
          <a:xfrm>
            <a:off x="381000" y="109285"/>
            <a:ext cx="7556313" cy="111610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endParaRPr lang="en-US" dirty="0"/>
          </a:p>
        </p:txBody>
      </p:sp>
      <p:sp>
        <p:nvSpPr>
          <p:cNvPr id="20" name="4-Point Star 19"/>
          <p:cNvSpPr/>
          <p:nvPr/>
        </p:nvSpPr>
        <p:spPr>
          <a:xfrm>
            <a:off x="3647996" y="2527755"/>
            <a:ext cx="1934937" cy="1948698"/>
          </a:xfrm>
          <a:prstGeom prst="star4">
            <a:avLst/>
          </a:prstGeom>
          <a:gradFill flip="none" rotWithShape="1">
            <a:gsLst>
              <a:gs pos="0">
                <a:srgbClr val="FFC000"/>
              </a:gs>
              <a:gs pos="100000">
                <a:srgbClr val="FFFF00"/>
              </a:gs>
            </a:gsLst>
            <a:path path="circle">
              <a:fillToRect l="50000" t="50000" r="50000" b="50000"/>
            </a:path>
            <a:tileRect/>
          </a:gra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5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6587" y="2046047"/>
            <a:ext cx="424119" cy="646331"/>
          </a:xfrm>
          <a:prstGeom prst="rect">
            <a:avLst/>
          </a:prstGeom>
          <a:noFill/>
        </p:spPr>
        <p:txBody>
          <a:bodyPr wrap="square" rtlCol="0">
            <a:spAutoFit/>
          </a:bodyPr>
          <a:lstStyle/>
          <a:p>
            <a:r>
              <a:rPr lang="en-US" sz="3600" dirty="0">
                <a:solidFill>
                  <a:schemeClr val="tx2">
                    <a:lumMod val="75000"/>
                    <a:lumOff val="25000"/>
                  </a:schemeClr>
                </a:solidFill>
                <a:latin typeface="Calibri" charset="0"/>
                <a:ea typeface="Calibri" charset="0"/>
                <a:cs typeface="Calibri" charset="0"/>
              </a:rPr>
              <a:t>S</a:t>
            </a:r>
          </a:p>
        </p:txBody>
      </p:sp>
      <p:sp>
        <p:nvSpPr>
          <p:cNvPr id="13" name="TextBox 12"/>
          <p:cNvSpPr txBox="1"/>
          <p:nvPr/>
        </p:nvSpPr>
        <p:spPr>
          <a:xfrm>
            <a:off x="5564991" y="3182577"/>
            <a:ext cx="378610" cy="662161"/>
          </a:xfrm>
          <a:prstGeom prst="rect">
            <a:avLst/>
          </a:prstGeom>
          <a:noFill/>
        </p:spPr>
        <p:txBody>
          <a:bodyPr wrap="square" rtlCol="0">
            <a:spAutoFit/>
          </a:bodyPr>
          <a:lstStyle/>
          <a:p>
            <a:r>
              <a:rPr lang="en-US" sz="3600" dirty="0">
                <a:solidFill>
                  <a:srgbClr val="941651"/>
                </a:solidFill>
                <a:latin typeface="Calibri" charset="0"/>
                <a:ea typeface="Calibri" charset="0"/>
                <a:cs typeface="Calibri" charset="0"/>
              </a:rPr>
              <a:t>B</a:t>
            </a:r>
          </a:p>
        </p:txBody>
      </p:sp>
      <p:sp>
        <p:nvSpPr>
          <p:cNvPr id="14" name="TextBox 13"/>
          <p:cNvSpPr txBox="1"/>
          <p:nvPr/>
        </p:nvSpPr>
        <p:spPr>
          <a:xfrm>
            <a:off x="4491317" y="4306669"/>
            <a:ext cx="575265" cy="646331"/>
          </a:xfrm>
          <a:prstGeom prst="rect">
            <a:avLst/>
          </a:prstGeom>
          <a:noFill/>
        </p:spPr>
        <p:txBody>
          <a:bodyPr wrap="square" rtlCol="0">
            <a:spAutoFit/>
          </a:bodyPr>
          <a:lstStyle/>
          <a:p>
            <a:r>
              <a:rPr lang="en-US" sz="3600" dirty="0">
                <a:solidFill>
                  <a:srgbClr val="DD6E3E"/>
                </a:solidFill>
                <a:latin typeface="Calibri" charset="0"/>
                <a:ea typeface="Calibri" charset="0"/>
                <a:cs typeface="Calibri" charset="0"/>
              </a:rPr>
              <a:t>I</a:t>
            </a:r>
          </a:p>
        </p:txBody>
      </p:sp>
      <p:sp>
        <p:nvSpPr>
          <p:cNvPr id="15" name="TextBox 14"/>
          <p:cNvSpPr txBox="1"/>
          <p:nvPr/>
        </p:nvSpPr>
        <p:spPr>
          <a:xfrm>
            <a:off x="3412251" y="3182579"/>
            <a:ext cx="245349" cy="646331"/>
          </a:xfrm>
          <a:prstGeom prst="rect">
            <a:avLst/>
          </a:prstGeom>
          <a:noFill/>
        </p:spPr>
        <p:txBody>
          <a:bodyPr wrap="square" rtlCol="0">
            <a:spAutoFit/>
          </a:bodyPr>
          <a:lstStyle/>
          <a:p>
            <a:r>
              <a:rPr lang="en-US" sz="3600" dirty="0">
                <a:solidFill>
                  <a:srgbClr val="4E8F00"/>
                </a:solidFill>
                <a:latin typeface="Calibri" charset="0"/>
                <a:ea typeface="Calibri" charset="0"/>
                <a:cs typeface="Calibri" charset="0"/>
              </a:rPr>
              <a:t>F</a:t>
            </a:r>
          </a:p>
        </p:txBody>
      </p:sp>
      <p:sp>
        <p:nvSpPr>
          <p:cNvPr id="2" name="Rectangular Callout 1"/>
          <p:cNvSpPr/>
          <p:nvPr/>
        </p:nvSpPr>
        <p:spPr>
          <a:xfrm>
            <a:off x="3121692" y="117506"/>
            <a:ext cx="3507708" cy="1500502"/>
          </a:xfrm>
          <a:prstGeom prst="wedgeRectCallout">
            <a:avLst>
              <a:gd name="adj1" fmla="val 3947"/>
              <a:gd name="adj2" fmla="val 71390"/>
            </a:avLst>
          </a:prstGeom>
          <a:solidFill>
            <a:schemeClr val="tx2">
              <a:lumMod val="75000"/>
              <a:lumOff val="25000"/>
              <a:alpha val="10000"/>
            </a:schemeClr>
          </a:solidFill>
          <a:ln w="50800">
            <a:solidFill>
              <a:schemeClr val="tx2">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The XXXX equipment is used by signing up for a time slot. Yesterday,</a:t>
            </a:r>
          </a:p>
        </p:txBody>
      </p:sp>
      <p:sp>
        <p:nvSpPr>
          <p:cNvPr id="19" name="Rectangular Callout 18"/>
          <p:cNvSpPr/>
          <p:nvPr/>
        </p:nvSpPr>
        <p:spPr>
          <a:xfrm>
            <a:off x="6322503" y="1853255"/>
            <a:ext cx="2744656" cy="2790060"/>
          </a:xfrm>
          <a:prstGeom prst="wedgeRectCallout">
            <a:avLst>
              <a:gd name="adj1" fmla="val -61455"/>
              <a:gd name="adj2" fmla="val 8026"/>
            </a:avLst>
          </a:prstGeom>
          <a:solidFill>
            <a:srgbClr val="941651">
              <a:alpha val="10000"/>
            </a:srgbClr>
          </a:solidFill>
          <a:ln w="50800">
            <a:solidFill>
              <a:srgbClr val="94165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I noticed that you were using the equipment during the time I signed up for.</a:t>
            </a:r>
          </a:p>
        </p:txBody>
      </p:sp>
      <p:sp>
        <p:nvSpPr>
          <p:cNvPr id="21" name="Rectangular Callout 20"/>
          <p:cNvSpPr/>
          <p:nvPr/>
        </p:nvSpPr>
        <p:spPr>
          <a:xfrm>
            <a:off x="110047" y="1443636"/>
            <a:ext cx="2861753" cy="3199679"/>
          </a:xfrm>
          <a:prstGeom prst="wedgeRectCallout">
            <a:avLst>
              <a:gd name="adj1" fmla="val 63803"/>
              <a:gd name="adj2" fmla="val 5951"/>
            </a:avLst>
          </a:prstGeom>
          <a:solidFill>
            <a:srgbClr val="4E8F00">
              <a:alpha val="10000"/>
            </a:srgbClr>
          </a:solidFill>
          <a:ln w="50800">
            <a:solidFill>
              <a:srgbClr val="4E8F00"/>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dirty="0">
                <a:solidFill>
                  <a:schemeClr val="tx1"/>
                </a:solidFill>
                <a:latin typeface="Arial" charset="0"/>
                <a:ea typeface="Arial" charset="0"/>
                <a:cs typeface="Arial" charset="0"/>
              </a:rPr>
              <a:t>In the future, could you please make sure to check whether someone has signed up for the equipment before using it?</a:t>
            </a:r>
          </a:p>
        </p:txBody>
      </p:sp>
      <p:sp>
        <p:nvSpPr>
          <p:cNvPr id="23" name="Rectangular Callout 22"/>
          <p:cNvSpPr/>
          <p:nvPr/>
        </p:nvSpPr>
        <p:spPr>
          <a:xfrm>
            <a:off x="2438400" y="4861560"/>
            <a:ext cx="4419600" cy="1996440"/>
          </a:xfrm>
          <a:prstGeom prst="wedgeRectCallout">
            <a:avLst>
              <a:gd name="adj1" fmla="val -2529"/>
              <a:gd name="adj2" fmla="val -68872"/>
            </a:avLst>
          </a:prstGeom>
          <a:solidFill>
            <a:srgbClr val="DD6E3E">
              <a:alpha val="10000"/>
            </a:srgbClr>
          </a:solidFill>
          <a:ln w="50800">
            <a:solidFill>
              <a:srgbClr val="DD6E3E"/>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400">
                <a:solidFill>
                  <a:schemeClr val="tx1"/>
                </a:solidFill>
                <a:latin typeface="Arial" charset="0"/>
                <a:ea typeface="Arial" charset="0"/>
                <a:cs typeface="Arial" charset="0"/>
              </a:rPr>
              <a:t>This ruined </a:t>
            </a:r>
            <a:r>
              <a:rPr lang="en-US" sz="2400" dirty="0">
                <a:solidFill>
                  <a:schemeClr val="tx1"/>
                </a:solidFill>
                <a:latin typeface="Arial" charset="0"/>
                <a:ea typeface="Arial" charset="0"/>
                <a:cs typeface="Arial" charset="0"/>
              </a:rPr>
              <a:t>a critical experiment I was conducting, and also caused me to waste valuable, scarce reagents, which has frustrated me.</a:t>
            </a:r>
          </a:p>
        </p:txBody>
      </p:sp>
      <p:sp>
        <p:nvSpPr>
          <p:cNvPr id="17" name="Title 34"/>
          <p:cNvSpPr txBox="1">
            <a:spLocks/>
          </p:cNvSpPr>
          <p:nvPr/>
        </p:nvSpPr>
        <p:spPr>
          <a:xfrm>
            <a:off x="381000" y="109285"/>
            <a:ext cx="7556313" cy="111610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Arial" charset="0"/>
                <a:ea typeface="Arial" charset="0"/>
                <a:cs typeface="Arial" charset="0"/>
              </a:defRPr>
            </a:lvl1pPr>
          </a:lstStyle>
          <a:p>
            <a:endParaRPr lang="en-US" dirty="0"/>
          </a:p>
        </p:txBody>
      </p:sp>
      <p:sp>
        <p:nvSpPr>
          <p:cNvPr id="20" name="4-Point Star 19"/>
          <p:cNvSpPr/>
          <p:nvPr/>
        </p:nvSpPr>
        <p:spPr>
          <a:xfrm>
            <a:off x="3647996" y="2527755"/>
            <a:ext cx="1934937" cy="1948698"/>
          </a:xfrm>
          <a:prstGeom prst="star4">
            <a:avLst/>
          </a:prstGeom>
          <a:gradFill flip="none" rotWithShape="1">
            <a:gsLst>
              <a:gs pos="0">
                <a:srgbClr val="FFC000"/>
              </a:gs>
              <a:gs pos="100000">
                <a:srgbClr val="FFFF00"/>
              </a:gs>
            </a:gsLst>
            <a:path path="circle">
              <a:fillToRect l="50000" t="50000" r="50000" b="50000"/>
            </a:path>
            <a:tileRect/>
          </a:gra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55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1" grpId="0" animBg="1"/>
      <p:bldP spid="23" grpId="0" animBg="1"/>
    </p:bld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97964</TotalTime>
  <Words>1709</Words>
  <Application>Microsoft Macintosh PowerPoint</Application>
  <PresentationFormat>On-screen Show (4:3)</PresentationFormat>
  <Paragraphs>184</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Rockwell</vt:lpstr>
      <vt:lpstr>Wingdings</vt:lpstr>
      <vt:lpstr>Advantage</vt:lpstr>
      <vt:lpstr>Research Mentor Training Class 3:  Revisiting Diversity Challenges Feedback</vt:lpstr>
      <vt:lpstr>PowerPoint Presentation</vt:lpstr>
      <vt:lpstr>PowerPoint Presentation</vt:lpstr>
      <vt:lpstr>PowerPoint Presentation</vt:lpstr>
      <vt:lpstr>PowerPoint Presentation</vt:lpstr>
      <vt:lpstr>PowerPoint Presentation</vt:lpstr>
      <vt:lpstr>Immediate Feedback | Specific Situations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the NIH Office of Intramural Training &amp; Education! </vt:lpstr>
    </vt:vector>
  </TitlesOfParts>
  <Company>NIEHS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Tammy R Collins</dc:creator>
  <cp:lastModifiedBy>Collins, Tammy (NIH/NIEHS) [E]</cp:lastModifiedBy>
  <cp:revision>430</cp:revision>
  <cp:lastPrinted>2018-06-07T18:38:34Z</cp:lastPrinted>
  <dcterms:created xsi:type="dcterms:W3CDTF">2015-03-06T16:42:26Z</dcterms:created>
  <dcterms:modified xsi:type="dcterms:W3CDTF">2019-05-28T21:31:27Z</dcterms:modified>
</cp:coreProperties>
</file>