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6" r:id="rId1"/>
  </p:sldMasterIdLst>
  <p:notesMasterIdLst>
    <p:notesMasterId r:id="rId27"/>
  </p:notesMasterIdLst>
  <p:handoutMasterIdLst>
    <p:handoutMasterId r:id="rId28"/>
  </p:handoutMasterIdLst>
  <p:sldIdLst>
    <p:sldId id="256" r:id="rId2"/>
    <p:sldId id="377" r:id="rId3"/>
    <p:sldId id="413" r:id="rId4"/>
    <p:sldId id="414" r:id="rId5"/>
    <p:sldId id="415" r:id="rId6"/>
    <p:sldId id="417" r:id="rId7"/>
    <p:sldId id="418" r:id="rId8"/>
    <p:sldId id="376" r:id="rId9"/>
    <p:sldId id="400" r:id="rId10"/>
    <p:sldId id="419" r:id="rId11"/>
    <p:sldId id="420" r:id="rId12"/>
    <p:sldId id="421" r:id="rId13"/>
    <p:sldId id="422" r:id="rId14"/>
    <p:sldId id="423" r:id="rId15"/>
    <p:sldId id="424" r:id="rId16"/>
    <p:sldId id="425" r:id="rId17"/>
    <p:sldId id="406" r:id="rId18"/>
    <p:sldId id="431" r:id="rId19"/>
    <p:sldId id="379" r:id="rId20"/>
    <p:sldId id="427" r:id="rId21"/>
    <p:sldId id="428" r:id="rId22"/>
    <p:sldId id="395" r:id="rId23"/>
    <p:sldId id="430" r:id="rId24"/>
    <p:sldId id="429" r:id="rId25"/>
    <p:sldId id="39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F00"/>
    <a:srgbClr val="DD6E3E"/>
    <a:srgbClr val="941651"/>
    <a:srgbClr val="E95274"/>
    <a:srgbClr val="159D99"/>
    <a:srgbClr val="0FA1F3"/>
    <a:srgbClr val="929292"/>
    <a:srgbClr val="FF7E79"/>
    <a:srgbClr val="F10D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1" autoAdjust="0"/>
    <p:restoredTop sz="89007" autoAdjust="0"/>
  </p:normalViewPr>
  <p:slideViewPr>
    <p:cSldViewPr snapToGrid="0" snapToObjects="1">
      <p:cViewPr varScale="1">
        <p:scale>
          <a:sx n="174" d="100"/>
          <a:sy n="174" d="100"/>
        </p:scale>
        <p:origin x="352" y="176"/>
      </p:cViewPr>
      <p:guideLst>
        <p:guide orient="horz" pos="2160"/>
        <p:guide pos="2880"/>
      </p:guideLst>
    </p:cSldViewPr>
  </p:slideViewPr>
  <p:outlineViewPr>
    <p:cViewPr>
      <p:scale>
        <a:sx n="60" d="100"/>
        <a:sy n="60" d="100"/>
      </p:scale>
      <p:origin x="0" y="-96"/>
    </p:cViewPr>
  </p:outlineViewPr>
  <p:notesTextViewPr>
    <p:cViewPr>
      <p:scale>
        <a:sx n="85" d="100"/>
        <a:sy n="85" d="100"/>
      </p:scale>
      <p:origin x="0" y="0"/>
    </p:cViewPr>
  </p:notesTextViewPr>
  <p:sorterViewPr>
    <p:cViewPr>
      <p:scale>
        <a:sx n="130" d="100"/>
        <a:sy n="130" d="100"/>
      </p:scale>
      <p:origin x="0" y="3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A350B4-AF8A-0F40-B0AD-B073B9CDCBDC}" type="datetimeFigureOut">
              <a:rPr lang="en-US" smtClean="0"/>
              <a:t>6/12/19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EA37E4-DE46-4B4F-9011-5A6CEB7C71CF}" type="slidenum">
              <a:rPr lang="en-US" smtClean="0"/>
              <a:t>‹#›</a:t>
            </a:fld>
            <a:endParaRPr lang="en-US"/>
          </a:p>
        </p:txBody>
      </p:sp>
    </p:spTree>
    <p:extLst>
      <p:ext uri="{BB962C8B-B14F-4D97-AF65-F5344CB8AC3E}">
        <p14:creationId xmlns:p14="http://schemas.microsoft.com/office/powerpoint/2010/main" val="1892456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A47E0-E65A-DB4B-B450-5EE73B017771}" type="datetimeFigureOut">
              <a:rPr lang="en-US" smtClean="0"/>
              <a:t>6/12/19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A3AE9-BF0E-3A42-ABD2-0581A3C12AE2}" type="slidenum">
              <a:rPr lang="en-US" smtClean="0"/>
              <a:t>‹#›</a:t>
            </a:fld>
            <a:endParaRPr lang="en-US"/>
          </a:p>
        </p:txBody>
      </p:sp>
    </p:spTree>
    <p:extLst>
      <p:ext uri="{BB962C8B-B14F-4D97-AF65-F5344CB8AC3E}">
        <p14:creationId xmlns:p14="http://schemas.microsoft.com/office/powerpoint/2010/main" val="30377707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a:t>
            </a:fld>
            <a:endParaRPr lang="en-US"/>
          </a:p>
        </p:txBody>
      </p:sp>
    </p:spTree>
    <p:extLst>
      <p:ext uri="{BB962C8B-B14F-4D97-AF65-F5344CB8AC3E}">
        <p14:creationId xmlns:p14="http://schemas.microsoft.com/office/powerpoint/2010/main" val="131007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10</a:t>
            </a:fld>
            <a:endParaRPr lang="en-US"/>
          </a:p>
        </p:txBody>
      </p:sp>
    </p:spTree>
    <p:extLst>
      <p:ext uri="{BB962C8B-B14F-4D97-AF65-F5344CB8AC3E}">
        <p14:creationId xmlns:p14="http://schemas.microsoft.com/office/powerpoint/2010/main" val="50834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11</a:t>
            </a:fld>
            <a:endParaRPr lang="en-US"/>
          </a:p>
        </p:txBody>
      </p:sp>
    </p:spTree>
    <p:extLst>
      <p:ext uri="{BB962C8B-B14F-4D97-AF65-F5344CB8AC3E}">
        <p14:creationId xmlns:p14="http://schemas.microsoft.com/office/powerpoint/2010/main" val="1617382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12</a:t>
            </a:fld>
            <a:endParaRPr lang="en-US"/>
          </a:p>
        </p:txBody>
      </p:sp>
    </p:spTree>
    <p:extLst>
      <p:ext uri="{BB962C8B-B14F-4D97-AF65-F5344CB8AC3E}">
        <p14:creationId xmlns:p14="http://schemas.microsoft.com/office/powerpoint/2010/main" val="634433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13</a:t>
            </a:fld>
            <a:endParaRPr lang="en-US"/>
          </a:p>
        </p:txBody>
      </p:sp>
    </p:spTree>
    <p:extLst>
      <p:ext uri="{BB962C8B-B14F-4D97-AF65-F5344CB8AC3E}">
        <p14:creationId xmlns:p14="http://schemas.microsoft.com/office/powerpoint/2010/main" val="398682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17</a:t>
            </a:fld>
            <a:endParaRPr lang="en-US"/>
          </a:p>
        </p:txBody>
      </p:sp>
    </p:spTree>
    <p:extLst>
      <p:ext uri="{BB962C8B-B14F-4D97-AF65-F5344CB8AC3E}">
        <p14:creationId xmlns:p14="http://schemas.microsoft.com/office/powerpoint/2010/main" val="1361056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18</a:t>
            </a:fld>
            <a:endParaRPr lang="en-US"/>
          </a:p>
        </p:txBody>
      </p:sp>
    </p:spTree>
    <p:extLst>
      <p:ext uri="{BB962C8B-B14F-4D97-AF65-F5344CB8AC3E}">
        <p14:creationId xmlns:p14="http://schemas.microsoft.com/office/powerpoint/2010/main" val="1754409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mentoringresources.ictr.wisc.edu</a:t>
            </a:r>
            <a:r>
              <a:rPr lang="en-US" dirty="0"/>
              <a:t>/</a:t>
            </a:r>
            <a:r>
              <a:rPr lang="en-US" dirty="0" err="1"/>
              <a:t>MentorsAssessingUnderstanding</a:t>
            </a:r>
            <a:endParaRPr lang="en-US" dirty="0"/>
          </a:p>
          <a:p>
            <a:endParaRPr lang="en-US" dirty="0"/>
          </a:p>
          <a:p>
            <a:r>
              <a:rPr lang="en-US" dirty="0"/>
              <a:t>https://</a:t>
            </a:r>
            <a:r>
              <a:rPr lang="en-US" dirty="0" err="1"/>
              <a:t>www.aps.org</a:t>
            </a:r>
            <a:r>
              <a:rPr lang="en-US" dirty="0"/>
              <a:t>/programs/education/undergrad/faculty/upload/Physics-Research-Mentor-Training-</a:t>
            </a:r>
            <a:r>
              <a:rPr lang="en-US" dirty="0" err="1"/>
              <a:t>Seminar.pdf</a:t>
            </a:r>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19</a:t>
            </a:fld>
            <a:endParaRPr lang="en-US"/>
          </a:p>
        </p:txBody>
      </p:sp>
    </p:spTree>
    <p:extLst>
      <p:ext uri="{BB962C8B-B14F-4D97-AF65-F5344CB8AC3E}">
        <p14:creationId xmlns:p14="http://schemas.microsoft.com/office/powerpoint/2010/main" val="1254430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mentoringresources.ictr.wisc.edu</a:t>
            </a:r>
            <a:r>
              <a:rPr lang="en-US" dirty="0"/>
              <a:t>/</a:t>
            </a:r>
            <a:r>
              <a:rPr lang="en-US" dirty="0" err="1"/>
              <a:t>MentorsAssessingUnderstanding</a:t>
            </a:r>
            <a:endParaRPr lang="en-US" dirty="0"/>
          </a:p>
          <a:p>
            <a:endParaRPr lang="en-US" dirty="0"/>
          </a:p>
          <a:p>
            <a:r>
              <a:rPr lang="en-US" dirty="0"/>
              <a:t>https://</a:t>
            </a:r>
            <a:r>
              <a:rPr lang="en-US" dirty="0" err="1"/>
              <a:t>www.aps.org</a:t>
            </a:r>
            <a:r>
              <a:rPr lang="en-US" dirty="0"/>
              <a:t>/programs/education/undergrad/faculty/upload/Physics-Research-Mentor-Training-</a:t>
            </a:r>
            <a:r>
              <a:rPr lang="en-US" dirty="0" err="1"/>
              <a:t>Seminar.pdf</a:t>
            </a:r>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20</a:t>
            </a:fld>
            <a:endParaRPr lang="en-US"/>
          </a:p>
        </p:txBody>
      </p:sp>
    </p:spTree>
    <p:extLst>
      <p:ext uri="{BB962C8B-B14F-4D97-AF65-F5344CB8AC3E}">
        <p14:creationId xmlns:p14="http://schemas.microsoft.com/office/powerpoint/2010/main" val="1566467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mentoringresources.ictr.wisc.edu</a:t>
            </a:r>
            <a:r>
              <a:rPr lang="en-US" dirty="0"/>
              <a:t>/</a:t>
            </a:r>
            <a:r>
              <a:rPr lang="en-US" dirty="0" err="1"/>
              <a:t>MentorsAssessingUnderstanding</a:t>
            </a:r>
            <a:endParaRPr lang="en-US" dirty="0"/>
          </a:p>
          <a:p>
            <a:endParaRPr lang="en-US" dirty="0"/>
          </a:p>
          <a:p>
            <a:r>
              <a:rPr lang="en-US" dirty="0"/>
              <a:t>https://</a:t>
            </a:r>
            <a:r>
              <a:rPr lang="en-US" dirty="0" err="1"/>
              <a:t>www.aps.org</a:t>
            </a:r>
            <a:r>
              <a:rPr lang="en-US" dirty="0"/>
              <a:t>/programs/education/undergrad/faculty/upload/Physics-Research-Mentor-Training-</a:t>
            </a:r>
            <a:r>
              <a:rPr lang="en-US" dirty="0" err="1"/>
              <a:t>Seminar.pdf</a:t>
            </a:r>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21</a:t>
            </a:fld>
            <a:endParaRPr lang="en-US"/>
          </a:p>
        </p:txBody>
      </p:sp>
    </p:spTree>
    <p:extLst>
      <p:ext uri="{BB962C8B-B14F-4D97-AF65-F5344CB8AC3E}">
        <p14:creationId xmlns:p14="http://schemas.microsoft.com/office/powerpoint/2010/main" val="637582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22</a:t>
            </a:fld>
            <a:endParaRPr lang="en-US"/>
          </a:p>
        </p:txBody>
      </p:sp>
    </p:spTree>
    <p:extLst>
      <p:ext uri="{BB962C8B-B14F-4D97-AF65-F5344CB8AC3E}">
        <p14:creationId xmlns:p14="http://schemas.microsoft.com/office/powerpoint/2010/main" val="116342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2</a:t>
            </a:fld>
            <a:endParaRPr lang="en-US"/>
          </a:p>
        </p:txBody>
      </p:sp>
    </p:spTree>
    <p:extLst>
      <p:ext uri="{BB962C8B-B14F-4D97-AF65-F5344CB8AC3E}">
        <p14:creationId xmlns:p14="http://schemas.microsoft.com/office/powerpoint/2010/main" val="668314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23</a:t>
            </a:fld>
            <a:endParaRPr lang="en-US"/>
          </a:p>
        </p:txBody>
      </p:sp>
    </p:spTree>
    <p:extLst>
      <p:ext uri="{BB962C8B-B14F-4D97-AF65-F5344CB8AC3E}">
        <p14:creationId xmlns:p14="http://schemas.microsoft.com/office/powerpoint/2010/main" val="1775740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24</a:t>
            </a:fld>
            <a:endParaRPr lang="en-US"/>
          </a:p>
        </p:txBody>
      </p:sp>
    </p:spTree>
    <p:extLst>
      <p:ext uri="{BB962C8B-B14F-4D97-AF65-F5344CB8AC3E}">
        <p14:creationId xmlns:p14="http://schemas.microsoft.com/office/powerpoint/2010/main" val="641167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25</a:t>
            </a:fld>
            <a:endParaRPr lang="en-US"/>
          </a:p>
        </p:txBody>
      </p:sp>
    </p:spTree>
    <p:extLst>
      <p:ext uri="{BB962C8B-B14F-4D97-AF65-F5344CB8AC3E}">
        <p14:creationId xmlns:p14="http://schemas.microsoft.com/office/powerpoint/2010/main" val="92175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3</a:t>
            </a:fld>
            <a:endParaRPr lang="en-US"/>
          </a:p>
        </p:txBody>
      </p:sp>
    </p:spTree>
    <p:extLst>
      <p:ext uri="{BB962C8B-B14F-4D97-AF65-F5344CB8AC3E}">
        <p14:creationId xmlns:p14="http://schemas.microsoft.com/office/powerpoint/2010/main" val="1018277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4</a:t>
            </a:fld>
            <a:endParaRPr lang="en-US"/>
          </a:p>
        </p:txBody>
      </p:sp>
    </p:spTree>
    <p:extLst>
      <p:ext uri="{BB962C8B-B14F-4D97-AF65-F5344CB8AC3E}">
        <p14:creationId xmlns:p14="http://schemas.microsoft.com/office/powerpoint/2010/main" val="214582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5</a:t>
            </a:fld>
            <a:endParaRPr lang="en-US"/>
          </a:p>
        </p:txBody>
      </p:sp>
    </p:spTree>
    <p:extLst>
      <p:ext uri="{BB962C8B-B14F-4D97-AF65-F5344CB8AC3E}">
        <p14:creationId xmlns:p14="http://schemas.microsoft.com/office/powerpoint/2010/main" val="121702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6</a:t>
            </a:fld>
            <a:endParaRPr lang="en-US"/>
          </a:p>
        </p:txBody>
      </p:sp>
    </p:spTree>
    <p:extLst>
      <p:ext uri="{BB962C8B-B14F-4D97-AF65-F5344CB8AC3E}">
        <p14:creationId xmlns:p14="http://schemas.microsoft.com/office/powerpoint/2010/main" val="105353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7</a:t>
            </a:fld>
            <a:endParaRPr lang="en-US"/>
          </a:p>
        </p:txBody>
      </p:sp>
    </p:spTree>
    <p:extLst>
      <p:ext uri="{BB962C8B-B14F-4D97-AF65-F5344CB8AC3E}">
        <p14:creationId xmlns:p14="http://schemas.microsoft.com/office/powerpoint/2010/main" val="1681753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8</a:t>
            </a:fld>
            <a:endParaRPr lang="en-US"/>
          </a:p>
        </p:txBody>
      </p:sp>
    </p:spTree>
    <p:extLst>
      <p:ext uri="{BB962C8B-B14F-4D97-AF65-F5344CB8AC3E}">
        <p14:creationId xmlns:p14="http://schemas.microsoft.com/office/powerpoint/2010/main" val="777605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9</a:t>
            </a:fld>
            <a:endParaRPr lang="en-US"/>
          </a:p>
        </p:txBody>
      </p:sp>
    </p:spTree>
    <p:extLst>
      <p:ext uri="{BB962C8B-B14F-4D97-AF65-F5344CB8AC3E}">
        <p14:creationId xmlns:p14="http://schemas.microsoft.com/office/powerpoint/2010/main" val="177236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0028F3D-E3C3-4441-9E4A-003296C686D6}" type="datetimeFigureOut">
              <a:rPr lang="en-US" smtClean="0"/>
              <a:t>6/12/19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40028F3D-E3C3-4441-9E4A-003296C686D6}" type="datetimeFigureOut">
              <a:rPr lang="en-US" smtClean="0"/>
              <a:t>6/12/19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028F3D-E3C3-4441-9E4A-003296C686D6}" type="datetimeFigureOut">
              <a:rPr lang="en-US" smtClean="0"/>
              <a:t>6/12/19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28F3D-E3C3-4441-9E4A-003296C686D6}" type="datetimeFigureOut">
              <a:rPr lang="en-US" smtClean="0"/>
              <a:t>6/12/19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6/12/19</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6/12/19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28F3D-E3C3-4441-9E4A-003296C686D6}" type="datetimeFigureOut">
              <a:rPr lang="en-US" smtClean="0"/>
              <a:t>6/12/19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0028F3D-E3C3-4441-9E4A-003296C686D6}" type="datetimeFigureOut">
              <a:rPr lang="en-US" smtClean="0"/>
              <a:t>6/12/19</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0028F3D-E3C3-4441-9E4A-003296C686D6}" type="datetimeFigureOut">
              <a:rPr lang="en-US" smtClean="0"/>
              <a:t>6/12/19</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6/12/19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6/12/19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6/12/19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6/12/19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6/12/19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0028F3D-E3C3-4441-9E4A-003296C686D6}" type="datetimeFigureOut">
              <a:rPr lang="en-US" smtClean="0"/>
              <a:t>6/12/19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0028F3D-E3C3-4441-9E4A-003296C686D6}" type="datetimeFigureOut">
              <a:rPr lang="en-US" smtClean="0"/>
              <a:t>6/12/19</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091FBC4-04E4-F746-94B6-3E3F52DA3A1D}"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6/12/19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0028F3D-E3C3-4441-9E4A-003296C686D6}" type="datetimeFigureOut">
              <a:rPr lang="en-US" smtClean="0"/>
              <a:t>6/12/19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1FBC4-04E4-F746-94B6-3E3F52DA3A1D}"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6/12/19</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091FBC4-04E4-F746-94B6-3E3F52DA3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6/12/19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0028F3D-E3C3-4441-9E4A-003296C686D6}" type="datetimeFigureOut">
              <a:rPr lang="en-US" smtClean="0"/>
              <a:t>6/12/19</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091FBC4-04E4-F746-94B6-3E3F52DA3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Lst>
  <p:txStyles>
    <p:title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homes.cs.washington.edu/~mernst/advice/write-recommendation.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tiff"/></Relationships>
</file>

<file path=ppt/slides/_rels/slide2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817" y="853733"/>
            <a:ext cx="4190854" cy="2840556"/>
          </a:xfrm>
        </p:spPr>
        <p:txBody>
          <a:bodyPr>
            <a:noAutofit/>
          </a:bodyPr>
          <a:lstStyle/>
          <a:p>
            <a:pPr algn="ctr"/>
            <a:r>
              <a:rPr lang="en-US" sz="3600" dirty="0">
                <a:solidFill>
                  <a:schemeClr val="bg1"/>
                </a:solidFill>
                <a:latin typeface="Arial"/>
                <a:cs typeface="Arial"/>
              </a:rPr>
              <a:t>Research Mentor Training Class 4:</a:t>
            </a:r>
            <a:br>
              <a:rPr lang="en-US" sz="3600" dirty="0">
                <a:solidFill>
                  <a:schemeClr val="bg1"/>
                </a:solidFill>
                <a:latin typeface="Arial"/>
                <a:cs typeface="Arial"/>
              </a:rPr>
            </a:br>
            <a:br>
              <a:rPr lang="en-US" sz="3600" dirty="0">
                <a:solidFill>
                  <a:schemeClr val="bg1"/>
                </a:solidFill>
                <a:latin typeface="Arial"/>
                <a:cs typeface="Arial"/>
              </a:rPr>
            </a:br>
            <a:r>
              <a:rPr lang="en-US" sz="3600" i="1" dirty="0">
                <a:solidFill>
                  <a:schemeClr val="bg1"/>
                </a:solidFill>
                <a:latin typeface="Arial"/>
                <a:cs typeface="Arial"/>
              </a:rPr>
              <a:t>Wrapping Up</a:t>
            </a:r>
            <a:br>
              <a:rPr lang="en-US" sz="3600" i="1" dirty="0">
                <a:solidFill>
                  <a:schemeClr val="bg1"/>
                </a:solidFill>
                <a:latin typeface="Arial"/>
                <a:cs typeface="Arial"/>
              </a:rPr>
            </a:br>
            <a:r>
              <a:rPr lang="en-US" sz="3600" i="1" dirty="0">
                <a:solidFill>
                  <a:schemeClr val="bg1"/>
                </a:solidFill>
                <a:latin typeface="Arial"/>
                <a:cs typeface="Arial"/>
              </a:rPr>
              <a:t>Letters of Rec</a:t>
            </a:r>
          </a:p>
        </p:txBody>
      </p:sp>
      <p:sp>
        <p:nvSpPr>
          <p:cNvPr id="3" name="Subtitle 2"/>
          <p:cNvSpPr>
            <a:spLocks noGrp="1"/>
          </p:cNvSpPr>
          <p:nvPr>
            <p:ph type="subTitle" idx="1"/>
          </p:nvPr>
        </p:nvSpPr>
        <p:spPr>
          <a:xfrm>
            <a:off x="756569" y="4546357"/>
            <a:ext cx="8012669" cy="1645101"/>
          </a:xfrm>
        </p:spPr>
        <p:txBody>
          <a:bodyPr>
            <a:noAutofit/>
          </a:bodyPr>
          <a:lstStyle/>
          <a:p>
            <a:pPr algn="ctr"/>
            <a:r>
              <a:rPr lang="en-US" sz="3600" dirty="0">
                <a:solidFill>
                  <a:schemeClr val="tx1">
                    <a:lumMod val="65000"/>
                    <a:lumOff val="35000"/>
                  </a:schemeClr>
                </a:solidFill>
                <a:latin typeface="Arial"/>
                <a:cs typeface="Arial"/>
              </a:rPr>
              <a:t>Tammy R. L. Collins, Ph.D.</a:t>
            </a:r>
          </a:p>
          <a:p>
            <a:pPr algn="ctr"/>
            <a:endParaRPr lang="en-US" sz="3600" dirty="0">
              <a:latin typeface="Arial"/>
              <a:cs typeface="Arial"/>
            </a:endParaRPr>
          </a:p>
        </p:txBody>
      </p:sp>
      <p:pic>
        <p:nvPicPr>
          <p:cNvPr id="9" name="Picture 8"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38" y="5368907"/>
            <a:ext cx="7186261" cy="1292956"/>
          </a:xfrm>
          <a:prstGeom prst="rect">
            <a:avLst/>
          </a:prstGeom>
        </p:spPr>
      </p:pic>
    </p:spTree>
    <p:extLst>
      <p:ext uri="{BB962C8B-B14F-4D97-AF65-F5344CB8AC3E}">
        <p14:creationId xmlns:p14="http://schemas.microsoft.com/office/powerpoint/2010/main" val="33409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27219" y="396459"/>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If they are going to med/grad school</a:t>
            </a:r>
            <a:endParaRPr lang="en-US" dirty="0"/>
          </a:p>
        </p:txBody>
      </p:sp>
      <p:sp>
        <p:nvSpPr>
          <p:cNvPr id="5" name="Content Placeholder 2"/>
          <p:cNvSpPr txBox="1">
            <a:spLocks/>
          </p:cNvSpPr>
          <p:nvPr/>
        </p:nvSpPr>
        <p:spPr>
          <a:xfrm>
            <a:off x="543294" y="1337347"/>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a:solidFill>
                  <a:schemeClr val="tx1"/>
                </a:solidFill>
              </a:rPr>
              <a:t>You can mention your thoughts on their potential to be a doctor/researcher</a:t>
            </a:r>
          </a:p>
          <a:p>
            <a:r>
              <a:rPr lang="en-US" dirty="0">
                <a:solidFill>
                  <a:schemeClr val="tx1"/>
                </a:solidFill>
              </a:rPr>
              <a:t>Possible items: scholarly attributes, interpersonal skills, lab skills, work dedication, special attributes</a:t>
            </a:r>
          </a:p>
          <a:p>
            <a:r>
              <a:rPr lang="en-US" dirty="0">
                <a:solidFill>
                  <a:schemeClr val="tx1"/>
                </a:solidFill>
              </a:rPr>
              <a:t>Clear indication of personal connections</a:t>
            </a:r>
          </a:p>
          <a:p>
            <a:endParaRPr lang="en-US" dirty="0">
              <a:solidFill>
                <a:schemeClr val="tx1"/>
              </a:solidFill>
            </a:endParaRPr>
          </a:p>
          <a:p>
            <a:endParaRPr lang="en-US" dirty="0">
              <a:solidFill>
                <a:schemeClr val="tx1"/>
              </a:solidFill>
            </a:endParaRPr>
          </a:p>
          <a:p>
            <a:r>
              <a:rPr lang="en-US" dirty="0">
                <a:solidFill>
                  <a:schemeClr val="tx1"/>
                </a:solidFill>
              </a:rPr>
              <a:t>Resources</a:t>
            </a:r>
          </a:p>
          <a:p>
            <a:pPr lvl="1"/>
            <a:r>
              <a:rPr lang="en-US" sz="1200" dirty="0">
                <a:solidFill>
                  <a:schemeClr val="tx1"/>
                </a:solidFill>
                <a:hlinkClick r:id="rId4"/>
              </a:rPr>
              <a:t>http://homes.cs.washington.edu/~mernst/advice/write-recommendation.html</a:t>
            </a:r>
            <a:endParaRPr lang="en-US" dirty="0">
              <a:solidFill>
                <a:schemeClr val="tx1"/>
              </a:solidFill>
            </a:endParaRPr>
          </a:p>
        </p:txBody>
      </p:sp>
    </p:spTree>
    <p:extLst>
      <p:ext uri="{BB962C8B-B14F-4D97-AF65-F5344CB8AC3E}">
        <p14:creationId xmlns:p14="http://schemas.microsoft.com/office/powerpoint/2010/main" val="76462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27219" y="396459"/>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Other thoughts</a:t>
            </a:r>
            <a:endParaRPr lang="en-US" dirty="0"/>
          </a:p>
        </p:txBody>
      </p:sp>
      <p:sp>
        <p:nvSpPr>
          <p:cNvPr id="5" name="Content Placeholder 2"/>
          <p:cNvSpPr txBox="1">
            <a:spLocks/>
          </p:cNvSpPr>
          <p:nvPr/>
        </p:nvSpPr>
        <p:spPr>
          <a:xfrm>
            <a:off x="543294" y="1337347"/>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a:solidFill>
                  <a:schemeClr val="tx1"/>
                </a:solidFill>
              </a:rPr>
              <a:t>Ask the person what they want you to highlight</a:t>
            </a:r>
          </a:p>
          <a:p>
            <a:r>
              <a:rPr lang="en-US" dirty="0">
                <a:solidFill>
                  <a:schemeClr val="tx1"/>
                </a:solidFill>
              </a:rPr>
              <a:t>Give specific examples to backup your claims (STAR)</a:t>
            </a:r>
          </a:p>
          <a:p>
            <a:r>
              <a:rPr lang="en-US" dirty="0">
                <a:solidFill>
                  <a:schemeClr val="tx1"/>
                </a:solidFill>
              </a:rPr>
              <a:t>Be clear and concise, usually about a page long</a:t>
            </a:r>
          </a:p>
          <a:p>
            <a:r>
              <a:rPr lang="en-US" dirty="0">
                <a:solidFill>
                  <a:schemeClr val="tx1"/>
                </a:solidFill>
              </a:rPr>
              <a:t>Be careful using “stock” letters</a:t>
            </a:r>
          </a:p>
          <a:p>
            <a:endParaRPr lang="en-US" dirty="0">
              <a:solidFill>
                <a:schemeClr val="tx1"/>
              </a:solidFill>
            </a:endParaRPr>
          </a:p>
          <a:p>
            <a:r>
              <a:rPr lang="en-US" dirty="0">
                <a:solidFill>
                  <a:schemeClr val="tx1"/>
                </a:solidFill>
              </a:rPr>
              <a:t>Emphasize specific examples about what the individuals have accomplished or made happen and try not to dwell on what nice folks they are or how they always bring birthday cakes to the lab or how they will be a great addition to the new group.</a:t>
            </a:r>
          </a:p>
        </p:txBody>
      </p:sp>
    </p:spTree>
    <p:extLst>
      <p:ext uri="{BB962C8B-B14F-4D97-AF65-F5344CB8AC3E}">
        <p14:creationId xmlns:p14="http://schemas.microsoft.com/office/powerpoint/2010/main" val="183734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27219" y="396459"/>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A Bad Recommendation Letter</a:t>
            </a:r>
            <a:endParaRPr lang="en-US" dirty="0"/>
          </a:p>
        </p:txBody>
      </p:sp>
      <p:sp>
        <p:nvSpPr>
          <p:cNvPr id="5" name="Content Placeholder 2"/>
          <p:cNvSpPr txBox="1">
            <a:spLocks/>
          </p:cNvSpPr>
          <p:nvPr/>
        </p:nvSpPr>
        <p:spPr>
          <a:xfrm>
            <a:off x="543294" y="1337346"/>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None/>
            </a:pPr>
            <a:r>
              <a:rPr lang="en-US" sz="1600" dirty="0">
                <a:solidFill>
                  <a:schemeClr val="tx1"/>
                </a:solidFill>
              </a:rPr>
              <a:t>It is my pleasure to write this letter and recommend [omitted], one of my favorite students, for the admission to the Co-PhD Study Program at your laboratory.</a:t>
            </a:r>
          </a:p>
          <a:p>
            <a:pPr marL="0" indent="0">
              <a:buNone/>
            </a:pPr>
            <a:r>
              <a:rPr lang="en-US" sz="1600" dirty="0">
                <a:solidFill>
                  <a:schemeClr val="tx1"/>
                </a:solidFill>
              </a:rPr>
              <a:t>[omitted] is an enthusiastic and progressive young man with extremely high potentialities. He is not only quick at learning and good at solving complicated problems, but also with a logical and creative mind that enables him to raise some insightful views. I was also deeply impressed with his diligence and outstanding communication ability, compared with my other students. What's more, he is an optimistic man with pleasant personality, and gets along well with all the people around him. I hope he could further broaden his vision and accumulate research and programming experience to get him more fruitful.</a:t>
            </a:r>
          </a:p>
          <a:p>
            <a:pPr marL="0" indent="0">
              <a:buNone/>
            </a:pPr>
            <a:r>
              <a:rPr lang="en-US" sz="1600" dirty="0">
                <a:solidFill>
                  <a:schemeClr val="tx1"/>
                </a:solidFill>
              </a:rPr>
              <a:t>I believe in your laboratory, which possesses a wonderful research foundation for program analysis and software security, his excellent competence, coupled with your preeminent guidance, will assure him of academic achievements in his future academic pursuits.</a:t>
            </a:r>
          </a:p>
          <a:p>
            <a:pPr marL="0" indent="0">
              <a:buNone/>
            </a:pPr>
            <a:r>
              <a:rPr lang="en-US" sz="1600" dirty="0">
                <a:solidFill>
                  <a:schemeClr val="tx1"/>
                </a:solidFill>
              </a:rPr>
              <a:t>Thanks for your letter, if you have any other questions, please contact me freely.</a:t>
            </a:r>
          </a:p>
          <a:p>
            <a:pPr marL="0" indent="0">
              <a:buNone/>
            </a:pPr>
            <a:r>
              <a:rPr lang="en-US" sz="1600" dirty="0">
                <a:solidFill>
                  <a:schemeClr val="tx1"/>
                </a:solidFill>
              </a:rPr>
              <a:t>[Signature]</a:t>
            </a:r>
          </a:p>
          <a:p>
            <a:endParaRPr lang="en-US" sz="1600" dirty="0">
              <a:solidFill>
                <a:schemeClr val="tx1"/>
              </a:solidFill>
            </a:endParaRPr>
          </a:p>
        </p:txBody>
      </p:sp>
    </p:spTree>
    <p:extLst>
      <p:ext uri="{BB962C8B-B14F-4D97-AF65-F5344CB8AC3E}">
        <p14:creationId xmlns:p14="http://schemas.microsoft.com/office/powerpoint/2010/main" val="1172101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5" name="Content Placeholder 2"/>
          <p:cNvSpPr txBox="1">
            <a:spLocks/>
          </p:cNvSpPr>
          <p:nvPr/>
        </p:nvSpPr>
        <p:spPr>
          <a:xfrm>
            <a:off x="187378" y="190599"/>
            <a:ext cx="8840008" cy="7139591"/>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None/>
            </a:pPr>
            <a:r>
              <a:rPr lang="en-US" sz="1400" dirty="0">
                <a:solidFill>
                  <a:schemeClr val="tx1"/>
                </a:solidFill>
              </a:rPr>
              <a:t>“ …Concerning her potential as a teaching assistant, Janet has detailed experience in developing educational materials for courses. After many years of dissatisfaction with economic geography texts, I decided I would develop a laboratory manual for my introductory course. Based on Janet’s superior performance in the course I employed her to put the manual together. Although we talked at length about the project and I gave her broad outlines for each segment, nonetheless the lab manual is very much her creation. It is a five-assignment workbook built around a hypothetical scenario in which the student is a staff advisor to a program officer of the Ford Foundation. The assignments require that students complete a thorough analysis of a country, including an economic history, demographic analysis, trade assessment, and policy proposal. The manual is designed such that a student will be able to retrieve the necessary quantitative and cartographic information to complete the projects. Each assignment results in a memo based on a template Janet developed. Janet identified and tested all sources listed in the manual, and this project would not have reached fruition without Janet’s tireless efforts.</a:t>
            </a:r>
          </a:p>
          <a:p>
            <a:pPr marL="0" indent="0">
              <a:buNone/>
            </a:pPr>
            <a:r>
              <a:rPr lang="en-US" sz="1400" dirty="0">
                <a:solidFill>
                  <a:schemeClr val="tx1"/>
                </a:solidFill>
              </a:rPr>
              <a:t>I know from discussions with colleagues and graduate students in my department that we all think Janet is a very special student. I have enjoyed getting to know her as a person and find her surprisingly mature for her young age, quite capable of working entirely on her own in a self-directed manner. I am pleased that Janet is planning to enroll in graduate school starting this fall. I have no doubt that she has the skills, focus, and determination to successfully complete a master’s degree in a timely fashion. I also believe she will seek to complete a Ph.D.</a:t>
            </a:r>
          </a:p>
          <a:p>
            <a:pPr marL="0" indent="0">
              <a:buNone/>
            </a:pPr>
            <a:r>
              <a:rPr lang="en-US" sz="1400" dirty="0">
                <a:solidFill>
                  <a:schemeClr val="tx1"/>
                </a:solidFill>
              </a:rPr>
              <a:t>Janet is a rare find. She is well-trained, ambitious, and yet very open-minded and even self-effacing. I believe she will be successful wherever she ends up attending graduate school. She will be a dedicated student and a competent professional.</a:t>
            </a:r>
          </a:p>
          <a:p>
            <a:pPr marL="0" indent="0">
              <a:buNone/>
            </a:pPr>
            <a:r>
              <a:rPr lang="en-US" sz="1400" dirty="0">
                <a:solidFill>
                  <a:schemeClr val="tx1"/>
                </a:solidFill>
              </a:rPr>
              <a:t>I recommend her very highly and without reservation.”</a:t>
            </a:r>
          </a:p>
          <a:p>
            <a:endParaRPr lang="en-US" sz="1400" dirty="0">
              <a:solidFill>
                <a:schemeClr val="tx1"/>
              </a:solidFill>
            </a:endParaRPr>
          </a:p>
        </p:txBody>
      </p:sp>
    </p:spTree>
    <p:extLst>
      <p:ext uri="{BB962C8B-B14F-4D97-AF65-F5344CB8AC3E}">
        <p14:creationId xmlns:p14="http://schemas.microsoft.com/office/powerpoint/2010/main" val="1970924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2526" y="6927"/>
            <a:ext cx="8678948" cy="6858000"/>
          </a:xfrm>
          <a:prstGeom prst="rect">
            <a:avLst/>
          </a:prstGeom>
        </p:spPr>
      </p:pic>
    </p:spTree>
    <p:extLst>
      <p:ext uri="{BB962C8B-B14F-4D97-AF65-F5344CB8AC3E}">
        <p14:creationId xmlns:p14="http://schemas.microsoft.com/office/powerpoint/2010/main" val="80398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64506"/>
            <a:ext cx="9144000" cy="6328988"/>
          </a:xfrm>
          <a:prstGeom prst="rect">
            <a:avLst/>
          </a:prstGeom>
        </p:spPr>
      </p:pic>
    </p:spTree>
    <p:extLst>
      <p:ext uri="{BB962C8B-B14F-4D97-AF65-F5344CB8AC3E}">
        <p14:creationId xmlns:p14="http://schemas.microsoft.com/office/powerpoint/2010/main" val="59093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7927" y="2534947"/>
            <a:ext cx="1949490" cy="2095026"/>
          </a:xfrm>
          <a:prstGeom prst="rect">
            <a:avLst/>
          </a:prstGeom>
          <a:gradFill flip="none" rotWithShape="1">
            <a:gsLst>
              <a:gs pos="62000">
                <a:srgbClr val="FFC000"/>
              </a:gs>
              <a:gs pos="0">
                <a:schemeClr val="accent5">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riangle 6"/>
          <p:cNvSpPr/>
          <p:nvPr/>
        </p:nvSpPr>
        <p:spPr>
          <a:xfrm rot="5400000">
            <a:off x="5614942" y="2418870"/>
            <a:ext cx="2095024" cy="2316615"/>
          </a:xfrm>
          <a:prstGeom prst="triangle">
            <a:avLst/>
          </a:prstGeom>
          <a:gradFill>
            <a:gsLst>
              <a:gs pos="0">
                <a:srgbClr val="FFFF00"/>
              </a:gs>
              <a:gs pos="100000">
                <a:srgbClr val="FFC0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riangle 8"/>
          <p:cNvSpPr/>
          <p:nvPr/>
        </p:nvSpPr>
        <p:spPr>
          <a:xfrm rot="16200000">
            <a:off x="1352107" y="2425784"/>
            <a:ext cx="2095025" cy="2316613"/>
          </a:xfrm>
          <a:prstGeom prst="triangle">
            <a:avLst/>
          </a:prstGeom>
          <a:gradFill>
            <a:gsLst>
              <a:gs pos="0">
                <a:srgbClr val="FFFF00"/>
              </a:gs>
              <a:gs pos="100000">
                <a:srgbClr val="FFC0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riangle 9"/>
          <p:cNvSpPr/>
          <p:nvPr/>
        </p:nvSpPr>
        <p:spPr>
          <a:xfrm>
            <a:off x="3565806" y="353656"/>
            <a:ext cx="1933731" cy="2190999"/>
          </a:xfrm>
          <a:prstGeom prst="triangle">
            <a:avLst/>
          </a:prstGeom>
          <a:gradFill>
            <a:gsLst>
              <a:gs pos="0">
                <a:srgbClr val="FFFF00"/>
              </a:gs>
              <a:gs pos="100000">
                <a:srgbClr val="FFC0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b="1" dirty="0">
              <a:solidFill>
                <a:schemeClr val="tx2">
                  <a:lumMod val="75000"/>
                  <a:lumOff val="25000"/>
                </a:schemeClr>
              </a:solidFill>
              <a:latin typeface="Calibri" charset="0"/>
              <a:ea typeface="Calibri" charset="0"/>
              <a:cs typeface="Calibri" charset="0"/>
            </a:endParaRPr>
          </a:p>
        </p:txBody>
      </p:sp>
      <p:sp>
        <p:nvSpPr>
          <p:cNvPr id="11" name="Triangle 10"/>
          <p:cNvSpPr/>
          <p:nvPr/>
        </p:nvSpPr>
        <p:spPr>
          <a:xfrm rot="10800000">
            <a:off x="3577277" y="4614669"/>
            <a:ext cx="1930139" cy="2347707"/>
          </a:xfrm>
          <a:prstGeom prst="triangle">
            <a:avLst/>
          </a:prstGeom>
          <a:gradFill>
            <a:gsLst>
              <a:gs pos="0">
                <a:srgbClr val="FFFF00"/>
              </a:gs>
              <a:gs pos="100000">
                <a:srgbClr val="FFC0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245530" y="531333"/>
            <a:ext cx="609462" cy="1200329"/>
          </a:xfrm>
          <a:prstGeom prst="rect">
            <a:avLst/>
          </a:prstGeom>
          <a:noFill/>
        </p:spPr>
        <p:txBody>
          <a:bodyPr wrap="none" rtlCol="0">
            <a:spAutoFit/>
          </a:bodyPr>
          <a:lstStyle/>
          <a:p>
            <a:r>
              <a:rPr lang="en-US" sz="7200" dirty="0">
                <a:solidFill>
                  <a:schemeClr val="tx2">
                    <a:lumMod val="75000"/>
                    <a:lumOff val="25000"/>
                  </a:schemeClr>
                </a:solidFill>
                <a:latin typeface="Calibri" charset="0"/>
                <a:ea typeface="Calibri" charset="0"/>
                <a:cs typeface="Calibri" charset="0"/>
              </a:rPr>
              <a:t>S</a:t>
            </a:r>
          </a:p>
        </p:txBody>
      </p:sp>
      <p:sp>
        <p:nvSpPr>
          <p:cNvPr id="13" name="TextBox 12"/>
          <p:cNvSpPr txBox="1"/>
          <p:nvPr/>
        </p:nvSpPr>
        <p:spPr>
          <a:xfrm>
            <a:off x="5925677" y="2753896"/>
            <a:ext cx="635110" cy="1200329"/>
          </a:xfrm>
          <a:prstGeom prst="rect">
            <a:avLst/>
          </a:prstGeom>
          <a:noFill/>
        </p:spPr>
        <p:txBody>
          <a:bodyPr wrap="none" rtlCol="0">
            <a:spAutoFit/>
          </a:bodyPr>
          <a:lstStyle/>
          <a:p>
            <a:r>
              <a:rPr lang="en-US" sz="7200" dirty="0">
                <a:solidFill>
                  <a:srgbClr val="941651"/>
                </a:solidFill>
                <a:latin typeface="Calibri" charset="0"/>
                <a:ea typeface="Calibri" charset="0"/>
                <a:cs typeface="Calibri" charset="0"/>
              </a:rPr>
              <a:t>T</a:t>
            </a:r>
          </a:p>
        </p:txBody>
      </p:sp>
      <p:sp>
        <p:nvSpPr>
          <p:cNvPr id="14" name="TextBox 13"/>
          <p:cNvSpPr txBox="1"/>
          <p:nvPr/>
        </p:nvSpPr>
        <p:spPr>
          <a:xfrm>
            <a:off x="4207635" y="5352759"/>
            <a:ext cx="845716" cy="1200329"/>
          </a:xfrm>
          <a:prstGeom prst="rect">
            <a:avLst/>
          </a:prstGeom>
          <a:noFill/>
        </p:spPr>
        <p:txBody>
          <a:bodyPr wrap="square" rtlCol="0">
            <a:spAutoFit/>
          </a:bodyPr>
          <a:lstStyle/>
          <a:p>
            <a:r>
              <a:rPr lang="en-US" sz="7200" dirty="0">
                <a:solidFill>
                  <a:srgbClr val="DD6E3E"/>
                </a:solidFill>
                <a:latin typeface="Calibri" charset="0"/>
                <a:ea typeface="Calibri" charset="0"/>
                <a:cs typeface="Calibri" charset="0"/>
              </a:rPr>
              <a:t>A</a:t>
            </a:r>
          </a:p>
        </p:txBody>
      </p:sp>
      <p:sp>
        <p:nvSpPr>
          <p:cNvPr id="15" name="TextBox 14"/>
          <p:cNvSpPr txBox="1"/>
          <p:nvPr/>
        </p:nvSpPr>
        <p:spPr>
          <a:xfrm>
            <a:off x="2477091" y="2721154"/>
            <a:ext cx="686406" cy="1200329"/>
          </a:xfrm>
          <a:prstGeom prst="rect">
            <a:avLst/>
          </a:prstGeom>
          <a:noFill/>
        </p:spPr>
        <p:txBody>
          <a:bodyPr wrap="none" rtlCol="0">
            <a:spAutoFit/>
          </a:bodyPr>
          <a:lstStyle/>
          <a:p>
            <a:r>
              <a:rPr lang="en-US" sz="7200" dirty="0">
                <a:solidFill>
                  <a:srgbClr val="4E8F00"/>
                </a:solidFill>
                <a:latin typeface="Calibri" charset="0"/>
                <a:ea typeface="Calibri" charset="0"/>
                <a:cs typeface="Calibri" charset="0"/>
              </a:rPr>
              <a:t>R</a:t>
            </a:r>
          </a:p>
        </p:txBody>
      </p:sp>
      <p:sp>
        <p:nvSpPr>
          <p:cNvPr id="17" name="TextBox 16"/>
          <p:cNvSpPr txBox="1"/>
          <p:nvPr/>
        </p:nvSpPr>
        <p:spPr>
          <a:xfrm>
            <a:off x="3859868" y="1625936"/>
            <a:ext cx="1990248" cy="523220"/>
          </a:xfrm>
          <a:prstGeom prst="rect">
            <a:avLst/>
          </a:prstGeom>
          <a:noFill/>
        </p:spPr>
        <p:txBody>
          <a:bodyPr wrap="square" rtlCol="0">
            <a:spAutoFit/>
          </a:bodyPr>
          <a:lstStyle/>
          <a:p>
            <a:r>
              <a:rPr lang="en-US" sz="2800">
                <a:solidFill>
                  <a:schemeClr val="tx2">
                    <a:lumMod val="75000"/>
                    <a:lumOff val="25000"/>
                  </a:schemeClr>
                </a:solidFill>
                <a:latin typeface="Calibri" charset="0"/>
                <a:ea typeface="Calibri" charset="0"/>
                <a:cs typeface="Calibri" charset="0"/>
              </a:rPr>
              <a:t>Situation</a:t>
            </a:r>
            <a:endParaRPr lang="en-US" sz="2800" dirty="0">
              <a:solidFill>
                <a:schemeClr val="tx2">
                  <a:lumMod val="75000"/>
                  <a:lumOff val="25000"/>
                </a:schemeClr>
              </a:solidFill>
              <a:latin typeface="Calibri" charset="0"/>
              <a:ea typeface="Calibri" charset="0"/>
              <a:cs typeface="Calibri" charset="0"/>
            </a:endParaRPr>
          </a:p>
        </p:txBody>
      </p:sp>
      <p:sp>
        <p:nvSpPr>
          <p:cNvPr id="18" name="TextBox 17"/>
          <p:cNvSpPr txBox="1"/>
          <p:nvPr/>
        </p:nvSpPr>
        <p:spPr>
          <a:xfrm>
            <a:off x="5854989" y="3649409"/>
            <a:ext cx="807465" cy="523220"/>
          </a:xfrm>
          <a:prstGeom prst="rect">
            <a:avLst/>
          </a:prstGeom>
          <a:noFill/>
        </p:spPr>
        <p:txBody>
          <a:bodyPr wrap="none" rtlCol="0">
            <a:spAutoFit/>
          </a:bodyPr>
          <a:lstStyle/>
          <a:p>
            <a:r>
              <a:rPr lang="en-US" sz="2800" dirty="0">
                <a:solidFill>
                  <a:srgbClr val="941651"/>
                </a:solidFill>
                <a:latin typeface="Calibri" charset="0"/>
                <a:ea typeface="Calibri" charset="0"/>
                <a:cs typeface="Calibri" charset="0"/>
              </a:rPr>
              <a:t>Task</a:t>
            </a:r>
          </a:p>
        </p:txBody>
      </p:sp>
      <p:sp>
        <p:nvSpPr>
          <p:cNvPr id="20" name="TextBox 19"/>
          <p:cNvSpPr txBox="1"/>
          <p:nvPr/>
        </p:nvSpPr>
        <p:spPr>
          <a:xfrm>
            <a:off x="4015896" y="5232423"/>
            <a:ext cx="1316166" cy="523220"/>
          </a:xfrm>
          <a:prstGeom prst="rect">
            <a:avLst/>
          </a:prstGeom>
          <a:noFill/>
        </p:spPr>
        <p:txBody>
          <a:bodyPr wrap="square" rtlCol="0">
            <a:spAutoFit/>
          </a:bodyPr>
          <a:lstStyle/>
          <a:p>
            <a:r>
              <a:rPr lang="en-US" sz="2800" dirty="0">
                <a:solidFill>
                  <a:srgbClr val="DD6E3E"/>
                </a:solidFill>
                <a:latin typeface="Calibri" charset="0"/>
                <a:ea typeface="Calibri" charset="0"/>
                <a:cs typeface="Calibri" charset="0"/>
              </a:rPr>
              <a:t>Action</a:t>
            </a:r>
          </a:p>
        </p:txBody>
      </p:sp>
      <p:sp>
        <p:nvSpPr>
          <p:cNvPr id="22" name="TextBox 21"/>
          <p:cNvSpPr txBox="1"/>
          <p:nvPr/>
        </p:nvSpPr>
        <p:spPr>
          <a:xfrm>
            <a:off x="2259144" y="3560647"/>
            <a:ext cx="1089653" cy="523220"/>
          </a:xfrm>
          <a:prstGeom prst="rect">
            <a:avLst/>
          </a:prstGeom>
          <a:noFill/>
        </p:spPr>
        <p:txBody>
          <a:bodyPr wrap="square" rtlCol="0">
            <a:spAutoFit/>
          </a:bodyPr>
          <a:lstStyle/>
          <a:p>
            <a:r>
              <a:rPr lang="en-US" sz="2800" dirty="0">
                <a:solidFill>
                  <a:srgbClr val="4E8F00"/>
                </a:solidFill>
                <a:latin typeface="Calibri" charset="0"/>
                <a:ea typeface="Calibri" charset="0"/>
                <a:cs typeface="Calibri" charset="0"/>
              </a:rPr>
              <a:t>Result</a:t>
            </a:r>
          </a:p>
        </p:txBody>
      </p:sp>
      <p:sp>
        <p:nvSpPr>
          <p:cNvPr id="25" name="Title 24"/>
          <p:cNvSpPr>
            <a:spLocks noGrp="1"/>
          </p:cNvSpPr>
          <p:nvPr>
            <p:ph type="title" idx="4294967295"/>
          </p:nvPr>
        </p:nvSpPr>
        <p:spPr>
          <a:xfrm>
            <a:off x="2107820" y="-135830"/>
            <a:ext cx="7554912" cy="1116012"/>
          </a:xfrm>
        </p:spPr>
        <p:txBody>
          <a:bodyPr/>
          <a:lstStyle/>
          <a:p>
            <a:r>
              <a:rPr lang="en-US" b="1"/>
              <a:t>Articulate </a:t>
            </a:r>
            <a:r>
              <a:rPr lang="en-US" b="1" dirty="0"/>
              <a:t>Using STAR</a:t>
            </a:r>
          </a:p>
        </p:txBody>
      </p:sp>
      <p:sp>
        <p:nvSpPr>
          <p:cNvPr id="28" name="Round Diagonal Corner Rectangle 27"/>
          <p:cNvSpPr/>
          <p:nvPr/>
        </p:nvSpPr>
        <p:spPr>
          <a:xfrm>
            <a:off x="5384166" y="595147"/>
            <a:ext cx="3716356" cy="2178801"/>
          </a:xfrm>
          <a:prstGeom prst="round2DiagRect">
            <a:avLst/>
          </a:prstGeom>
          <a:solidFill>
            <a:schemeClr val="tx2">
              <a:lumMod val="75000"/>
              <a:lumOff val="25000"/>
            </a:schemeClr>
          </a:solidFill>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a:latin typeface="Arial" charset="0"/>
                <a:ea typeface="Arial" charset="0"/>
                <a:cs typeface="Arial" charset="0"/>
              </a:rPr>
              <a:t>Describe the situation or provide some background on their achievement.  Why did they do it?  Why is it important? Responding to what problem?</a:t>
            </a:r>
          </a:p>
        </p:txBody>
      </p:sp>
      <p:sp>
        <p:nvSpPr>
          <p:cNvPr id="29" name="Round Diagonal Corner Rectangle 28"/>
          <p:cNvSpPr/>
          <p:nvPr/>
        </p:nvSpPr>
        <p:spPr>
          <a:xfrm>
            <a:off x="5382853" y="4481091"/>
            <a:ext cx="3716356" cy="2178801"/>
          </a:xfrm>
          <a:prstGeom prst="round2DiagRect">
            <a:avLst>
              <a:gd name="adj1" fmla="val 0"/>
              <a:gd name="adj2" fmla="val 19654"/>
            </a:avLst>
          </a:prstGeom>
          <a:solidFill>
            <a:srgbClr val="941651"/>
          </a:solidFill>
          <a:ln w="50800">
            <a:solidFill>
              <a:srgbClr val="941651"/>
            </a:solidFill>
          </a:ln>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a:latin typeface="Arial" charset="0"/>
                <a:ea typeface="Arial" charset="0"/>
                <a:cs typeface="Arial" charset="0"/>
              </a:rPr>
              <a:t>In responding to the situation, what task did they decide to carry out?</a:t>
            </a:r>
          </a:p>
        </p:txBody>
      </p:sp>
      <p:sp>
        <p:nvSpPr>
          <p:cNvPr id="30" name="Round Diagonal Corner Rectangle 29"/>
          <p:cNvSpPr/>
          <p:nvPr/>
        </p:nvSpPr>
        <p:spPr>
          <a:xfrm>
            <a:off x="36111" y="4489150"/>
            <a:ext cx="3716356" cy="2178801"/>
          </a:xfrm>
          <a:prstGeom prst="round2DiagRect">
            <a:avLst>
              <a:gd name="adj1" fmla="val 27694"/>
              <a:gd name="adj2" fmla="val 0"/>
            </a:avLst>
          </a:prstGeom>
          <a:solidFill>
            <a:srgbClr val="DD6E3E"/>
          </a:solidFill>
          <a:ln w="50800">
            <a:solidFill>
              <a:srgbClr val="DD6E3E"/>
            </a:solidFill>
          </a:ln>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a:latin typeface="Arial" charset="0"/>
                <a:ea typeface="Arial" charset="0"/>
                <a:cs typeface="Arial" charset="0"/>
              </a:rPr>
              <a:t>In carrying out the tasks, what were some of the specific actions they took?  Elaborate on processes, procedures, and methods.</a:t>
            </a:r>
          </a:p>
        </p:txBody>
      </p:sp>
      <p:sp>
        <p:nvSpPr>
          <p:cNvPr id="35" name="Round Diagonal Corner Rectangle 34"/>
          <p:cNvSpPr/>
          <p:nvPr/>
        </p:nvSpPr>
        <p:spPr>
          <a:xfrm>
            <a:off x="1" y="649306"/>
            <a:ext cx="3716356" cy="2178801"/>
          </a:xfrm>
          <a:prstGeom prst="round2DiagRect">
            <a:avLst>
              <a:gd name="adj1" fmla="val 0"/>
              <a:gd name="adj2" fmla="val 18761"/>
            </a:avLst>
          </a:prstGeom>
          <a:solidFill>
            <a:srgbClr val="4E8F00"/>
          </a:solidFill>
          <a:ln w="50800">
            <a:solidFill>
              <a:srgbClr val="4E8F00"/>
            </a:solidFill>
          </a:ln>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a:latin typeface="Arial" charset="0"/>
                <a:ea typeface="Arial" charset="0"/>
                <a:cs typeface="Arial" charset="0"/>
              </a:rPr>
              <a:t>Who benefitted and how? What was the impact? What were the key deliverables, measures, or standards?  What was their specific contribution?</a:t>
            </a:r>
          </a:p>
        </p:txBody>
      </p:sp>
    </p:spTree>
    <p:extLst>
      <p:ext uri="{BB962C8B-B14F-4D97-AF65-F5344CB8AC3E}">
        <p14:creationId xmlns:p14="http://schemas.microsoft.com/office/powerpoint/2010/main" val="18072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p:bldP spid="18" grpId="0"/>
      <p:bldP spid="20" grpId="0"/>
      <p:bldP spid="22" grpId="0"/>
      <p:bldP spid="28" grpId="0" animBg="1"/>
      <p:bldP spid="29" grpId="0" animBg="1"/>
      <p:bldP spid="30"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456587" y="2046047"/>
            <a:ext cx="424119" cy="646331"/>
          </a:xfrm>
          <a:prstGeom prst="rect">
            <a:avLst/>
          </a:prstGeom>
          <a:noFill/>
        </p:spPr>
        <p:txBody>
          <a:bodyPr wrap="square" rtlCol="0">
            <a:spAutoFit/>
          </a:bodyPr>
          <a:lstStyle/>
          <a:p>
            <a:r>
              <a:rPr lang="en-US" sz="3600" dirty="0">
                <a:solidFill>
                  <a:schemeClr val="tx2">
                    <a:lumMod val="75000"/>
                    <a:lumOff val="25000"/>
                  </a:schemeClr>
                </a:solidFill>
                <a:latin typeface="Calibri" charset="0"/>
                <a:ea typeface="Calibri" charset="0"/>
                <a:cs typeface="Calibri" charset="0"/>
              </a:rPr>
              <a:t>S</a:t>
            </a:r>
          </a:p>
        </p:txBody>
      </p:sp>
      <p:sp>
        <p:nvSpPr>
          <p:cNvPr id="13" name="TextBox 12"/>
          <p:cNvSpPr txBox="1"/>
          <p:nvPr/>
        </p:nvSpPr>
        <p:spPr>
          <a:xfrm>
            <a:off x="5564991" y="3182577"/>
            <a:ext cx="378610" cy="662161"/>
          </a:xfrm>
          <a:prstGeom prst="rect">
            <a:avLst/>
          </a:prstGeom>
          <a:noFill/>
        </p:spPr>
        <p:txBody>
          <a:bodyPr wrap="square" rtlCol="0">
            <a:spAutoFit/>
          </a:bodyPr>
          <a:lstStyle/>
          <a:p>
            <a:r>
              <a:rPr lang="en-US" sz="3600" dirty="0">
                <a:solidFill>
                  <a:srgbClr val="941651"/>
                </a:solidFill>
                <a:latin typeface="Calibri" charset="0"/>
                <a:ea typeface="Calibri" charset="0"/>
                <a:cs typeface="Calibri" charset="0"/>
              </a:rPr>
              <a:t>T</a:t>
            </a:r>
          </a:p>
        </p:txBody>
      </p:sp>
      <p:sp>
        <p:nvSpPr>
          <p:cNvPr id="14" name="TextBox 13"/>
          <p:cNvSpPr txBox="1"/>
          <p:nvPr/>
        </p:nvSpPr>
        <p:spPr>
          <a:xfrm>
            <a:off x="4464423" y="4306669"/>
            <a:ext cx="575265" cy="646331"/>
          </a:xfrm>
          <a:prstGeom prst="rect">
            <a:avLst/>
          </a:prstGeom>
          <a:noFill/>
        </p:spPr>
        <p:txBody>
          <a:bodyPr wrap="square" rtlCol="0">
            <a:spAutoFit/>
          </a:bodyPr>
          <a:lstStyle/>
          <a:p>
            <a:r>
              <a:rPr lang="en-US" sz="3600" dirty="0">
                <a:solidFill>
                  <a:srgbClr val="DD6E3E"/>
                </a:solidFill>
                <a:latin typeface="Calibri" charset="0"/>
                <a:ea typeface="Calibri" charset="0"/>
                <a:cs typeface="Calibri" charset="0"/>
              </a:rPr>
              <a:t>A</a:t>
            </a:r>
          </a:p>
        </p:txBody>
      </p:sp>
      <p:sp>
        <p:nvSpPr>
          <p:cNvPr id="15" name="TextBox 14"/>
          <p:cNvSpPr txBox="1"/>
          <p:nvPr/>
        </p:nvSpPr>
        <p:spPr>
          <a:xfrm>
            <a:off x="3331569" y="3182579"/>
            <a:ext cx="245349" cy="646331"/>
          </a:xfrm>
          <a:prstGeom prst="rect">
            <a:avLst/>
          </a:prstGeom>
          <a:noFill/>
        </p:spPr>
        <p:txBody>
          <a:bodyPr wrap="square" rtlCol="0">
            <a:spAutoFit/>
          </a:bodyPr>
          <a:lstStyle/>
          <a:p>
            <a:r>
              <a:rPr lang="en-US" sz="3600" dirty="0">
                <a:solidFill>
                  <a:srgbClr val="4E8F00"/>
                </a:solidFill>
                <a:latin typeface="Calibri" charset="0"/>
                <a:ea typeface="Calibri" charset="0"/>
                <a:cs typeface="Calibri" charset="0"/>
              </a:rPr>
              <a:t>R</a:t>
            </a:r>
          </a:p>
        </p:txBody>
      </p:sp>
      <p:sp>
        <p:nvSpPr>
          <p:cNvPr id="2" name="Rectangular Callout 1"/>
          <p:cNvSpPr/>
          <p:nvPr/>
        </p:nvSpPr>
        <p:spPr>
          <a:xfrm>
            <a:off x="3121692" y="0"/>
            <a:ext cx="3638872" cy="1618008"/>
          </a:xfrm>
          <a:prstGeom prst="wedgeRectCallout">
            <a:avLst>
              <a:gd name="adj1" fmla="val -9029"/>
              <a:gd name="adj2" fmla="val 82971"/>
            </a:avLst>
          </a:prstGeom>
          <a:solidFill>
            <a:schemeClr val="tx2">
              <a:lumMod val="75000"/>
              <a:lumOff val="25000"/>
              <a:alpha val="10000"/>
            </a:schemeClr>
          </a:solidFill>
          <a:ln w="50800">
            <a:solidFill>
              <a:schemeClr val="tx2">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Within only weeks of beginning the internship, XX quickly became </a:t>
            </a:r>
            <a:r>
              <a:rPr lang="en-US" sz="2400">
                <a:solidFill>
                  <a:schemeClr val="tx1"/>
                </a:solidFill>
                <a:latin typeface="Arial" charset="0"/>
                <a:ea typeface="Arial" charset="0"/>
                <a:cs typeface="Arial" charset="0"/>
              </a:rPr>
              <a:t>an independent thinker</a:t>
            </a:r>
            <a:endParaRPr lang="en-US" sz="2400" dirty="0">
              <a:solidFill>
                <a:schemeClr val="tx1"/>
              </a:solidFill>
              <a:latin typeface="Arial" charset="0"/>
              <a:ea typeface="Arial" charset="0"/>
              <a:cs typeface="Arial" charset="0"/>
            </a:endParaRPr>
          </a:p>
        </p:txBody>
      </p:sp>
      <p:sp>
        <p:nvSpPr>
          <p:cNvPr id="19" name="Rectangular Callout 18"/>
          <p:cNvSpPr/>
          <p:nvPr/>
        </p:nvSpPr>
        <p:spPr>
          <a:xfrm>
            <a:off x="6322503" y="1853255"/>
            <a:ext cx="2744656" cy="2790060"/>
          </a:xfrm>
          <a:prstGeom prst="wedgeRectCallout">
            <a:avLst>
              <a:gd name="adj1" fmla="val -61455"/>
              <a:gd name="adj2" fmla="val 8026"/>
            </a:avLst>
          </a:prstGeom>
          <a:solidFill>
            <a:srgbClr val="941651">
              <a:alpha val="10000"/>
            </a:srgbClr>
          </a:solidFill>
          <a:ln w="50800">
            <a:solidFill>
              <a:srgbClr val="941651"/>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and began taking the initiative to design his own experiments, </a:t>
            </a:r>
          </a:p>
        </p:txBody>
      </p:sp>
      <p:sp>
        <p:nvSpPr>
          <p:cNvPr id="21" name="Rectangular Callout 20"/>
          <p:cNvSpPr/>
          <p:nvPr/>
        </p:nvSpPr>
        <p:spPr>
          <a:xfrm>
            <a:off x="110047" y="989350"/>
            <a:ext cx="2861753" cy="3743905"/>
          </a:xfrm>
          <a:prstGeom prst="wedgeRectCallout">
            <a:avLst>
              <a:gd name="adj1" fmla="val 63803"/>
              <a:gd name="adj2" fmla="val 16761"/>
            </a:avLst>
          </a:prstGeom>
          <a:solidFill>
            <a:srgbClr val="4E8F00">
              <a:alpha val="10000"/>
            </a:srgbClr>
          </a:solidFill>
          <a:ln w="50800">
            <a:solidFill>
              <a:srgbClr val="4E8F00"/>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By the end of the research experience, XX was leading the project and generating high-quality, reproducible data that we expect to publish in </a:t>
            </a:r>
            <a:r>
              <a:rPr lang="en-US" sz="2400" i="1" dirty="0">
                <a:solidFill>
                  <a:schemeClr val="tx1"/>
                </a:solidFill>
                <a:latin typeface="Arial" charset="0"/>
                <a:ea typeface="Arial" charset="0"/>
                <a:cs typeface="Arial" charset="0"/>
              </a:rPr>
              <a:t>Science</a:t>
            </a:r>
            <a:r>
              <a:rPr lang="en-US" sz="2400" dirty="0">
                <a:solidFill>
                  <a:schemeClr val="tx1"/>
                </a:solidFill>
                <a:latin typeface="Arial" charset="0"/>
                <a:ea typeface="Arial" charset="0"/>
                <a:cs typeface="Arial" charset="0"/>
              </a:rPr>
              <a:t>.</a:t>
            </a:r>
          </a:p>
        </p:txBody>
      </p:sp>
      <p:sp>
        <p:nvSpPr>
          <p:cNvPr id="23" name="Rectangular Callout 22"/>
          <p:cNvSpPr/>
          <p:nvPr/>
        </p:nvSpPr>
        <p:spPr>
          <a:xfrm>
            <a:off x="2438400" y="4861560"/>
            <a:ext cx="4419600" cy="1996440"/>
          </a:xfrm>
          <a:prstGeom prst="wedgeRectCallout">
            <a:avLst>
              <a:gd name="adj1" fmla="val -2529"/>
              <a:gd name="adj2" fmla="val -68872"/>
            </a:avLst>
          </a:prstGeom>
          <a:solidFill>
            <a:srgbClr val="DD6E3E">
              <a:alpha val="10000"/>
            </a:srgbClr>
          </a:solidFill>
          <a:ln w="50800">
            <a:solidFill>
              <a:srgbClr val="DD6E3E"/>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even suggesting new methodologies to address the questions at hand after researching the literature.</a:t>
            </a:r>
          </a:p>
        </p:txBody>
      </p:sp>
      <p:sp>
        <p:nvSpPr>
          <p:cNvPr id="17" name="Title 34"/>
          <p:cNvSpPr txBox="1">
            <a:spLocks/>
          </p:cNvSpPr>
          <p:nvPr/>
        </p:nvSpPr>
        <p:spPr>
          <a:xfrm>
            <a:off x="381000" y="109285"/>
            <a:ext cx="7556313" cy="1116106"/>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endParaRPr lang="en-US" dirty="0"/>
          </a:p>
        </p:txBody>
      </p:sp>
      <p:sp>
        <p:nvSpPr>
          <p:cNvPr id="20" name="4-Point Star 19"/>
          <p:cNvSpPr/>
          <p:nvPr/>
        </p:nvSpPr>
        <p:spPr>
          <a:xfrm>
            <a:off x="3647996" y="2527755"/>
            <a:ext cx="1934937" cy="1948698"/>
          </a:xfrm>
          <a:prstGeom prst="star4">
            <a:avLst/>
          </a:prstGeom>
          <a:gradFill flip="none" rotWithShape="1">
            <a:gsLst>
              <a:gs pos="0">
                <a:srgbClr val="FFC000"/>
              </a:gs>
              <a:gs pos="100000">
                <a:srgbClr val="FFFF00"/>
              </a:gs>
            </a:gsLst>
            <a:path path="circle">
              <a:fillToRect l="50000" t="50000" r="50000" b="50000"/>
            </a:path>
            <a:tileRect/>
          </a:gra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61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1"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456587" y="2046047"/>
            <a:ext cx="424119" cy="646331"/>
          </a:xfrm>
          <a:prstGeom prst="rect">
            <a:avLst/>
          </a:prstGeom>
          <a:noFill/>
        </p:spPr>
        <p:txBody>
          <a:bodyPr wrap="square" rtlCol="0">
            <a:spAutoFit/>
          </a:bodyPr>
          <a:lstStyle/>
          <a:p>
            <a:r>
              <a:rPr lang="en-US" sz="3600" dirty="0">
                <a:solidFill>
                  <a:schemeClr val="tx2">
                    <a:lumMod val="75000"/>
                    <a:lumOff val="25000"/>
                  </a:schemeClr>
                </a:solidFill>
                <a:latin typeface="Calibri" charset="0"/>
                <a:ea typeface="Calibri" charset="0"/>
                <a:cs typeface="Calibri" charset="0"/>
              </a:rPr>
              <a:t>S</a:t>
            </a:r>
          </a:p>
        </p:txBody>
      </p:sp>
      <p:sp>
        <p:nvSpPr>
          <p:cNvPr id="13" name="TextBox 12"/>
          <p:cNvSpPr txBox="1"/>
          <p:nvPr/>
        </p:nvSpPr>
        <p:spPr>
          <a:xfrm>
            <a:off x="5564991" y="3182577"/>
            <a:ext cx="378610" cy="662161"/>
          </a:xfrm>
          <a:prstGeom prst="rect">
            <a:avLst/>
          </a:prstGeom>
          <a:noFill/>
        </p:spPr>
        <p:txBody>
          <a:bodyPr wrap="square" rtlCol="0">
            <a:spAutoFit/>
          </a:bodyPr>
          <a:lstStyle/>
          <a:p>
            <a:r>
              <a:rPr lang="en-US" sz="3600" dirty="0">
                <a:solidFill>
                  <a:srgbClr val="941651"/>
                </a:solidFill>
                <a:latin typeface="Calibri" charset="0"/>
                <a:ea typeface="Calibri" charset="0"/>
                <a:cs typeface="Calibri" charset="0"/>
              </a:rPr>
              <a:t>T</a:t>
            </a:r>
          </a:p>
        </p:txBody>
      </p:sp>
      <p:sp>
        <p:nvSpPr>
          <p:cNvPr id="14" name="TextBox 13"/>
          <p:cNvSpPr txBox="1"/>
          <p:nvPr/>
        </p:nvSpPr>
        <p:spPr>
          <a:xfrm>
            <a:off x="4464423" y="4306669"/>
            <a:ext cx="575265" cy="646331"/>
          </a:xfrm>
          <a:prstGeom prst="rect">
            <a:avLst/>
          </a:prstGeom>
          <a:noFill/>
        </p:spPr>
        <p:txBody>
          <a:bodyPr wrap="square" rtlCol="0">
            <a:spAutoFit/>
          </a:bodyPr>
          <a:lstStyle/>
          <a:p>
            <a:r>
              <a:rPr lang="en-US" sz="3600" dirty="0">
                <a:solidFill>
                  <a:srgbClr val="DD6E3E"/>
                </a:solidFill>
                <a:latin typeface="Calibri" charset="0"/>
                <a:ea typeface="Calibri" charset="0"/>
                <a:cs typeface="Calibri" charset="0"/>
              </a:rPr>
              <a:t>A</a:t>
            </a:r>
          </a:p>
        </p:txBody>
      </p:sp>
      <p:sp>
        <p:nvSpPr>
          <p:cNvPr id="15" name="TextBox 14"/>
          <p:cNvSpPr txBox="1"/>
          <p:nvPr/>
        </p:nvSpPr>
        <p:spPr>
          <a:xfrm>
            <a:off x="3331569" y="3182579"/>
            <a:ext cx="245349" cy="646331"/>
          </a:xfrm>
          <a:prstGeom prst="rect">
            <a:avLst/>
          </a:prstGeom>
          <a:noFill/>
        </p:spPr>
        <p:txBody>
          <a:bodyPr wrap="square" rtlCol="0">
            <a:spAutoFit/>
          </a:bodyPr>
          <a:lstStyle/>
          <a:p>
            <a:r>
              <a:rPr lang="en-US" sz="3600" dirty="0">
                <a:solidFill>
                  <a:srgbClr val="4E8F00"/>
                </a:solidFill>
                <a:latin typeface="Calibri" charset="0"/>
                <a:ea typeface="Calibri" charset="0"/>
                <a:cs typeface="Calibri" charset="0"/>
              </a:rPr>
              <a:t>R</a:t>
            </a:r>
          </a:p>
        </p:txBody>
      </p:sp>
      <p:sp>
        <p:nvSpPr>
          <p:cNvPr id="2" name="Rectangular Callout 1"/>
          <p:cNvSpPr/>
          <p:nvPr/>
        </p:nvSpPr>
        <p:spPr>
          <a:xfrm>
            <a:off x="3121692" y="0"/>
            <a:ext cx="3638872" cy="1618008"/>
          </a:xfrm>
          <a:prstGeom prst="wedgeRectCallout">
            <a:avLst>
              <a:gd name="adj1" fmla="val -9029"/>
              <a:gd name="adj2" fmla="val 82971"/>
            </a:avLst>
          </a:prstGeom>
          <a:solidFill>
            <a:schemeClr val="tx2">
              <a:lumMod val="75000"/>
              <a:lumOff val="25000"/>
              <a:alpha val="10000"/>
            </a:schemeClr>
          </a:solidFill>
          <a:ln w="50800">
            <a:solidFill>
              <a:schemeClr val="tx2">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Without my prompting, </a:t>
            </a:r>
          </a:p>
        </p:txBody>
      </p:sp>
      <p:sp>
        <p:nvSpPr>
          <p:cNvPr id="19" name="Rectangular Callout 18"/>
          <p:cNvSpPr/>
          <p:nvPr/>
        </p:nvSpPr>
        <p:spPr>
          <a:xfrm>
            <a:off x="6322503" y="1853255"/>
            <a:ext cx="2744656" cy="2790060"/>
          </a:xfrm>
          <a:prstGeom prst="wedgeRectCallout">
            <a:avLst>
              <a:gd name="adj1" fmla="val -61455"/>
              <a:gd name="adj2" fmla="val 8026"/>
            </a:avLst>
          </a:prstGeom>
          <a:solidFill>
            <a:srgbClr val="941651">
              <a:alpha val="10000"/>
            </a:srgbClr>
          </a:solidFill>
          <a:ln w="50800">
            <a:solidFill>
              <a:srgbClr val="941651"/>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XX took the initiative to reach out and contact NIEHS data scientists for guidance.</a:t>
            </a:r>
          </a:p>
        </p:txBody>
      </p:sp>
      <p:sp>
        <p:nvSpPr>
          <p:cNvPr id="21" name="Rectangular Callout 20"/>
          <p:cNvSpPr/>
          <p:nvPr/>
        </p:nvSpPr>
        <p:spPr>
          <a:xfrm>
            <a:off x="52467" y="419725"/>
            <a:ext cx="2990536" cy="4313530"/>
          </a:xfrm>
          <a:prstGeom prst="wedgeRectCallout">
            <a:avLst>
              <a:gd name="adj1" fmla="val 63803"/>
              <a:gd name="adj2" fmla="val 16761"/>
            </a:avLst>
          </a:prstGeom>
          <a:solidFill>
            <a:srgbClr val="4E8F00">
              <a:alpha val="10000"/>
            </a:srgbClr>
          </a:solidFill>
          <a:ln w="50800">
            <a:solidFill>
              <a:srgbClr val="4E8F00"/>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By the end of the research experience, XX learned how to code in a new software platform, which has significantly advanced the project, allowing us to more </a:t>
            </a:r>
            <a:r>
              <a:rPr lang="en-US" sz="2400">
                <a:solidFill>
                  <a:schemeClr val="tx1"/>
                </a:solidFill>
                <a:latin typeface="Arial" charset="0"/>
                <a:ea typeface="Arial" charset="0"/>
                <a:cs typeface="Arial" charset="0"/>
              </a:rPr>
              <a:t>efficiently analyze Z.</a:t>
            </a:r>
            <a:endParaRPr lang="en-US" sz="2400" dirty="0">
              <a:solidFill>
                <a:schemeClr val="tx1"/>
              </a:solidFill>
              <a:latin typeface="Arial" charset="0"/>
              <a:ea typeface="Arial" charset="0"/>
              <a:cs typeface="Arial" charset="0"/>
            </a:endParaRPr>
          </a:p>
        </p:txBody>
      </p:sp>
      <p:sp>
        <p:nvSpPr>
          <p:cNvPr id="23" name="Rectangular Callout 22"/>
          <p:cNvSpPr/>
          <p:nvPr/>
        </p:nvSpPr>
        <p:spPr>
          <a:xfrm>
            <a:off x="2438400" y="4861560"/>
            <a:ext cx="4419600" cy="1996440"/>
          </a:xfrm>
          <a:prstGeom prst="wedgeRectCallout">
            <a:avLst>
              <a:gd name="adj1" fmla="val -2529"/>
              <a:gd name="adj2" fmla="val -68872"/>
            </a:avLst>
          </a:prstGeom>
          <a:solidFill>
            <a:srgbClr val="DD6E3E">
              <a:alpha val="10000"/>
            </a:srgbClr>
          </a:solidFill>
          <a:ln w="50800">
            <a:solidFill>
              <a:srgbClr val="DD6E3E"/>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XX asked for help regarding the best computational platform to analyze Z, and started teaching herself how to code in Y.</a:t>
            </a:r>
          </a:p>
        </p:txBody>
      </p:sp>
      <p:sp>
        <p:nvSpPr>
          <p:cNvPr id="17" name="Title 34"/>
          <p:cNvSpPr txBox="1">
            <a:spLocks/>
          </p:cNvSpPr>
          <p:nvPr/>
        </p:nvSpPr>
        <p:spPr>
          <a:xfrm>
            <a:off x="381000" y="109285"/>
            <a:ext cx="7556313" cy="1116106"/>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endParaRPr lang="en-US" dirty="0"/>
          </a:p>
        </p:txBody>
      </p:sp>
      <p:sp>
        <p:nvSpPr>
          <p:cNvPr id="20" name="4-Point Star 19"/>
          <p:cNvSpPr/>
          <p:nvPr/>
        </p:nvSpPr>
        <p:spPr>
          <a:xfrm>
            <a:off x="3647996" y="2527755"/>
            <a:ext cx="1934937" cy="1948698"/>
          </a:xfrm>
          <a:prstGeom prst="star4">
            <a:avLst/>
          </a:prstGeom>
          <a:gradFill flip="none" rotWithShape="1">
            <a:gsLst>
              <a:gs pos="0">
                <a:srgbClr val="FFC000"/>
              </a:gs>
              <a:gs pos="100000">
                <a:srgbClr val="FFFF00"/>
              </a:gs>
            </a:gsLst>
            <a:path path="circle">
              <a:fillToRect l="50000" t="50000" r="50000" b="50000"/>
            </a:path>
            <a:tileRect/>
          </a:gra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578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1"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57200" y="404813"/>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dirty="0"/>
              <a:t>Activity</a:t>
            </a:r>
            <a:endParaRPr lang="en-US" b="1" dirty="0"/>
          </a:p>
        </p:txBody>
      </p:sp>
      <p:sp>
        <p:nvSpPr>
          <p:cNvPr id="6" name="Content Placeholder 2"/>
          <p:cNvSpPr txBox="1">
            <a:spLocks/>
          </p:cNvSpPr>
          <p:nvPr/>
        </p:nvSpPr>
        <p:spPr>
          <a:xfrm>
            <a:off x="417443" y="1176716"/>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solidFill>
                  <a:schemeClr val="tx1"/>
                </a:solidFill>
              </a:rPr>
              <a:t>Spend a few minutes thinking about your summer intern’s accomplishments (or someone else you have mentored in the past)</a:t>
            </a:r>
          </a:p>
          <a:p>
            <a:r>
              <a:rPr lang="en-US" sz="2400" dirty="0">
                <a:solidFill>
                  <a:schemeClr val="tx1"/>
                </a:solidFill>
              </a:rPr>
              <a:t>Write down 1-2 STARs</a:t>
            </a:r>
          </a:p>
          <a:p>
            <a:r>
              <a:rPr lang="en-US" sz="2400" dirty="0">
                <a:solidFill>
                  <a:schemeClr val="tx1"/>
                </a:solidFill>
              </a:rPr>
              <a:t>Share your STAR with your neighbor</a:t>
            </a:r>
          </a:p>
        </p:txBody>
      </p:sp>
    </p:spTree>
    <p:extLst>
      <p:ext uri="{BB962C8B-B14F-4D97-AF65-F5344CB8AC3E}">
        <p14:creationId xmlns:p14="http://schemas.microsoft.com/office/powerpoint/2010/main" val="133012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71487" y="552450"/>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Confidentiality	</a:t>
            </a:r>
          </a:p>
        </p:txBody>
      </p:sp>
      <p:sp>
        <p:nvSpPr>
          <p:cNvPr id="4" name="Content Placeholder 2"/>
          <p:cNvSpPr txBox="1">
            <a:spLocks/>
          </p:cNvSpPr>
          <p:nvPr/>
        </p:nvSpPr>
        <p:spPr>
          <a:xfrm>
            <a:off x="457200" y="1981200"/>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solidFill>
                  <a:schemeClr val="tx1"/>
                </a:solidFill>
              </a:rPr>
              <a:t>This is important for open discussions and everything discussed remains confidential </a:t>
            </a:r>
          </a:p>
        </p:txBody>
      </p:sp>
    </p:spTree>
    <p:extLst>
      <p:ext uri="{BB962C8B-B14F-4D97-AF65-F5344CB8AC3E}">
        <p14:creationId xmlns:p14="http://schemas.microsoft.com/office/powerpoint/2010/main" val="423703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57200" y="404813"/>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Additional Considerations</a:t>
            </a:r>
            <a:endParaRPr lang="en-US" b="1" dirty="0"/>
          </a:p>
        </p:txBody>
      </p:sp>
      <p:pic>
        <p:nvPicPr>
          <p:cNvPr id="5" name="Picture 4"/>
          <p:cNvPicPr>
            <a:picLocks noChangeAspect="1"/>
          </p:cNvPicPr>
          <p:nvPr/>
        </p:nvPicPr>
        <p:blipFill>
          <a:blip r:embed="rId4"/>
          <a:stretch>
            <a:fillRect/>
          </a:stretch>
        </p:blipFill>
        <p:spPr>
          <a:xfrm>
            <a:off x="144050" y="1135504"/>
            <a:ext cx="8924999" cy="4793673"/>
          </a:xfrm>
          <a:prstGeom prst="rect">
            <a:avLst/>
          </a:prstGeom>
        </p:spPr>
      </p:pic>
    </p:spTree>
    <p:extLst>
      <p:ext uri="{BB962C8B-B14F-4D97-AF65-F5344CB8AC3E}">
        <p14:creationId xmlns:p14="http://schemas.microsoft.com/office/powerpoint/2010/main" val="159764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t="21111"/>
          <a:stretch/>
        </p:blipFill>
        <p:spPr>
          <a:xfrm>
            <a:off x="1918741" y="0"/>
            <a:ext cx="5314338" cy="6852674"/>
          </a:xfrm>
          <a:prstGeom prst="rect">
            <a:avLst/>
          </a:prstGeom>
        </p:spPr>
      </p:pic>
    </p:spTree>
    <p:extLst>
      <p:ext uri="{BB962C8B-B14F-4D97-AF65-F5344CB8AC3E}">
        <p14:creationId xmlns:p14="http://schemas.microsoft.com/office/powerpoint/2010/main" val="1610235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4312" y="123825"/>
            <a:ext cx="8635490" cy="989358"/>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Honest Evaluation of Weaknesses</a:t>
            </a:r>
          </a:p>
        </p:txBody>
      </p:sp>
      <p:sp>
        <p:nvSpPr>
          <p:cNvPr id="4" name="Content Placeholder 2"/>
          <p:cNvSpPr txBox="1">
            <a:spLocks/>
          </p:cNvSpPr>
          <p:nvPr/>
        </p:nvSpPr>
        <p:spPr>
          <a:xfrm>
            <a:off x="414211" y="1351533"/>
            <a:ext cx="8232247" cy="4955138"/>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solidFill>
                  <a:schemeClr val="tx1"/>
                </a:solidFill>
              </a:rPr>
              <a:t>Phone-based reference interview</a:t>
            </a:r>
          </a:p>
          <a:p>
            <a:r>
              <a:rPr lang="en-US" sz="2400" dirty="0">
                <a:solidFill>
                  <a:schemeClr val="tx1"/>
                </a:solidFill>
              </a:rPr>
              <a:t>Ask for questions ahead of time</a:t>
            </a:r>
          </a:p>
          <a:p>
            <a:pPr>
              <a:buFont typeface="Wingdings" pitchFamily="2" charset="2"/>
              <a:buNone/>
            </a:pPr>
            <a:endParaRPr lang="en-US" sz="2400" dirty="0">
              <a:solidFill>
                <a:schemeClr val="tx1"/>
              </a:solidFill>
            </a:endParaRPr>
          </a:p>
          <a:p>
            <a:pPr>
              <a:buFont typeface="Wingdings" pitchFamily="2" charset="2"/>
              <a:buNone/>
            </a:pPr>
            <a:endParaRPr lang="en-US" sz="2400" dirty="0">
              <a:solidFill>
                <a:schemeClr val="tx1"/>
              </a:solidFill>
            </a:endParaRPr>
          </a:p>
          <a:p>
            <a:endParaRPr lang="en-US" sz="2400" dirty="0">
              <a:solidFill>
                <a:schemeClr val="tx1"/>
              </a:solidFill>
            </a:endParaRPr>
          </a:p>
        </p:txBody>
      </p:sp>
      <p:pic>
        <p:nvPicPr>
          <p:cNvPr id="5" name="Picture 4"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pic>
        <p:nvPicPr>
          <p:cNvPr id="6" name="Picture 5"/>
          <p:cNvPicPr>
            <a:picLocks noChangeAspect="1"/>
          </p:cNvPicPr>
          <p:nvPr/>
        </p:nvPicPr>
        <p:blipFill rotWithShape="1">
          <a:blip r:embed="rId4"/>
          <a:srcRect b="85556"/>
          <a:stretch/>
        </p:blipFill>
        <p:spPr>
          <a:xfrm>
            <a:off x="231718" y="3121702"/>
            <a:ext cx="8802128" cy="2078182"/>
          </a:xfrm>
          <a:prstGeom prst="rect">
            <a:avLst/>
          </a:prstGeom>
        </p:spPr>
      </p:pic>
    </p:spTree>
    <p:extLst>
      <p:ext uri="{BB962C8B-B14F-4D97-AF65-F5344CB8AC3E}">
        <p14:creationId xmlns:p14="http://schemas.microsoft.com/office/powerpoint/2010/main" val="198786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4312" y="123825"/>
            <a:ext cx="8635490" cy="989358"/>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Guidelines for Writing Letters of Recommendation</a:t>
            </a:r>
          </a:p>
        </p:txBody>
      </p:sp>
      <p:sp>
        <p:nvSpPr>
          <p:cNvPr id="4" name="Content Placeholder 2"/>
          <p:cNvSpPr txBox="1">
            <a:spLocks/>
          </p:cNvSpPr>
          <p:nvPr/>
        </p:nvSpPr>
        <p:spPr>
          <a:xfrm>
            <a:off x="376735" y="1531415"/>
            <a:ext cx="8232247" cy="4955138"/>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spcBef>
                <a:spcPts val="0"/>
              </a:spcBef>
            </a:pPr>
            <a:r>
              <a:rPr lang="en-US" sz="1200" b="1" dirty="0">
                <a:solidFill>
                  <a:schemeClr val="tx1"/>
                </a:solidFill>
              </a:rPr>
              <a:t>Before writing the letter:</a:t>
            </a:r>
          </a:p>
          <a:p>
            <a:pPr>
              <a:spcBef>
                <a:spcPts val="0"/>
              </a:spcBef>
            </a:pPr>
            <a:r>
              <a:rPr lang="en-US" sz="1200" dirty="0">
                <a:solidFill>
                  <a:schemeClr val="tx1"/>
                </a:solidFill>
              </a:rPr>
              <a:t>In most cases, agree to write a letter of recommendation only if you can honestly write a supportive letter. If you cannot portray an individual positively, decline to write the recommendation.</a:t>
            </a:r>
          </a:p>
          <a:p>
            <a:pPr>
              <a:spcBef>
                <a:spcPts val="0"/>
              </a:spcBef>
            </a:pPr>
            <a:r>
              <a:rPr lang="en-US" sz="1200" dirty="0">
                <a:solidFill>
                  <a:schemeClr val="tx1"/>
                </a:solidFill>
              </a:rPr>
              <a:t>Ask for a current resume and as complete a description as possible of the position or program to which the person is applying.</a:t>
            </a:r>
          </a:p>
          <a:p>
            <a:pPr>
              <a:spcBef>
                <a:spcPts val="0"/>
              </a:spcBef>
            </a:pPr>
            <a:r>
              <a:rPr lang="en-US" sz="1200" dirty="0">
                <a:solidFill>
                  <a:schemeClr val="tx1"/>
                </a:solidFill>
              </a:rPr>
              <a:t>Assemble and review all other relevant information you may have about the person you are recommending. It is often easy to overlook some important accomplishment.</a:t>
            </a:r>
          </a:p>
          <a:p>
            <a:pPr>
              <a:spcBef>
                <a:spcPts val="0"/>
              </a:spcBef>
            </a:pPr>
            <a:r>
              <a:rPr lang="en-US" sz="1200" dirty="0">
                <a:solidFill>
                  <a:schemeClr val="tx1"/>
                </a:solidFill>
              </a:rPr>
              <a:t>Writing the letter:</a:t>
            </a:r>
          </a:p>
          <a:p>
            <a:pPr>
              <a:spcBef>
                <a:spcPts val="0"/>
              </a:spcBef>
            </a:pPr>
            <a:r>
              <a:rPr lang="en-US" sz="1200" dirty="0">
                <a:solidFill>
                  <a:schemeClr val="tx1"/>
                </a:solidFill>
              </a:rPr>
              <a:t>Present the person truthfully but positively. A recommendation that paints an unrealistic picture of a candidate may be discounted. A recommendation that focuses on negative qualities may do more harm than intended.</a:t>
            </a:r>
          </a:p>
          <a:p>
            <a:pPr>
              <a:spcBef>
                <a:spcPts val="0"/>
              </a:spcBef>
            </a:pPr>
            <a:r>
              <a:rPr lang="en-US" sz="1200" dirty="0">
                <a:solidFill>
                  <a:schemeClr val="tx1"/>
                </a:solidFill>
              </a:rPr>
              <a:t>Tailor the recommendation to the position. A letter recommending an individual for a job as a camp counselor should contain different information from that in a letter recommending the same individual for a job as a computer programmer.</a:t>
            </a:r>
          </a:p>
          <a:p>
            <a:pPr>
              <a:spcBef>
                <a:spcPts val="0"/>
              </a:spcBef>
            </a:pPr>
            <a:r>
              <a:rPr lang="en-US" sz="1200" dirty="0">
                <a:solidFill>
                  <a:schemeClr val="tx1"/>
                </a:solidFill>
              </a:rPr>
              <a:t>Begin the letter by describing how you know the individual you are recommending and the specific contexts upon which you are basing your evaluation. In what situations have you known the individual? For how long? How closely?</a:t>
            </a:r>
          </a:p>
          <a:p>
            <a:pPr>
              <a:spcBef>
                <a:spcPts val="0"/>
              </a:spcBef>
            </a:pPr>
            <a:r>
              <a:rPr lang="en-US" sz="1200" dirty="0">
                <a:solidFill>
                  <a:schemeClr val="tx1"/>
                </a:solidFill>
              </a:rPr>
              <a:t>Present the individual's general qualities relevant to the position along with one or two detailed examples. Including vivid detail will make the recommendation much more effective.</a:t>
            </a:r>
          </a:p>
          <a:p>
            <a:pPr>
              <a:spcBef>
                <a:spcPts val="0"/>
              </a:spcBef>
            </a:pPr>
            <a:r>
              <a:rPr lang="en-US" sz="1200" dirty="0">
                <a:solidFill>
                  <a:schemeClr val="tx1"/>
                </a:solidFill>
              </a:rPr>
              <a:t>In most cases, a letter of recommendation should consist of three or four paragraphs and not be over one page in length.</a:t>
            </a:r>
          </a:p>
          <a:p>
            <a:pPr>
              <a:spcBef>
                <a:spcPts val="0"/>
              </a:spcBef>
              <a:buFont typeface="Wingdings" pitchFamily="2" charset="2"/>
              <a:buNone/>
            </a:pPr>
            <a:endParaRPr lang="en-US" sz="1200" dirty="0">
              <a:solidFill>
                <a:schemeClr val="tx1"/>
              </a:solidFill>
            </a:endParaRPr>
          </a:p>
          <a:p>
            <a:pPr>
              <a:spcBef>
                <a:spcPts val="0"/>
              </a:spcBef>
              <a:buFont typeface="Wingdings" pitchFamily="2" charset="2"/>
              <a:buNone/>
            </a:pPr>
            <a:endParaRPr lang="en-US" sz="1200" dirty="0">
              <a:solidFill>
                <a:schemeClr val="tx1"/>
              </a:solidFill>
            </a:endParaRPr>
          </a:p>
          <a:p>
            <a:pPr>
              <a:spcBef>
                <a:spcPts val="0"/>
              </a:spcBef>
            </a:pPr>
            <a:endParaRPr lang="en-US" sz="1200" dirty="0">
              <a:solidFill>
                <a:schemeClr val="tx1"/>
              </a:solidFill>
            </a:endParaRPr>
          </a:p>
        </p:txBody>
      </p:sp>
      <p:pic>
        <p:nvPicPr>
          <p:cNvPr id="5" name="Picture 4"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31282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4312" y="123825"/>
            <a:ext cx="8635490" cy="989358"/>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Mentoring Philosophies</a:t>
            </a:r>
          </a:p>
        </p:txBody>
      </p:sp>
      <p:sp>
        <p:nvSpPr>
          <p:cNvPr id="4" name="Content Placeholder 2"/>
          <p:cNvSpPr txBox="1">
            <a:spLocks/>
          </p:cNvSpPr>
          <p:nvPr/>
        </p:nvSpPr>
        <p:spPr>
          <a:xfrm>
            <a:off x="414211" y="1351533"/>
            <a:ext cx="8232247" cy="4955138"/>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solidFill>
                  <a:schemeClr val="tx1"/>
                </a:solidFill>
              </a:rPr>
              <a:t>What are common themes in the mentoring philosophies?</a:t>
            </a:r>
          </a:p>
          <a:p>
            <a:r>
              <a:rPr lang="en-US" sz="2400" dirty="0">
                <a:solidFill>
                  <a:schemeClr val="tx1"/>
                </a:solidFill>
              </a:rPr>
              <a:t>Has your perception of mentoring changed?</a:t>
            </a:r>
          </a:p>
          <a:p>
            <a:r>
              <a:rPr lang="en-US" sz="2400" dirty="0">
                <a:solidFill>
                  <a:schemeClr val="tx1"/>
                </a:solidFill>
              </a:rPr>
              <a:t>What was your original definition of a mentor? Has your definition changed? If so, how?</a:t>
            </a:r>
          </a:p>
          <a:p>
            <a:r>
              <a:rPr lang="en-US" sz="2400" dirty="0">
                <a:solidFill>
                  <a:schemeClr val="tx1"/>
                </a:solidFill>
              </a:rPr>
              <a:t>How would you approach your mentoring differently next time?</a:t>
            </a:r>
          </a:p>
          <a:p>
            <a:pPr>
              <a:buFont typeface="Wingdings" pitchFamily="2" charset="2"/>
              <a:buNone/>
            </a:pPr>
            <a:endParaRPr lang="en-US" sz="2400" dirty="0">
              <a:solidFill>
                <a:schemeClr val="tx1"/>
              </a:solidFill>
            </a:endParaRPr>
          </a:p>
          <a:p>
            <a:pPr>
              <a:buFont typeface="Wingdings" pitchFamily="2" charset="2"/>
              <a:buNone/>
            </a:pPr>
            <a:endParaRPr lang="en-US" sz="2400" dirty="0">
              <a:solidFill>
                <a:schemeClr val="tx1"/>
              </a:solidFill>
            </a:endParaRPr>
          </a:p>
          <a:p>
            <a:endParaRPr lang="en-US" sz="2400" dirty="0">
              <a:solidFill>
                <a:schemeClr val="tx1"/>
              </a:solidFill>
            </a:endParaRPr>
          </a:p>
        </p:txBody>
      </p:sp>
      <p:pic>
        <p:nvPicPr>
          <p:cNvPr id="5" name="Picture 4"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2003010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Thanks to the NIH Office of Intramural Training &amp; Education! </a:t>
            </a:r>
          </a:p>
        </p:txBody>
      </p:sp>
      <p:sp>
        <p:nvSpPr>
          <p:cNvPr id="3" name="Text Placeholder 2"/>
          <p:cNvSpPr>
            <a:spLocks noGrp="1"/>
          </p:cNvSpPr>
          <p:nvPr>
            <p:ph type="body" idx="1"/>
          </p:nvPr>
        </p:nvSpPr>
        <p:spPr>
          <a:xfrm>
            <a:off x="2292350" y="4679950"/>
            <a:ext cx="5638800" cy="1500187"/>
          </a:xfrm>
        </p:spPr>
        <p:txBody>
          <a:bodyPr>
            <a:normAutofit/>
          </a:bodyPr>
          <a:lstStyle/>
          <a:p>
            <a:r>
              <a:rPr lang="en-US" sz="1600" dirty="0"/>
              <a:t>These slides are adapted from slides provided by OITE</a:t>
            </a:r>
          </a:p>
        </p:txBody>
      </p:sp>
    </p:spTree>
    <p:extLst>
      <p:ext uri="{BB962C8B-B14F-4D97-AF65-F5344CB8AC3E}">
        <p14:creationId xmlns:p14="http://schemas.microsoft.com/office/powerpoint/2010/main" val="160888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524435" y="228600"/>
            <a:ext cx="8713694"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Last week’s homework</a:t>
            </a:r>
            <a:endParaRPr lang="en-US" dirty="0"/>
          </a:p>
        </p:txBody>
      </p:sp>
      <p:sp>
        <p:nvSpPr>
          <p:cNvPr id="5" name="Content Placeholder 2"/>
          <p:cNvSpPr txBox="1">
            <a:spLocks/>
          </p:cNvSpPr>
          <p:nvPr/>
        </p:nvSpPr>
        <p:spPr>
          <a:xfrm>
            <a:off x="493915" y="1523180"/>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342900" lvl="1" indent="-342900">
              <a:buClr>
                <a:schemeClr val="bg2"/>
              </a:buClr>
              <a:buFont typeface="Wingdings" pitchFamily="28" charset="2"/>
              <a:buChar char="n"/>
            </a:pPr>
            <a:r>
              <a:rPr lang="en-US" sz="2200" dirty="0">
                <a:solidFill>
                  <a:schemeClr val="tx1"/>
                </a:solidFill>
              </a:rPr>
              <a:t>Discuss how your communication with your mentee has improved over the summer</a:t>
            </a:r>
          </a:p>
          <a:p>
            <a:pPr marL="342900" lvl="1" indent="-342900">
              <a:buClr>
                <a:schemeClr val="bg2"/>
              </a:buClr>
              <a:buFont typeface="Wingdings" pitchFamily="28" charset="2"/>
              <a:buChar char="n"/>
            </a:pPr>
            <a:r>
              <a:rPr lang="en-US" sz="2200" dirty="0">
                <a:solidFill>
                  <a:schemeClr val="tx1"/>
                </a:solidFill>
              </a:rPr>
              <a:t>Talk to a mentor about how they would have solved a mentoring challenge &amp; discuss</a:t>
            </a:r>
          </a:p>
        </p:txBody>
      </p:sp>
    </p:spTree>
    <p:extLst>
      <p:ext uri="{BB962C8B-B14F-4D97-AF65-F5344CB8AC3E}">
        <p14:creationId xmlns:p14="http://schemas.microsoft.com/office/powerpoint/2010/main" val="61588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57200" y="52387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Ensuring Independence</a:t>
            </a:r>
            <a:endParaRPr lang="en-US" dirty="0"/>
          </a:p>
        </p:txBody>
      </p:sp>
      <p:sp>
        <p:nvSpPr>
          <p:cNvPr id="5" name="Content Placeholder 2"/>
          <p:cNvSpPr txBox="1">
            <a:spLocks/>
          </p:cNvSpPr>
          <p:nvPr/>
        </p:nvSpPr>
        <p:spPr>
          <a:xfrm>
            <a:off x="467021" y="1550075"/>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solidFill>
                  <a:schemeClr val="tx1"/>
                </a:solidFill>
              </a:rPr>
              <a:t>How do you foster independence</a:t>
            </a:r>
          </a:p>
          <a:p>
            <a:r>
              <a:rPr lang="en-US" sz="2400" dirty="0">
                <a:solidFill>
                  <a:schemeClr val="tx1"/>
                </a:solidFill>
              </a:rPr>
              <a:t>How do you let them know it is OK to make mistakes?</a:t>
            </a:r>
          </a:p>
          <a:p>
            <a:r>
              <a:rPr lang="en-US" sz="2400" dirty="0">
                <a:solidFill>
                  <a:schemeClr val="tx1"/>
                </a:solidFill>
              </a:rPr>
              <a:t>Instead of answering all your mentees’ questions, how can you teach them to find information on their own?</a:t>
            </a:r>
          </a:p>
        </p:txBody>
      </p:sp>
    </p:spTree>
    <p:extLst>
      <p:ext uri="{BB962C8B-B14F-4D97-AF65-F5344CB8AC3E}">
        <p14:creationId xmlns:p14="http://schemas.microsoft.com/office/powerpoint/2010/main" val="29366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57200" y="52387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Case Study</a:t>
            </a:r>
            <a:endParaRPr lang="en-US" dirty="0"/>
          </a:p>
        </p:txBody>
      </p:sp>
      <p:sp>
        <p:nvSpPr>
          <p:cNvPr id="5" name="Content Placeholder 2"/>
          <p:cNvSpPr txBox="1">
            <a:spLocks/>
          </p:cNvSpPr>
          <p:nvPr/>
        </p:nvSpPr>
        <p:spPr>
          <a:xfrm>
            <a:off x="467021" y="1317286"/>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None/>
            </a:pPr>
            <a:r>
              <a:rPr lang="en-US" sz="2400" dirty="0">
                <a:solidFill>
                  <a:schemeClr val="tx1"/>
                </a:solidFill>
              </a:rPr>
              <a:t>An experienced undergraduate researcher was constantly seeking input from his mentor on minor details regarding his project. Though he had regular meetings scheduled with his mentor, he would bombard her with several e-mails daily or seek her out anytime she was around, even if it meant interrupting her work or a meeting that was in progress. It was often the case that he was revisiting topics that had already been discussed. This was becoming increasingly frustrating for the mentor, since she knew the student was capable of independent work (having demonstrated this during times she was less available). The mentor vented her frustration to at least one other lab member and wondered what to do.</a:t>
            </a:r>
          </a:p>
        </p:txBody>
      </p:sp>
    </p:spTree>
    <p:extLst>
      <p:ext uri="{BB962C8B-B14F-4D97-AF65-F5344CB8AC3E}">
        <p14:creationId xmlns:p14="http://schemas.microsoft.com/office/powerpoint/2010/main" val="68135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63511" y="294954"/>
            <a:ext cx="8713694"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Case Study</a:t>
            </a:r>
            <a:endParaRPr lang="en-US" dirty="0"/>
          </a:p>
        </p:txBody>
      </p:sp>
      <p:sp>
        <p:nvSpPr>
          <p:cNvPr id="5" name="Content Placeholder 2"/>
          <p:cNvSpPr txBox="1">
            <a:spLocks/>
          </p:cNvSpPr>
          <p:nvPr/>
        </p:nvSpPr>
        <p:spPr>
          <a:xfrm>
            <a:off x="352390" y="1385622"/>
            <a:ext cx="8469321" cy="425067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spcBef>
                <a:spcPts val="100"/>
              </a:spcBef>
              <a:buNone/>
            </a:pPr>
            <a:r>
              <a:rPr lang="en-US" sz="1800" dirty="0">
                <a:solidFill>
                  <a:schemeClr val="tx1"/>
                </a:solidFill>
                <a:ea typeface="ＭＳ Ｐゴシック" charset="0"/>
              </a:rPr>
              <a:t>I started working with a new undergraduate on a thesis this semester, and I just can't seem to get along with her! I told her at the beginning of the semester that I thought we should have weekly meetings to talk about her progress, and she agreed. At our next meeting, I asked her to run through a list of the things she'd accomplished that week. She had no notes and seemed pretty unprepared for talking about her work in the level of detail that I expected. She’s been canceling most of our meetings at the last minute -- either she doesn't feel well, or she suddenly remembers an assignment for another class that's due the next day! I know that she's doing the work, because at the few meetings she keeps, she has a lot to say -- but her progress on this project is very uneven, both in time taken and in quality, and I'm often forced to suggest that she redo crucial pieces. I fear these critical meetings leave her demoralized and less interested in accepting guidance from me, but I don't know how else to get her to understand that she needs my help.</a:t>
            </a:r>
          </a:p>
        </p:txBody>
      </p:sp>
      <p:pic>
        <p:nvPicPr>
          <p:cNvPr id="8" name="Picture 7"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39446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63511" y="294954"/>
            <a:ext cx="8713694"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a:t>Case Study</a:t>
            </a:r>
            <a:endParaRPr lang="en-US" dirty="0"/>
          </a:p>
        </p:txBody>
      </p:sp>
      <p:sp>
        <p:nvSpPr>
          <p:cNvPr id="5" name="Content Placeholder 2"/>
          <p:cNvSpPr txBox="1">
            <a:spLocks/>
          </p:cNvSpPr>
          <p:nvPr/>
        </p:nvSpPr>
        <p:spPr>
          <a:xfrm>
            <a:off x="352390" y="1385622"/>
            <a:ext cx="8469321" cy="425067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spcBef>
                <a:spcPts val="100"/>
              </a:spcBef>
              <a:buNone/>
            </a:pPr>
            <a:r>
              <a:rPr lang="en-US" sz="1800" dirty="0">
                <a:solidFill>
                  <a:schemeClr val="tx1"/>
                </a:solidFill>
                <a:ea typeface="ＭＳ Ｐゴシック" charset="0"/>
              </a:rPr>
              <a:t>The most senior graduate student in my group is adept at performing experiments but is a very slow writer. Last fall, I set multiple deadlines that this graduate student missed, while another student in my group wrote his entire masters thesis, submitted a paper and did experiments. Over winter break, the slow writer had a breakthrough and produced a fairly reasonable draft of a prelim proposal. However, because she produced it so close to the (planned) prelim date, and she did not have the presentation ready either, I delayed the exam. To avoid delays in publications, I have taken the lead in writing the manuscripts based on her work. However, in order to graduate with a PhD, I realize she must write the dissertation as well as the next manuscripts herself. Setting deadlines for detailed outlines, manuscript/thesis sections, figures, etc. hasn’t worked. Communicating the importance of manuscripts to the scientific endeavor hasn’t worked. Encouragement hasn’t worked. Veiled threats don’t seem professional. Other than being patient, what should I do?</a:t>
            </a:r>
          </a:p>
        </p:txBody>
      </p:sp>
      <p:pic>
        <p:nvPicPr>
          <p:cNvPr id="8" name="Picture 7"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74016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57200" y="52387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What to do at the end</a:t>
            </a:r>
            <a:br>
              <a:rPr lang="en-US" dirty="0"/>
            </a:br>
            <a:endParaRPr lang="en-US" dirty="0"/>
          </a:p>
        </p:txBody>
      </p:sp>
      <p:sp>
        <p:nvSpPr>
          <p:cNvPr id="5" name="Content Placeholder 2"/>
          <p:cNvSpPr txBox="1">
            <a:spLocks/>
          </p:cNvSpPr>
          <p:nvPr/>
        </p:nvSpPr>
        <p:spPr>
          <a:xfrm>
            <a:off x="520809" y="1509734"/>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endParaRPr lang="en-US" sz="2200" dirty="0"/>
          </a:p>
        </p:txBody>
      </p:sp>
      <p:sp>
        <p:nvSpPr>
          <p:cNvPr id="9" name="Content Placeholder 2"/>
          <p:cNvSpPr txBox="1">
            <a:spLocks/>
          </p:cNvSpPr>
          <p:nvPr/>
        </p:nvSpPr>
        <p:spPr>
          <a:xfrm>
            <a:off x="629587" y="1299148"/>
            <a:ext cx="8229600" cy="4397114"/>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a:solidFill>
                  <a:schemeClr val="tx1"/>
                </a:solidFill>
              </a:rPr>
              <a:t>Poster &amp; Finishing up</a:t>
            </a:r>
          </a:p>
          <a:p>
            <a:pPr lvl="1"/>
            <a:r>
              <a:rPr lang="en-US" dirty="0">
                <a:solidFill>
                  <a:schemeClr val="tx1"/>
                </a:solidFill>
              </a:rPr>
              <a:t>Create a strategy they can use to finish the project</a:t>
            </a:r>
          </a:p>
          <a:p>
            <a:pPr lvl="1"/>
            <a:r>
              <a:rPr lang="en-US" dirty="0">
                <a:solidFill>
                  <a:schemeClr val="tx1"/>
                </a:solidFill>
              </a:rPr>
              <a:t>Poster Talk: July 25, 9-12 PM</a:t>
            </a:r>
          </a:p>
          <a:p>
            <a:pPr lvl="1"/>
            <a:r>
              <a:rPr lang="en-US" dirty="0">
                <a:solidFill>
                  <a:schemeClr val="tx1"/>
                </a:solidFill>
              </a:rPr>
              <a:t>Poster Abstracts Due July 12</a:t>
            </a:r>
          </a:p>
          <a:p>
            <a:r>
              <a:rPr lang="en-US" dirty="0">
                <a:solidFill>
                  <a:schemeClr val="tx1"/>
                </a:solidFill>
              </a:rPr>
              <a:t>Write-up?</a:t>
            </a:r>
          </a:p>
          <a:p>
            <a:r>
              <a:rPr lang="en-US" dirty="0">
                <a:solidFill>
                  <a:schemeClr val="tx1"/>
                </a:solidFill>
              </a:rPr>
              <a:t>Give them an evaluation?</a:t>
            </a:r>
          </a:p>
          <a:p>
            <a:r>
              <a:rPr lang="en-US" dirty="0">
                <a:solidFill>
                  <a:schemeClr val="tx1"/>
                </a:solidFill>
              </a:rPr>
              <a:t>What to do with their samples/files?</a:t>
            </a:r>
          </a:p>
          <a:p>
            <a:r>
              <a:rPr lang="en-US" dirty="0" err="1">
                <a:solidFill>
                  <a:schemeClr val="tx1"/>
                </a:solidFill>
              </a:rPr>
              <a:t>Eval</a:t>
            </a:r>
            <a:r>
              <a:rPr lang="en-US" dirty="0">
                <a:solidFill>
                  <a:schemeClr val="tx1"/>
                </a:solidFill>
              </a:rPr>
              <a:t> your mentoring</a:t>
            </a:r>
          </a:p>
          <a:p>
            <a:pPr lvl="1"/>
            <a:r>
              <a:rPr lang="en-US" dirty="0">
                <a:solidFill>
                  <a:schemeClr val="tx1"/>
                </a:solidFill>
              </a:rPr>
              <a:t>Did you meet the goals and expectations</a:t>
            </a:r>
          </a:p>
          <a:p>
            <a:pPr lvl="1"/>
            <a:r>
              <a:rPr lang="en-US" dirty="0">
                <a:solidFill>
                  <a:schemeClr val="tx1"/>
                </a:solidFill>
              </a:rPr>
              <a:t>What would you change</a:t>
            </a:r>
          </a:p>
        </p:txBody>
      </p:sp>
    </p:spTree>
    <p:extLst>
      <p:ext uri="{BB962C8B-B14F-4D97-AF65-F5344CB8AC3E}">
        <p14:creationId xmlns:p14="http://schemas.microsoft.com/office/powerpoint/2010/main" val="181278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57200" y="52387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Letters of rec</a:t>
            </a:r>
            <a:br>
              <a:rPr lang="en-US" dirty="0"/>
            </a:br>
            <a:endParaRPr lang="en-US" dirty="0"/>
          </a:p>
        </p:txBody>
      </p:sp>
      <p:sp>
        <p:nvSpPr>
          <p:cNvPr id="5" name="Content Placeholder 2"/>
          <p:cNvSpPr txBox="1">
            <a:spLocks/>
          </p:cNvSpPr>
          <p:nvPr/>
        </p:nvSpPr>
        <p:spPr>
          <a:xfrm>
            <a:off x="543294" y="1337347"/>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200" dirty="0">
                <a:solidFill>
                  <a:schemeClr val="tx1"/>
                </a:solidFill>
              </a:rPr>
              <a:t>1st para: </a:t>
            </a:r>
          </a:p>
          <a:p>
            <a:pPr lvl="1"/>
            <a:r>
              <a:rPr lang="en-US" sz="2200" dirty="0">
                <a:solidFill>
                  <a:schemeClr val="tx1"/>
                </a:solidFill>
              </a:rPr>
              <a:t>Who the student is</a:t>
            </a:r>
          </a:p>
          <a:p>
            <a:pPr lvl="1"/>
            <a:r>
              <a:rPr lang="en-US" sz="2200" dirty="0">
                <a:solidFill>
                  <a:schemeClr val="tx1"/>
                </a:solidFill>
              </a:rPr>
              <a:t>What they are applying to </a:t>
            </a:r>
          </a:p>
          <a:p>
            <a:pPr lvl="1"/>
            <a:r>
              <a:rPr lang="en-US" sz="2200" dirty="0">
                <a:solidFill>
                  <a:schemeClr val="tx1"/>
                </a:solidFill>
              </a:rPr>
              <a:t>How you know them, why you are qualified to write a letter. </a:t>
            </a:r>
          </a:p>
          <a:p>
            <a:r>
              <a:rPr lang="en-US" sz="2200" dirty="0">
                <a:solidFill>
                  <a:schemeClr val="tx1"/>
                </a:solidFill>
              </a:rPr>
              <a:t>2nd para:</a:t>
            </a:r>
          </a:p>
          <a:p>
            <a:pPr lvl="1"/>
            <a:r>
              <a:rPr lang="en-US" sz="2200" dirty="0">
                <a:solidFill>
                  <a:schemeClr val="tx1"/>
                </a:solidFill>
              </a:rPr>
              <a:t>What the person did under your mentorship,  how the person fits the position, the skills and qualities. </a:t>
            </a:r>
          </a:p>
          <a:p>
            <a:r>
              <a:rPr lang="en-US" sz="2200" dirty="0">
                <a:solidFill>
                  <a:schemeClr val="tx1"/>
                </a:solidFill>
              </a:rPr>
              <a:t>3rd para: </a:t>
            </a:r>
          </a:p>
          <a:p>
            <a:pPr lvl="1"/>
            <a:r>
              <a:rPr lang="en-US" sz="2200" dirty="0">
                <a:solidFill>
                  <a:schemeClr val="tx1"/>
                </a:solidFill>
              </a:rPr>
              <a:t>What sets the person apart, how have they excelled</a:t>
            </a:r>
          </a:p>
          <a:p>
            <a:r>
              <a:rPr lang="en-US" sz="2200" dirty="0">
                <a:solidFill>
                  <a:schemeClr val="tx1"/>
                </a:solidFill>
              </a:rPr>
              <a:t>4th: thanks, feel free to contact me, </a:t>
            </a:r>
            <a:r>
              <a:rPr lang="en-US" sz="2200" dirty="0" err="1">
                <a:solidFill>
                  <a:schemeClr val="tx1"/>
                </a:solidFill>
              </a:rPr>
              <a:t>etc</a:t>
            </a:r>
            <a:endParaRPr lang="en-US" sz="2200" dirty="0">
              <a:solidFill>
                <a:schemeClr val="tx1"/>
              </a:solidFill>
            </a:endParaRPr>
          </a:p>
        </p:txBody>
      </p:sp>
    </p:spTree>
    <p:extLst>
      <p:ext uri="{BB962C8B-B14F-4D97-AF65-F5344CB8AC3E}">
        <p14:creationId xmlns:p14="http://schemas.microsoft.com/office/powerpoint/2010/main" val="1037896386"/>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99096</TotalTime>
  <Words>2259</Words>
  <Application>Microsoft Macintosh PowerPoint</Application>
  <PresentationFormat>On-screen Show (4:3)</PresentationFormat>
  <Paragraphs>152</Paragraphs>
  <Slides>25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ＭＳ Ｐゴシック</vt:lpstr>
      <vt:lpstr>Arial</vt:lpstr>
      <vt:lpstr>Calibri</vt:lpstr>
      <vt:lpstr>Rockwell</vt:lpstr>
      <vt:lpstr>Wingdings</vt:lpstr>
      <vt:lpstr>Advantage</vt:lpstr>
      <vt:lpstr>Research Mentor Training Class 4:  Wrapping Up Letters of Rec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Articulate Using STAR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to the NIH Office of Intramural Training &amp; Education! </vt:lpstr>
    </vt:vector>
  </TitlesOfParts>
  <Company>NIEHS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Tammy R Collins</dc:creator>
  <cp:lastModifiedBy>Collins, Tammy (NIH/NIEHS) [E]</cp:lastModifiedBy>
  <cp:revision>436</cp:revision>
  <cp:lastPrinted>2018-06-07T18:38:34Z</cp:lastPrinted>
  <dcterms:created xsi:type="dcterms:W3CDTF">2015-03-06T16:42:26Z</dcterms:created>
  <dcterms:modified xsi:type="dcterms:W3CDTF">2019-06-12T15:35:07Z</dcterms:modified>
</cp:coreProperties>
</file>