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945600" cx="329184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573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857573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450" y="0"/>
            <a:ext cx="32919300" cy="1876537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22120" y="2302827"/>
            <a:ext cx="30674100" cy="5472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22120" y="8015190"/>
            <a:ext cx="15273300" cy="3150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100"/>
              <a:buNone/>
              <a:defRPr sz="6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122300" y="3546347"/>
            <a:ext cx="19205700" cy="5310600"/>
          </a:xfrm>
          <a:prstGeom prst="rect">
            <a:avLst/>
          </a:prstGeom>
        </p:spPr>
        <p:txBody>
          <a:bodyPr anchorCtr="0" anchor="b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200"/>
              <a:buNone/>
              <a:defRPr sz="38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122120" y="9051413"/>
            <a:ext cx="19205700" cy="40218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Char char="●"/>
              <a:defRPr>
                <a:solidFill>
                  <a:schemeClr val="accent2"/>
                </a:solidFill>
              </a:defRPr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○"/>
              <a:defRPr>
                <a:solidFill>
                  <a:schemeClr val="accent2"/>
                </a:solidFill>
              </a:defRPr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■"/>
              <a:defRPr>
                <a:solidFill>
                  <a:schemeClr val="accent2"/>
                </a:solidFill>
              </a:defRPr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●"/>
              <a:defRPr>
                <a:solidFill>
                  <a:schemeClr val="accent2"/>
                </a:solidFill>
              </a:defRPr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○"/>
              <a:defRPr>
                <a:solidFill>
                  <a:schemeClr val="accent2"/>
                </a:solidFill>
              </a:defRPr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■"/>
              <a:defRPr>
                <a:solidFill>
                  <a:schemeClr val="accent2"/>
                </a:solidFill>
              </a:defRPr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●"/>
              <a:defRPr>
                <a:solidFill>
                  <a:schemeClr val="accent2"/>
                </a:solidFill>
              </a:defRPr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○"/>
              <a:defRPr>
                <a:solidFill>
                  <a:schemeClr val="accent2"/>
                </a:solidFill>
              </a:defRPr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223"/>
            <a:ext cx="32919300" cy="1876537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32919300" cy="18765373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122120" y="2302827"/>
            <a:ext cx="30674100" cy="5472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5530400" cy="219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188267"/>
            <a:ext cx="15529050" cy="18770813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450" y="0"/>
            <a:ext cx="15540840" cy="18754707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122210" y="2137280"/>
            <a:ext cx="13343400" cy="107046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6720830" y="2137280"/>
            <a:ext cx="14999100" cy="174873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32918400" cy="544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1122210" y="2137280"/>
            <a:ext cx="30674100" cy="2661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122120" y="6424320"/>
            <a:ext cx="14399700" cy="13125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17396640" y="6424320"/>
            <a:ext cx="14399700" cy="13125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32918400" cy="544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1122210" y="2137280"/>
            <a:ext cx="30674100" cy="2661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3551900" cy="219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1122210" y="2137280"/>
            <a:ext cx="11259000" cy="78042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122120" y="10200107"/>
            <a:ext cx="11259000" cy="98049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Char char="●"/>
              <a:defRPr>
                <a:solidFill>
                  <a:schemeClr val="accent2"/>
                </a:solidFill>
              </a:defRPr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○"/>
              <a:defRPr>
                <a:solidFill>
                  <a:schemeClr val="accent2"/>
                </a:solidFill>
              </a:defRPr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■"/>
              <a:defRPr>
                <a:solidFill>
                  <a:schemeClr val="accent2"/>
                </a:solidFill>
              </a:defRPr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●"/>
              <a:defRPr>
                <a:solidFill>
                  <a:schemeClr val="accent2"/>
                </a:solidFill>
              </a:defRPr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○"/>
              <a:defRPr>
                <a:solidFill>
                  <a:schemeClr val="accent2"/>
                </a:solidFill>
              </a:defRPr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■"/>
              <a:defRPr>
                <a:solidFill>
                  <a:schemeClr val="accent2"/>
                </a:solidFill>
              </a:defRPr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●"/>
              <a:defRPr>
                <a:solidFill>
                  <a:schemeClr val="accent2"/>
                </a:solidFill>
              </a:defRPr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○"/>
              <a:defRPr>
                <a:solidFill>
                  <a:schemeClr val="accent2"/>
                </a:solidFill>
              </a:defRPr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122030" y="3407360"/>
            <a:ext cx="22492200" cy="151308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16459200" cy="219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1120680" y="2137280"/>
            <a:ext cx="13335900" cy="8745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1097280" y="11207360"/>
            <a:ext cx="13335900" cy="39540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None/>
              <a:defRPr sz="6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7564490" y="2137280"/>
            <a:ext cx="14234400" cy="17542500"/>
          </a:xfrm>
          <a:prstGeom prst="rect">
            <a:avLst/>
          </a:prstGeom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1pPr>
            <a:lvl2pPr indent="-495300" lvl="1" marL="9144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2pPr>
            <a:lvl3pPr indent="-495300" lvl="2" marL="13716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3pPr>
            <a:lvl4pPr indent="-495300" lvl="3" marL="18288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4pPr>
            <a:lvl5pPr indent="-495300" lvl="4" marL="22860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5pPr>
            <a:lvl6pPr indent="-495300" lvl="5" marL="27432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6pPr>
            <a:lvl7pPr indent="-495300" lvl="6" marL="3200400">
              <a:spcBef>
                <a:spcPts val="0"/>
              </a:spcBef>
              <a:spcAft>
                <a:spcPts val="0"/>
              </a:spcAft>
              <a:buSzPts val="4200"/>
              <a:buChar char="●"/>
              <a:defRPr/>
            </a:lvl7pPr>
            <a:lvl8pPr indent="-495300" lvl="7" marL="3657600">
              <a:spcBef>
                <a:spcPts val="0"/>
              </a:spcBef>
              <a:spcAft>
                <a:spcPts val="0"/>
              </a:spcAft>
              <a:buSzPts val="4200"/>
              <a:buChar char="○"/>
              <a:defRPr/>
            </a:lvl8pPr>
            <a:lvl9pPr indent="-495300" lvl="8" marL="4114800">
              <a:spcBef>
                <a:spcPts val="0"/>
              </a:spcBef>
              <a:spcAft>
                <a:spcPts val="0"/>
              </a:spcAft>
              <a:buSzPts val="42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18641067"/>
            <a:ext cx="32918400" cy="330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9450" lIns="349450" spcFirstLastPara="1" rIns="349450" wrap="square" tIns="349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122120" y="19291307"/>
            <a:ext cx="28725900" cy="19647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22120" y="1898773"/>
            <a:ext cx="306741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700"/>
              <a:buFont typeface="Merriweather"/>
              <a:buNone/>
              <a:defRPr sz="10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2120" y="4917227"/>
            <a:ext cx="30674100" cy="14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450" lIns="349450" spcFirstLastPara="1" rIns="349450" wrap="square" tIns="349450">
            <a:normAutofit/>
          </a:bodyPr>
          <a:lstStyle>
            <a:lvl1pPr indent="-546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Roboto"/>
              <a:buChar char="●"/>
              <a:defRPr sz="5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495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○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495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■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495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●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495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○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495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■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495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●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495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○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495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Char char="■"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500848" y="19896392"/>
            <a:ext cx="19752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9450" lIns="349450" spcFirstLastPara="1" rIns="349450" wrap="square" tIns="349450">
            <a:normAutofit/>
          </a:bodyPr>
          <a:lstStyle>
            <a:lvl1pPr lvl="0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3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0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15389125" y="12446100"/>
            <a:ext cx="17465100" cy="92262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5577813" y="12878875"/>
            <a:ext cx="9873300" cy="8419800"/>
          </a:xfrm>
          <a:prstGeom prst="ellipse">
            <a:avLst/>
          </a:prstGeom>
          <a:solidFill>
            <a:srgbClr val="76A5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p13"/>
          <p:cNvCxnSpPr>
            <a:stCxn id="67" idx="6"/>
            <a:endCxn id="68" idx="1"/>
          </p:cNvCxnSpPr>
          <p:nvPr/>
        </p:nvCxnSpPr>
        <p:spPr>
          <a:xfrm>
            <a:off x="14578925" y="17384100"/>
            <a:ext cx="3287100" cy="1228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69" name="Google Shape;69;p13"/>
          <p:cNvCxnSpPr>
            <a:stCxn id="68" idx="0"/>
            <a:endCxn id="70" idx="0"/>
          </p:cNvCxnSpPr>
          <p:nvPr/>
        </p:nvCxnSpPr>
        <p:spPr>
          <a:xfrm flipH="1" rot="10800000">
            <a:off x="20369275" y="13533600"/>
            <a:ext cx="333900" cy="4650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67" name="Google Shape;67;p13"/>
          <p:cNvSpPr/>
          <p:nvPr/>
        </p:nvSpPr>
        <p:spPr>
          <a:xfrm>
            <a:off x="6550925" y="15813150"/>
            <a:ext cx="8028000" cy="3141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Roboto"/>
                <a:ea typeface="Roboto"/>
                <a:cs typeface="Roboto"/>
                <a:sym typeface="Roboto"/>
              </a:rPr>
              <a:t>Database: MongoDB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Roboto"/>
                <a:ea typeface="Roboto"/>
                <a:cs typeface="Roboto"/>
                <a:sym typeface="Roboto"/>
              </a:rPr>
              <a:t>Stores user information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6828975" y="18184500"/>
            <a:ext cx="7080600" cy="2926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oboto"/>
                <a:ea typeface="Roboto"/>
                <a:cs typeface="Roboto"/>
                <a:sym typeface="Roboto"/>
              </a:rPr>
              <a:t>Express Server: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oboto"/>
                <a:ea typeface="Roboto"/>
                <a:cs typeface="Roboto"/>
                <a:sym typeface="Roboto"/>
              </a:rPr>
              <a:t>Handles DB queries and connecting frontend to backend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162875" y="13533450"/>
            <a:ext cx="7080600" cy="29262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oboto"/>
                <a:ea typeface="Roboto"/>
                <a:cs typeface="Roboto"/>
                <a:sym typeface="Roboto"/>
              </a:rPr>
              <a:t>Socket.io: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Roboto"/>
                <a:ea typeface="Roboto"/>
                <a:cs typeface="Roboto"/>
                <a:sym typeface="Roboto"/>
              </a:rPr>
              <a:t>Handles sending chess moves between players in real time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6148075" y="16583700"/>
            <a:ext cx="8908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Node Backend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(Port 5000)</a:t>
            </a:r>
            <a:endParaRPr sz="4600"/>
          </a:p>
        </p:txBody>
      </p:sp>
      <p:cxnSp>
        <p:nvCxnSpPr>
          <p:cNvPr id="72" name="Google Shape;72;p13"/>
          <p:cNvCxnSpPr>
            <a:stCxn id="65" idx="6"/>
            <a:endCxn id="73" idx="2"/>
          </p:cNvCxnSpPr>
          <p:nvPr/>
        </p:nvCxnSpPr>
        <p:spPr>
          <a:xfrm>
            <a:off x="25451113" y="17088775"/>
            <a:ext cx="1933800" cy="2307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/>
          <p:nvPr/>
        </p:nvSpPr>
        <p:spPr>
          <a:xfrm>
            <a:off x="27384919" y="13989443"/>
            <a:ext cx="5316900" cy="18237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React frontend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Client 1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oboto"/>
                <a:ea typeface="Roboto"/>
                <a:cs typeface="Roboto"/>
                <a:sym typeface="Roboto"/>
              </a:rPr>
              <a:t>(Port 3000)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27384935" y="18825906"/>
            <a:ext cx="5316900" cy="18237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React frontend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Client N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7384917" y="16407664"/>
            <a:ext cx="5316900" cy="18237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React frontend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"/>
                <a:ea typeface="Roboto"/>
                <a:cs typeface="Roboto"/>
                <a:sym typeface="Roboto"/>
              </a:rPr>
              <a:t>Client 2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" name="Google Shape;76;p13"/>
          <p:cNvCxnSpPr>
            <a:stCxn id="65" idx="6"/>
            <a:endCxn id="74" idx="2"/>
          </p:cNvCxnSpPr>
          <p:nvPr/>
        </p:nvCxnSpPr>
        <p:spPr>
          <a:xfrm flipH="1" rot="10800000">
            <a:off x="25451113" y="14901175"/>
            <a:ext cx="1933800" cy="2187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65" idx="6"/>
            <a:endCxn id="75" idx="2"/>
          </p:cNvCxnSpPr>
          <p:nvPr/>
        </p:nvCxnSpPr>
        <p:spPr>
          <a:xfrm>
            <a:off x="25451113" y="17088775"/>
            <a:ext cx="1933800" cy="2649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3"/>
          <p:cNvSpPr txBox="1"/>
          <p:nvPr/>
        </p:nvSpPr>
        <p:spPr>
          <a:xfrm>
            <a:off x="791625" y="747625"/>
            <a:ext cx="708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>
                <a:latin typeface="Roboto"/>
                <a:ea typeface="Roboto"/>
                <a:cs typeface="Roboto"/>
                <a:sym typeface="Roboto"/>
              </a:rPr>
              <a:t>Chess Game</a:t>
            </a:r>
            <a:endParaRPr sz="8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007325" y="2401050"/>
            <a:ext cx="6649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Kevin Jusino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Hilary Lumeh 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Benjamin McFalls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Devin Parentice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Emilia Quintana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700000">
            <a:off x="5410077" y="1757631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307825" y="8186850"/>
            <a:ext cx="145275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This project allows users to play chess and chat in real time with one another.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site also features a chess computer with five different difficulties </a:t>
            </a:r>
            <a:r>
              <a:rPr lang="en" sz="3000"/>
              <a:t>available</a:t>
            </a:r>
            <a:r>
              <a:rPr lang="en" sz="3000"/>
              <a:t> to test your skill against. There are multiple time controls as well so the user can choose their preferred game type.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user’s match history is saved, and users can view their stats and past games on </a:t>
            </a:r>
            <a:r>
              <a:rPr lang="en" sz="3000"/>
              <a:t>their</a:t>
            </a:r>
            <a:r>
              <a:rPr lang="en" sz="3000"/>
              <a:t> profile page. The user can view each game and go replay each move step by step in a visual replay.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React frontend is containerized with Docker alongside the Node backend and the MongoDB database. Our team </a:t>
            </a:r>
            <a:r>
              <a:rPr lang="en" sz="3000"/>
              <a:t>have</a:t>
            </a:r>
            <a:r>
              <a:rPr lang="en" sz="3000"/>
              <a:t> set up a deployment pipeline with Jenkins and Kubernetes.</a:t>
            </a:r>
            <a:endParaRPr sz="3000"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72055">
            <a:off x="-510308" y="14533780"/>
            <a:ext cx="3932941" cy="393294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23526425" y="10870500"/>
            <a:ext cx="9175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 System with CI/CD Pipeline via Jenkins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38125" y="34166"/>
            <a:ext cx="10440321" cy="102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78450" y="0"/>
            <a:ext cx="4739950" cy="10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57725" y="152400"/>
            <a:ext cx="8028000" cy="764501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82125" y="6768825"/>
            <a:ext cx="9175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Roboto"/>
                <a:ea typeface="Roboto"/>
                <a:cs typeface="Roboto"/>
                <a:sym typeface="Roboto"/>
              </a:rPr>
              <a:t>https://github.com/bam1098/JuLuMcPaQu-468</a:t>
            </a:r>
            <a:endParaRPr sz="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7397000" y="13371900"/>
            <a:ext cx="5316900" cy="2649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27397000" y="13371900"/>
            <a:ext cx="531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Docker Container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5382025" y="12479325"/>
            <a:ext cx="10440300" cy="92262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5382025" y="20905125"/>
            <a:ext cx="5316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Docker Container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6393000" y="15330675"/>
            <a:ext cx="8442300" cy="44070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6393000" y="18825900"/>
            <a:ext cx="8442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Docker Container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19290791"/>
            <a:ext cx="3047748" cy="264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28425" y="18411800"/>
            <a:ext cx="4407000" cy="44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20700" y="17175025"/>
            <a:ext cx="2476501" cy="247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