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8" autoAdjust="0"/>
    <p:restoredTop sz="94660"/>
  </p:normalViewPr>
  <p:slideViewPr>
    <p:cSldViewPr snapToGrid="0">
      <p:cViewPr>
        <p:scale>
          <a:sx n="290" d="100"/>
          <a:sy n="290" d="100"/>
        </p:scale>
        <p:origin x="-5386" y="-2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810A-47A2-E90F-2FFC-1C561BB8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5E6EC-2164-2463-0C7C-3FC0F3545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817F-66BB-3190-DFCE-FD9B5FA4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0A16-93C6-AE84-21C7-C7A07FBE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1DBF-1F9E-45E2-2ED1-6DFB945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9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D091-EAB4-5EBE-6DA6-2F0D83DC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D34EE-7C45-4CA4-1656-803DF267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D955-5F0E-9729-9DC8-2B30E20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B1CB-7A33-F6AF-82D2-EF2474F1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26CD-10B8-81D9-783F-AB5AB83D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81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E31DB-E566-C6BB-A339-A8DE03223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DF3D9-E331-1736-D73E-97B22CD7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1E20-D347-61FD-D595-BD9D7643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CFA7-D4D4-2CDE-5CB1-58CA111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7C2D-9234-8A4A-D98F-4F3F0B23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1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B45F-1998-91C3-A51E-AC10BCDF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2E01-4154-9490-ABB5-9009C6B2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9AB4-19EF-6AE8-0E32-608927F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66E7-6E5D-1131-257C-CB4EE090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E64C-3C14-24E8-436C-46656F97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963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BDB1-FEC0-5D1B-F775-08904318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5F7D-0EFB-A830-B1A0-56607186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B451-28C6-5786-FCDC-0D15F7B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CD4D-8D00-F2C6-3C64-BF7E7B31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3970-DFE3-8B68-EDB2-9A678D7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66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52A3-AEC6-09BE-108A-662CFA8E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3438-3960-EED3-C793-8CF13E410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8B698-E0B4-B49F-7FE5-233EF9A1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6DA42-675E-0CF3-87EA-7EB36DA9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777E9-6903-F5BF-F330-DAE1657E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593FD-F1AD-B217-74AB-277674F1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872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6C88-0C60-E870-7135-688ADD13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85B1C-64D9-22CD-7B94-17D96801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711F-F02D-4B81-1A97-A280EB17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4CC4-94A2-B9E5-D09F-FE841BD7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A71C-30FB-6611-CD2E-577FD0999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2F124-80D8-089C-9AF4-829C44B4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00AAD-E666-2726-772B-87C28615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B4520-77E2-22FD-22B4-0457094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814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5E19-DA34-68A0-6197-2B90C18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20689-5C2B-3979-8489-E3C8E5F0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14D3-91C4-0F99-F47D-4A29AB1F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65BA-BBA0-FF96-F8D2-B5137270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973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5D8AB-EE33-0066-6B35-2A9A892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86FB6-8287-2D14-D7BD-FD532BA2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8F39-C79D-1B45-7095-7BB55B1C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01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6294-97FE-9CCD-3B9C-E6CE5FD6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DFA5-EAED-F6FE-760F-C8504187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B6CD1-8721-516F-0141-6CC54158D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7257-A101-994B-91F9-C1E70441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E0942-5243-D270-6B03-925FB417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245A-0944-D98B-3B93-DDC8DA4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3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0727-FE5D-9C8B-8C3A-98764B53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AB7FB-BA9D-1D75-523E-2E65A1EE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6278-D43B-1970-98EF-0A03702C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EF68-5278-AB3E-3F7B-F6583B34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7F9BF-BC1F-5EA7-DC7D-C8D379A6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20D7-0AA9-3F6C-5785-7B1A16BC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083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76E38-57DE-FD0E-EFF4-95313F71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531C-7E1E-B0CC-AB0E-31654B48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8273-F6E7-624F-DE3B-4907AE103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CBB5-84C8-42AA-8920-98D28278D5F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B2D2-F919-C64B-206D-06FA611CD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427D-9D9F-C844-57E1-36764669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736E-D80B-42DD-BBF2-A8B6958D944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78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BAE-5CC3-C6B3-3767-BC54296B8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SortisOntology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017D7-5E99-8DBE-30ED-ABDFA6B21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04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9663-66BE-B171-7539-B8B4704D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model</a:t>
            </a:r>
            <a:endParaRPr lang="en-BE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6E2CCE7D-D46F-D8B8-469C-FC5E88862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82" y="1444625"/>
            <a:ext cx="6661254" cy="4351338"/>
          </a:xfrm>
        </p:spPr>
      </p:pic>
    </p:spTree>
    <p:extLst>
      <p:ext uri="{BB962C8B-B14F-4D97-AF65-F5344CB8AC3E}">
        <p14:creationId xmlns:p14="http://schemas.microsoft.com/office/powerpoint/2010/main" val="421758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6A2-78A6-EAFC-73DF-72E0D379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proposal</a:t>
            </a:r>
            <a:endParaRPr lang="en-BE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07E2D1CC-5696-AACE-D3CB-E310AA747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44" y="1402584"/>
            <a:ext cx="4647628" cy="4351338"/>
          </a:xfrm>
        </p:spPr>
      </p:pic>
    </p:spTree>
    <p:extLst>
      <p:ext uri="{BB962C8B-B14F-4D97-AF65-F5344CB8AC3E}">
        <p14:creationId xmlns:p14="http://schemas.microsoft.com/office/powerpoint/2010/main" val="281351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6A2-78A6-EAFC-73DF-72E0D379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proposal</a:t>
            </a:r>
            <a:endParaRPr lang="en-BE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07E2D1CC-5696-AACE-D3CB-E310AA747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86" y="1825625"/>
            <a:ext cx="4647628" cy="43513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942334-7C29-4DE5-6DD1-8A9D8763EDED}"/>
              </a:ext>
            </a:extLst>
          </p:cNvPr>
          <p:cNvSpPr/>
          <p:nvPr/>
        </p:nvSpPr>
        <p:spPr>
          <a:xfrm>
            <a:off x="3186545" y="1690688"/>
            <a:ext cx="6345382" cy="941676"/>
          </a:xfrm>
          <a:prstGeom prst="roundRect">
            <a:avLst/>
          </a:prstGeom>
          <a:solidFill>
            <a:srgbClr val="39CF6B">
              <a:alpha val="43137"/>
            </a:srgbClr>
          </a:solidFill>
          <a:ln>
            <a:solidFill>
              <a:srgbClr val="39C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260C07-B513-0944-1C71-6312E86C851C}"/>
              </a:ext>
            </a:extLst>
          </p:cNvPr>
          <p:cNvSpPr/>
          <p:nvPr/>
        </p:nvSpPr>
        <p:spPr>
          <a:xfrm>
            <a:off x="3138054" y="2632364"/>
            <a:ext cx="6345382" cy="1420092"/>
          </a:xfrm>
          <a:prstGeom prst="roundRect">
            <a:avLst/>
          </a:prstGeom>
          <a:solidFill>
            <a:srgbClr val="FFC0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E246F1-6729-9013-B144-EE4C7A96305B}"/>
              </a:ext>
            </a:extLst>
          </p:cNvPr>
          <p:cNvSpPr/>
          <p:nvPr/>
        </p:nvSpPr>
        <p:spPr>
          <a:xfrm>
            <a:off x="3186545" y="4052456"/>
            <a:ext cx="6345382" cy="1420092"/>
          </a:xfrm>
          <a:prstGeom prst="roundRect">
            <a:avLst/>
          </a:prstGeom>
          <a:solidFill>
            <a:srgbClr val="FFFF00">
              <a:alpha val="43137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2DD53-82B1-CEBC-B934-E196619AC1D4}"/>
              </a:ext>
            </a:extLst>
          </p:cNvPr>
          <p:cNvSpPr txBox="1"/>
          <p:nvPr/>
        </p:nvSpPr>
        <p:spPr>
          <a:xfrm>
            <a:off x="533400" y="1825625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Legal text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EC5ED-7799-7733-E5DB-B830B6B25D6A}"/>
              </a:ext>
            </a:extLst>
          </p:cNvPr>
          <p:cNvSpPr txBox="1"/>
          <p:nvPr/>
        </p:nvSpPr>
        <p:spPr>
          <a:xfrm>
            <a:off x="533400" y="2867706"/>
            <a:ext cx="303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Legal text in structured format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8411B-DED6-BA1A-22C7-C652603766D8}"/>
              </a:ext>
            </a:extLst>
          </p:cNvPr>
          <p:cNvSpPr txBox="1"/>
          <p:nvPr/>
        </p:nvSpPr>
        <p:spPr>
          <a:xfrm>
            <a:off x="539617" y="4414056"/>
            <a:ext cx="304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Execution in structured format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5779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B5B-B2F7-C255-B5A2-27DA5CF4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14"/>
          </a:xfrm>
        </p:spPr>
        <p:txBody>
          <a:bodyPr>
            <a:normAutofit/>
          </a:bodyPr>
          <a:lstStyle/>
          <a:p>
            <a:r>
              <a:rPr lang="en-GB" sz="2000" dirty="0"/>
              <a:t>Example HVD-IR (https://eur-lex.europa.eu/legal-content/EN/TXT/?uri=CELEX:32023R0138)</a:t>
            </a:r>
            <a:endParaRPr lang="en-BE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9FEC82-E97D-2758-9011-5A5490B4B2A3}"/>
              </a:ext>
            </a:extLst>
          </p:cNvPr>
          <p:cNvSpPr/>
          <p:nvPr/>
        </p:nvSpPr>
        <p:spPr>
          <a:xfrm>
            <a:off x="1437013" y="1280719"/>
            <a:ext cx="1645471" cy="565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HVD-IR</a:t>
            </a:r>
          </a:p>
          <a:p>
            <a:pPr algn="ctr"/>
            <a:r>
              <a:rPr lang="en-GB" sz="1000" dirty="0" err="1"/>
              <a:t>Celex</a:t>
            </a:r>
            <a:r>
              <a:rPr lang="en-GB" sz="1000" dirty="0"/>
              <a:t>: 32023R0138</a:t>
            </a:r>
            <a:endParaRPr lang="en-BE" sz="1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B06A5-945E-A894-244C-D50DAA591555}"/>
              </a:ext>
            </a:extLst>
          </p:cNvPr>
          <p:cNvSpPr/>
          <p:nvPr/>
        </p:nvSpPr>
        <p:spPr>
          <a:xfrm>
            <a:off x="9770437" y="1280719"/>
            <a:ext cx="1445555" cy="49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HVD-IR – article 5</a:t>
            </a:r>
            <a:endParaRPr lang="en-BE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D27DC-A7CE-18CD-BF3E-C7DAFFC0EC5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082484" y="1526904"/>
            <a:ext cx="6687953" cy="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FAD58-3CFB-0850-CB81-C902C78C00E1}"/>
              </a:ext>
            </a:extLst>
          </p:cNvPr>
          <p:cNvSpPr txBox="1"/>
          <p:nvPr/>
        </p:nvSpPr>
        <p:spPr>
          <a:xfrm>
            <a:off x="5427785" y="1239698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Dct:part</a:t>
            </a:r>
            <a:r>
              <a:rPr lang="en-GB" sz="1000" dirty="0"/>
              <a:t> of (or better ELI variant)</a:t>
            </a:r>
            <a:endParaRPr lang="en-BE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8CD280-447B-D771-2BB3-778700B34AFB}"/>
              </a:ext>
            </a:extLst>
          </p:cNvPr>
          <p:cNvSpPr/>
          <p:nvPr/>
        </p:nvSpPr>
        <p:spPr>
          <a:xfrm>
            <a:off x="1437013" y="3280093"/>
            <a:ext cx="2005394" cy="565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</a:t>
            </a:r>
            <a:r>
              <a:rPr lang="en-GB" sz="1000" dirty="0" err="1"/>
              <a:t>hvd</a:t>
            </a:r>
            <a:r>
              <a:rPr lang="en-GB" sz="1000" dirty="0"/>
              <a:t>-</a:t>
            </a:r>
            <a:r>
              <a:rPr lang="en-GB" sz="1000" dirty="0" err="1"/>
              <a:t>ir</a:t>
            </a:r>
            <a:r>
              <a:rPr lang="en-GB" sz="1000" dirty="0"/>
              <a:t>-reporting-request&gt;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A34AD-7B45-6EC6-B99D-4D70104BB321}"/>
              </a:ext>
            </a:extLst>
          </p:cNvPr>
          <p:cNvSpPr/>
          <p:nvPr/>
        </p:nvSpPr>
        <p:spPr>
          <a:xfrm>
            <a:off x="5307935" y="2784742"/>
            <a:ext cx="1576130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&lt;consumption data&gt;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8CA656-3401-3320-7F80-7C94FB31B662}"/>
              </a:ext>
            </a:extLst>
          </p:cNvPr>
          <p:cNvSpPr/>
          <p:nvPr/>
        </p:nvSpPr>
        <p:spPr>
          <a:xfrm>
            <a:off x="5299505" y="3746194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&lt;providing data&gt;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1ED18-F533-516D-1DB6-4F366D48ECA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42407" y="2968010"/>
            <a:ext cx="1865528" cy="5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01FA5-8540-4E11-B043-BEB76830C1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442407" y="3562926"/>
            <a:ext cx="1857098" cy="36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560C19-C2D5-B782-BE89-90074EDAFDF5}"/>
              </a:ext>
            </a:extLst>
          </p:cNvPr>
          <p:cNvSpPr/>
          <p:nvPr/>
        </p:nvSpPr>
        <p:spPr>
          <a:xfrm>
            <a:off x="9705149" y="3746194"/>
            <a:ext cx="1576130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&lt;HVD-IR report&gt;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8638B-86DA-3CDF-DE52-4EB1473BA705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7014940" y="3929462"/>
            <a:ext cx="269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BEEA45-8C01-A3E3-E7C6-DE2379948ABC}"/>
              </a:ext>
            </a:extLst>
          </p:cNvPr>
          <p:cNvSpPr/>
          <p:nvPr/>
        </p:nvSpPr>
        <p:spPr>
          <a:xfrm>
            <a:off x="5297945" y="4908091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&lt;MS&gt;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2BFB7B-5EE7-6C06-3048-F9E8CF570C24}"/>
              </a:ext>
            </a:extLst>
          </p:cNvPr>
          <p:cNvSpPr/>
          <p:nvPr/>
        </p:nvSpPr>
        <p:spPr>
          <a:xfrm>
            <a:off x="5238281" y="1956619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&lt;Commission&gt;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AC26F4-1D34-F8EC-6AE5-6DC1CDA583C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flipH="1" flipV="1">
            <a:off x="6095999" y="2323154"/>
            <a:ext cx="1" cy="46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1750B9-D412-01BB-08B0-ECE7EE13963D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6155663" y="4112729"/>
            <a:ext cx="1560" cy="79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3698ED-C3E3-E5C7-B166-53FF6F1ABD09}"/>
              </a:ext>
            </a:extLst>
          </p:cNvPr>
          <p:cNvSpPr/>
          <p:nvPr/>
        </p:nvSpPr>
        <p:spPr>
          <a:xfrm>
            <a:off x="7318046" y="4888065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Every 2 years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6296BA-D05D-8815-C86B-4D7E65C7233F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6157223" y="4112729"/>
            <a:ext cx="2018541" cy="7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5B0928-5258-340B-8B45-92C07A6D977B}"/>
              </a:ext>
            </a:extLst>
          </p:cNvPr>
          <p:cNvSpPr/>
          <p:nvPr/>
        </p:nvSpPr>
        <p:spPr>
          <a:xfrm>
            <a:off x="1402030" y="4724823"/>
            <a:ext cx="2005394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inForce</a:t>
            </a:r>
            <a:endParaRPr lang="en-GB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EBEEEC-8210-B875-5FE7-DF01910D4489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2404727" y="3845759"/>
            <a:ext cx="34983" cy="87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815E62-7D7E-4607-A1EB-323DC9AB097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259748" y="1825742"/>
            <a:ext cx="179962" cy="145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F246BC-8A1C-0997-97AA-3CE97621B3D7}"/>
              </a:ext>
            </a:extLst>
          </p:cNvPr>
          <p:cNvCxnSpPr>
            <a:stCxn id="21" idx="0"/>
            <a:endCxn id="5" idx="2"/>
          </p:cNvCxnSpPr>
          <p:nvPr/>
        </p:nvCxnSpPr>
        <p:spPr>
          <a:xfrm flipV="1">
            <a:off x="10493214" y="1773088"/>
            <a:ext cx="1" cy="197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9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B5B-B2F7-C255-B5A2-27DA5CF4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14"/>
          </a:xfrm>
        </p:spPr>
        <p:txBody>
          <a:bodyPr>
            <a:normAutofit/>
          </a:bodyPr>
          <a:lstStyle/>
          <a:p>
            <a:r>
              <a:rPr lang="en-GB" sz="2000" dirty="0"/>
              <a:t>Example HVD-IR (https://eur-lex.europa.eu/legal-content/EN/TXT/?uri=CELEX:32023R0138)</a:t>
            </a:r>
            <a:endParaRPr lang="en-BE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9FEC82-E97D-2758-9011-5A5490B4B2A3}"/>
              </a:ext>
            </a:extLst>
          </p:cNvPr>
          <p:cNvSpPr/>
          <p:nvPr/>
        </p:nvSpPr>
        <p:spPr>
          <a:xfrm>
            <a:off x="1437013" y="1280719"/>
            <a:ext cx="1645471" cy="565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HVD-IR</a:t>
            </a:r>
          </a:p>
          <a:p>
            <a:pPr algn="ctr"/>
            <a:r>
              <a:rPr lang="en-GB" sz="1000" dirty="0" err="1"/>
              <a:t>Celex</a:t>
            </a:r>
            <a:r>
              <a:rPr lang="en-GB" sz="1000" dirty="0"/>
              <a:t>: 32023R0138</a:t>
            </a:r>
            <a:endParaRPr lang="en-BE" sz="1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B06A5-945E-A894-244C-D50DAA591555}"/>
              </a:ext>
            </a:extLst>
          </p:cNvPr>
          <p:cNvSpPr/>
          <p:nvPr/>
        </p:nvSpPr>
        <p:spPr>
          <a:xfrm>
            <a:off x="9770437" y="1280719"/>
            <a:ext cx="1445555" cy="49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HVD-IR – article 5</a:t>
            </a:r>
            <a:endParaRPr lang="en-BE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D27DC-A7CE-18CD-BF3E-C7DAFFC0EC5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082484" y="1526904"/>
            <a:ext cx="6687953" cy="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FAD58-3CFB-0850-CB81-C902C78C00E1}"/>
              </a:ext>
            </a:extLst>
          </p:cNvPr>
          <p:cNvSpPr txBox="1"/>
          <p:nvPr/>
        </p:nvSpPr>
        <p:spPr>
          <a:xfrm>
            <a:off x="5427785" y="1239698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Dct:part</a:t>
            </a:r>
            <a:r>
              <a:rPr lang="en-GB" sz="1000" dirty="0"/>
              <a:t> of (or better ELI variant)</a:t>
            </a:r>
            <a:endParaRPr lang="en-BE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8CD280-447B-D771-2BB3-778700B34AFB}"/>
              </a:ext>
            </a:extLst>
          </p:cNvPr>
          <p:cNvSpPr/>
          <p:nvPr/>
        </p:nvSpPr>
        <p:spPr>
          <a:xfrm>
            <a:off x="1402030" y="3264168"/>
            <a:ext cx="2005394" cy="565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</a:t>
            </a:r>
            <a:r>
              <a:rPr lang="en-GB" sz="1000" dirty="0" err="1"/>
              <a:t>hvd</a:t>
            </a:r>
            <a:r>
              <a:rPr lang="en-GB" sz="1000" dirty="0"/>
              <a:t>-</a:t>
            </a:r>
            <a:r>
              <a:rPr lang="en-GB" sz="1000" dirty="0" err="1"/>
              <a:t>ir</a:t>
            </a:r>
            <a:r>
              <a:rPr lang="en-GB" sz="1000" dirty="0"/>
              <a:t>-reporting-request&gt;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A34AD-7B45-6EC6-B99D-4D70104BB321}"/>
              </a:ext>
            </a:extLst>
          </p:cNvPr>
          <p:cNvSpPr/>
          <p:nvPr/>
        </p:nvSpPr>
        <p:spPr>
          <a:xfrm>
            <a:off x="5307935" y="2784742"/>
            <a:ext cx="1576130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&lt;consumption data&gt;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8CA656-3401-3320-7F80-7C94FB31B662}"/>
              </a:ext>
            </a:extLst>
          </p:cNvPr>
          <p:cNvSpPr/>
          <p:nvPr/>
        </p:nvSpPr>
        <p:spPr>
          <a:xfrm>
            <a:off x="5299505" y="3746194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&lt;providing data&gt;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1ED18-F533-516D-1DB6-4F366D48ECA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07424" y="2968010"/>
            <a:ext cx="1900511" cy="5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01FA5-8540-4E11-B043-BEB76830C1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407424" y="3547001"/>
            <a:ext cx="1892081" cy="38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560C19-C2D5-B782-BE89-90074EDAFDF5}"/>
              </a:ext>
            </a:extLst>
          </p:cNvPr>
          <p:cNvSpPr/>
          <p:nvPr/>
        </p:nvSpPr>
        <p:spPr>
          <a:xfrm>
            <a:off x="9705149" y="3746194"/>
            <a:ext cx="1576130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&lt;HVD-IR report&gt;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8638B-86DA-3CDF-DE52-4EB1473BA705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7014940" y="3929462"/>
            <a:ext cx="269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BEEA45-8C01-A3E3-E7C6-DE2379948ABC}"/>
              </a:ext>
            </a:extLst>
          </p:cNvPr>
          <p:cNvSpPr/>
          <p:nvPr/>
        </p:nvSpPr>
        <p:spPr>
          <a:xfrm>
            <a:off x="5297945" y="4908091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&lt;MS&gt;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2BFB7B-5EE7-6C06-3048-F9E8CF570C24}"/>
              </a:ext>
            </a:extLst>
          </p:cNvPr>
          <p:cNvSpPr/>
          <p:nvPr/>
        </p:nvSpPr>
        <p:spPr>
          <a:xfrm>
            <a:off x="5238281" y="1956619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&lt;Commission&gt;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AC26F4-1D34-F8EC-6AE5-6DC1CDA583C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flipH="1" flipV="1">
            <a:off x="6095999" y="2323154"/>
            <a:ext cx="1" cy="46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1750B9-D412-01BB-08B0-ECE7EE13963D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6155663" y="4112729"/>
            <a:ext cx="1560" cy="79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3698ED-C3E3-E5C7-B166-53FF6F1ABD09}"/>
              </a:ext>
            </a:extLst>
          </p:cNvPr>
          <p:cNvSpPr/>
          <p:nvPr/>
        </p:nvSpPr>
        <p:spPr>
          <a:xfrm>
            <a:off x="7318046" y="4888065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Every 2 years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6296BA-D05D-8815-C86B-4D7E65C7233F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6157223" y="4112729"/>
            <a:ext cx="2018541" cy="7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5B0928-5258-340B-8B45-92C07A6D977B}"/>
              </a:ext>
            </a:extLst>
          </p:cNvPr>
          <p:cNvSpPr/>
          <p:nvPr/>
        </p:nvSpPr>
        <p:spPr>
          <a:xfrm>
            <a:off x="1402030" y="4724823"/>
            <a:ext cx="2005394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inForce</a:t>
            </a:r>
            <a:endParaRPr lang="en-GB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EBEEEC-8210-B875-5FE7-DF01910D4489}"/>
              </a:ext>
            </a:extLst>
          </p:cNvPr>
          <p:cNvCxnSpPr>
            <a:stCxn id="9" idx="2"/>
            <a:endCxn id="40" idx="0"/>
          </p:cNvCxnSpPr>
          <p:nvPr/>
        </p:nvCxnSpPr>
        <p:spPr>
          <a:xfrm>
            <a:off x="2404727" y="3829834"/>
            <a:ext cx="0" cy="89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815E62-7D7E-4607-A1EB-323DC9AB097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224765" y="1809817"/>
            <a:ext cx="179962" cy="145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F246BC-8A1C-0997-97AA-3CE97621B3D7}"/>
              </a:ext>
            </a:extLst>
          </p:cNvPr>
          <p:cNvCxnSpPr>
            <a:stCxn id="21" idx="0"/>
            <a:endCxn id="5" idx="2"/>
          </p:cNvCxnSpPr>
          <p:nvPr/>
        </p:nvCxnSpPr>
        <p:spPr>
          <a:xfrm flipV="1">
            <a:off x="10493214" y="1773088"/>
            <a:ext cx="1" cy="197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B5B-B2F7-C255-B5A2-27DA5CF4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14"/>
          </a:xfrm>
        </p:spPr>
        <p:txBody>
          <a:bodyPr>
            <a:normAutofit/>
          </a:bodyPr>
          <a:lstStyle/>
          <a:p>
            <a:r>
              <a:rPr lang="en-GB" sz="2000" dirty="0"/>
              <a:t>Example HVD-IR (https://eur-lex.europa.eu/legal-content/EN/TXT/?uri=CELEX:32023R0138)</a:t>
            </a:r>
            <a:endParaRPr lang="en-BE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9FEC82-E97D-2758-9011-5A5490B4B2A3}"/>
              </a:ext>
            </a:extLst>
          </p:cNvPr>
          <p:cNvSpPr/>
          <p:nvPr/>
        </p:nvSpPr>
        <p:spPr>
          <a:xfrm>
            <a:off x="1437013" y="1280719"/>
            <a:ext cx="1645471" cy="565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HVD-IR</a:t>
            </a:r>
          </a:p>
          <a:p>
            <a:pPr algn="ctr"/>
            <a:r>
              <a:rPr lang="en-GB" sz="1000" dirty="0" err="1"/>
              <a:t>Celex</a:t>
            </a:r>
            <a:r>
              <a:rPr lang="en-GB" sz="1000" dirty="0"/>
              <a:t>: 32023R0138</a:t>
            </a:r>
            <a:endParaRPr lang="en-BE" sz="1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B06A5-945E-A894-244C-D50DAA591555}"/>
              </a:ext>
            </a:extLst>
          </p:cNvPr>
          <p:cNvSpPr/>
          <p:nvPr/>
        </p:nvSpPr>
        <p:spPr>
          <a:xfrm>
            <a:off x="9770437" y="1280719"/>
            <a:ext cx="1445555" cy="49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HVD-IR – article 5</a:t>
            </a:r>
            <a:endParaRPr lang="en-BE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D27DC-A7CE-18CD-BF3E-C7DAFFC0EC5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082484" y="1526904"/>
            <a:ext cx="6687953" cy="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FAD58-3CFB-0850-CB81-C902C78C00E1}"/>
              </a:ext>
            </a:extLst>
          </p:cNvPr>
          <p:cNvSpPr txBox="1"/>
          <p:nvPr/>
        </p:nvSpPr>
        <p:spPr>
          <a:xfrm>
            <a:off x="5427785" y="1239698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Dct:part</a:t>
            </a:r>
            <a:r>
              <a:rPr lang="en-GB" sz="1000" dirty="0"/>
              <a:t> of (or better ELI variant)</a:t>
            </a:r>
            <a:endParaRPr lang="en-BE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8CD280-447B-D771-2BB3-778700B34AFB}"/>
              </a:ext>
            </a:extLst>
          </p:cNvPr>
          <p:cNvSpPr/>
          <p:nvPr/>
        </p:nvSpPr>
        <p:spPr>
          <a:xfrm>
            <a:off x="1437013" y="3280093"/>
            <a:ext cx="2005394" cy="565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</a:t>
            </a:r>
            <a:r>
              <a:rPr lang="en-GB" sz="1000" dirty="0" err="1"/>
              <a:t>hvd</a:t>
            </a:r>
            <a:r>
              <a:rPr lang="en-GB" sz="1000" dirty="0"/>
              <a:t>-</a:t>
            </a:r>
            <a:r>
              <a:rPr lang="en-GB" sz="1000" dirty="0" err="1"/>
              <a:t>ir</a:t>
            </a:r>
            <a:r>
              <a:rPr lang="en-GB" sz="1000" dirty="0"/>
              <a:t>-reporting-request&gt;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A34AD-7B45-6EC6-B99D-4D70104BB321}"/>
              </a:ext>
            </a:extLst>
          </p:cNvPr>
          <p:cNvSpPr/>
          <p:nvPr/>
        </p:nvSpPr>
        <p:spPr>
          <a:xfrm>
            <a:off x="5307935" y="2784742"/>
            <a:ext cx="1576130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&lt;consumption data&gt;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8CA656-3401-3320-7F80-7C94FB31B662}"/>
              </a:ext>
            </a:extLst>
          </p:cNvPr>
          <p:cNvSpPr/>
          <p:nvPr/>
        </p:nvSpPr>
        <p:spPr>
          <a:xfrm>
            <a:off x="5299505" y="3746194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&lt;providing data&gt;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1ED18-F533-516D-1DB6-4F366D48ECA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42407" y="2968010"/>
            <a:ext cx="1865528" cy="59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01FA5-8540-4E11-B043-BEB76830C10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442407" y="3562926"/>
            <a:ext cx="1857098" cy="36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560C19-C2D5-B782-BE89-90074EDAFDF5}"/>
              </a:ext>
            </a:extLst>
          </p:cNvPr>
          <p:cNvSpPr/>
          <p:nvPr/>
        </p:nvSpPr>
        <p:spPr>
          <a:xfrm>
            <a:off x="9705149" y="3746194"/>
            <a:ext cx="1576130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&lt;HVD-IR report&gt;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8638B-86DA-3CDF-DE52-4EB1473BA705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7014940" y="3929462"/>
            <a:ext cx="269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BEEA45-8C01-A3E3-E7C6-DE2379948ABC}"/>
              </a:ext>
            </a:extLst>
          </p:cNvPr>
          <p:cNvSpPr/>
          <p:nvPr/>
        </p:nvSpPr>
        <p:spPr>
          <a:xfrm>
            <a:off x="5297945" y="4908091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&lt;MS&gt;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2BFB7B-5EE7-6C06-3048-F9E8CF570C24}"/>
              </a:ext>
            </a:extLst>
          </p:cNvPr>
          <p:cNvSpPr/>
          <p:nvPr/>
        </p:nvSpPr>
        <p:spPr>
          <a:xfrm>
            <a:off x="5238281" y="1956619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&lt;Commission&gt;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AC26F4-1D34-F8EC-6AE5-6DC1CDA583C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flipH="1" flipV="1">
            <a:off x="6095999" y="2323154"/>
            <a:ext cx="1" cy="46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1750B9-D412-01BB-08B0-ECE7EE13963D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6155663" y="4112729"/>
            <a:ext cx="1560" cy="79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3698ED-C3E3-E5C7-B166-53FF6F1ABD09}"/>
              </a:ext>
            </a:extLst>
          </p:cNvPr>
          <p:cNvSpPr/>
          <p:nvPr/>
        </p:nvSpPr>
        <p:spPr>
          <a:xfrm>
            <a:off x="7318046" y="4888065"/>
            <a:ext cx="1715435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Every 2 years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6296BA-D05D-8815-C86B-4D7E65C7233F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6157223" y="4112729"/>
            <a:ext cx="2018541" cy="7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5B0928-5258-340B-8B45-92C07A6D977B}"/>
              </a:ext>
            </a:extLst>
          </p:cNvPr>
          <p:cNvSpPr/>
          <p:nvPr/>
        </p:nvSpPr>
        <p:spPr>
          <a:xfrm>
            <a:off x="1402030" y="4724823"/>
            <a:ext cx="2005394" cy="366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inForce</a:t>
            </a:r>
            <a:endParaRPr lang="en-GB"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EBEEEC-8210-B875-5FE7-DF01910D4489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2404727" y="3845759"/>
            <a:ext cx="34983" cy="87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815E62-7D7E-4607-A1EB-323DC9AB097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259748" y="1825742"/>
            <a:ext cx="179962" cy="145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F246BC-8A1C-0997-97AA-3CE97621B3D7}"/>
              </a:ext>
            </a:extLst>
          </p:cNvPr>
          <p:cNvCxnSpPr>
            <a:stCxn id="21" idx="0"/>
            <a:endCxn id="5" idx="2"/>
          </p:cNvCxnSpPr>
          <p:nvPr/>
        </p:nvCxnSpPr>
        <p:spPr>
          <a:xfrm flipV="1">
            <a:off x="10493214" y="1773088"/>
            <a:ext cx="1" cy="197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SortisOntology</vt:lpstr>
      <vt:lpstr>Original model</vt:lpstr>
      <vt:lpstr>Updated proposal</vt:lpstr>
      <vt:lpstr>Updated proposal</vt:lpstr>
      <vt:lpstr>Example HVD-IR (https://eur-lex.europa.eu/legal-content/EN/TXT/?uri=CELEX:32023R0138)</vt:lpstr>
      <vt:lpstr>Example HVD-IR (https://eur-lex.europa.eu/legal-content/EN/TXT/?uri=CELEX:32023R0138)</vt:lpstr>
      <vt:lpstr>Example HVD-IR (https://eur-lex.europa.eu/legal-content/EN/TXT/?uri=CELEX:32023R0138)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SortisOntology</dc:title>
  <dc:creator>Van Nuffelen Bert</dc:creator>
  <cp:lastModifiedBy>Van Nuffelen Bert</cp:lastModifiedBy>
  <cp:revision>2</cp:revision>
  <dcterms:created xsi:type="dcterms:W3CDTF">2024-05-24T12:20:33Z</dcterms:created>
  <dcterms:modified xsi:type="dcterms:W3CDTF">2024-05-30T09:02:58Z</dcterms:modified>
</cp:coreProperties>
</file>