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7"/>
  </p:handoutMasterIdLst>
  <p:sldIdLst>
    <p:sldId id="256" r:id="rId3"/>
    <p:sldId id="266" r:id="rId4"/>
    <p:sldId id="276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7" r:id="rId13"/>
    <p:sldId id="265" r:id="rId14"/>
    <p:sldId id="268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el" initials="E" lastIdx="1" clrIdx="0">
    <p:extLst>
      <p:ext uri="{19B8F6BF-5375-455C-9EA6-DF929625EA0E}">
        <p15:presenceInfo xmlns:p15="http://schemas.microsoft.com/office/powerpoint/2012/main" userId="405a941a146bf4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113" d="100"/>
          <a:sy n="113" d="100"/>
        </p:scale>
        <p:origin x="63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elHartsema/philips-reconstruction-problem/blob/main/Philips%20spiral%20MRI%20problem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i.org/10.1002/mrm.19103801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rial"/>
                <a:cs typeface="Arial"/>
              </a:rPr>
              <a:t>Philips MRI spiral reconstruction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r>
              <a:rPr lang="en-US" dirty="0">
                <a:latin typeface="Arial"/>
                <a:cs typeface="Arial"/>
              </a:rPr>
              <a:t>By Emiel Hartsema</a:t>
            </a:r>
          </a:p>
          <a:p>
            <a:pPr algn="l"/>
            <a:r>
              <a:rPr lang="en-US" dirty="0"/>
              <a:t>K.E.Hartsema@student.tudelft.nl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A5FD8-0CF8-488A-A5D7-EEEE66EE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Reconstrucion</a:t>
            </a:r>
            <a:r>
              <a:rPr lang="nl-NL" dirty="0"/>
              <a:t> of real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A56217-EF90-4BFE-885F-192CD13C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304694" cy="3486122"/>
          </a:xfrm>
        </p:spPr>
        <p:txBody>
          <a:bodyPr>
            <a:normAutofit/>
          </a:bodyPr>
          <a:lstStyle/>
          <a:p>
            <a:r>
              <a:rPr lang="nl-NL" sz="2400" dirty="0"/>
              <a:t>No </a:t>
            </a:r>
            <a:r>
              <a:rPr lang="nl-NL" sz="2400" dirty="0" err="1"/>
              <a:t>phantom</a:t>
            </a:r>
            <a:r>
              <a:rPr lang="nl-NL" sz="2400" dirty="0"/>
              <a:t> is </a:t>
            </a:r>
            <a:r>
              <a:rPr lang="nl-NL" sz="2400" dirty="0" err="1"/>
              <a:t>visible</a:t>
            </a:r>
            <a:r>
              <a:rPr lang="nl-NL" sz="2400" dirty="0"/>
              <a:t>, even in </a:t>
            </a:r>
            <a:r>
              <a:rPr lang="nl-NL" sz="2400" dirty="0" err="1"/>
              <a:t>the</a:t>
            </a:r>
            <a:r>
              <a:rPr lang="nl-NL" sz="2400" dirty="0"/>
              <a:t> single </a:t>
            </a:r>
            <a:r>
              <a:rPr lang="nl-NL" sz="2400" dirty="0" err="1"/>
              <a:t>coil</a:t>
            </a:r>
            <a:r>
              <a:rPr lang="nl-NL" sz="2400" dirty="0"/>
              <a:t> images.</a:t>
            </a:r>
          </a:p>
          <a:p>
            <a:endParaRPr lang="nl-NL" sz="2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E355FD1-3002-4B49-ABBE-8BA961FF91FD}"/>
              </a:ext>
            </a:extLst>
          </p:cNvPr>
          <p:cNvSpPr txBox="1"/>
          <p:nvPr/>
        </p:nvSpPr>
        <p:spPr>
          <a:xfrm>
            <a:off x="1558168" y="2480733"/>
            <a:ext cx="326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Single </a:t>
            </a:r>
            <a:r>
              <a:rPr lang="nl-NL" dirty="0" err="1"/>
              <a:t>coil</a:t>
            </a:r>
            <a:r>
              <a:rPr lang="nl-NL" dirty="0"/>
              <a:t> images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17A301C-50D3-4B10-861E-08B06335D5CB}"/>
              </a:ext>
            </a:extLst>
          </p:cNvPr>
          <p:cNvSpPr txBox="1"/>
          <p:nvPr/>
        </p:nvSpPr>
        <p:spPr>
          <a:xfrm>
            <a:off x="5240865" y="2343666"/>
            <a:ext cx="343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Root </a:t>
            </a:r>
            <a:r>
              <a:rPr lang="nl-NL" dirty="0" err="1"/>
              <a:t>sum</a:t>
            </a:r>
            <a:r>
              <a:rPr lang="nl-NL" dirty="0"/>
              <a:t> square of </a:t>
            </a:r>
            <a:r>
              <a:rPr lang="nl-NL" dirty="0" err="1"/>
              <a:t>coil</a:t>
            </a:r>
            <a:r>
              <a:rPr lang="nl-NL" dirty="0"/>
              <a:t> images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5CCE939-E82D-4757-AE6F-3641DF49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38" y="2849356"/>
            <a:ext cx="2908189" cy="229414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47485C4-621C-4F78-9A44-E47A80DB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90" y="2691263"/>
            <a:ext cx="2288754" cy="24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50A7F-D458-4EB3-B494-DDFCCD3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NUFFT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A5C154-C67F-4AC4-86B8-121C0345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Because the error is already present in the single coil images, the input to the NUFFT must be incorrect.</a:t>
            </a:r>
          </a:p>
          <a:p>
            <a:r>
              <a:rPr lang="en-GB" sz="2400" dirty="0"/>
              <a:t>K-space data has been calculated in two independent ways, so is probably correct</a:t>
            </a:r>
          </a:p>
          <a:p>
            <a:r>
              <a:rPr lang="en-GB" sz="2400" dirty="0"/>
              <a:t>Oversampling ratio stated to be 1 in file.</a:t>
            </a:r>
          </a:p>
          <a:p>
            <a:r>
              <a:rPr lang="en-GB" sz="2400" dirty="0"/>
              <a:t>Coordinates: unsure</a:t>
            </a:r>
          </a:p>
        </p:txBody>
      </p:sp>
    </p:spTree>
    <p:extLst>
      <p:ext uri="{BB962C8B-B14F-4D97-AF65-F5344CB8AC3E}">
        <p14:creationId xmlns:p14="http://schemas.microsoft.com/office/powerpoint/2010/main" val="364604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6000"/>
            <a:ext cx="9144000" cy="52020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Emiel Hartsema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5" y="2239604"/>
            <a:ext cx="6923695" cy="2446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Working on advanced reconstruction algorithm for multicomponent magnetic fingerprinting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K.E.Hartsema@student.tudelft.nl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9244A0-EEE8-42F1-954E-FB9A2409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42" y="121312"/>
            <a:ext cx="1996762" cy="20336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A727D00-2D97-4841-AB07-D35B16E129C0}"/>
              </a:ext>
            </a:extLst>
          </p:cNvPr>
          <p:cNvSpPr txBox="1"/>
          <p:nvPr/>
        </p:nvSpPr>
        <p:spPr>
          <a:xfrm>
            <a:off x="1763106" y="1138124"/>
            <a:ext cx="53065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Master project applied physics TU Delft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177CF-F53E-4A0D-BF09-4AE6B545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on </a:t>
            </a:r>
            <a:r>
              <a:rPr lang="nl-NL" dirty="0" err="1"/>
              <a:t>github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E228C0-84FF-4AB2-8772-E5A56B6E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 python notebook has been </a:t>
            </a:r>
            <a:r>
              <a:rPr lang="nl-NL" dirty="0" err="1"/>
              <a:t>uploaded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show code </a:t>
            </a:r>
            <a:r>
              <a:rPr lang="nl-NL" dirty="0" err="1"/>
              <a:t>used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Link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github</a:t>
            </a:r>
            <a:r>
              <a:rPr lang="nl-NL" sz="1600" dirty="0"/>
              <a:t>: </a:t>
            </a:r>
            <a:r>
              <a:rPr lang="nl-NL" sz="1600" dirty="0">
                <a:hlinkClick r:id="rId2"/>
              </a:rPr>
              <a:t>https://github.com/EmielHartsema/philips-reconstruction-problem/blob/main/Philips%20spiral%20MRI%20problem.ipynb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09213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565EC-B94E-4CBF-B6E7-259346C7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Reconstruction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4DE3E-5CEF-46C7-BA76-AE753694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380894" cy="942293"/>
          </a:xfrm>
        </p:spPr>
        <p:txBody>
          <a:bodyPr>
            <a:normAutofit fontScale="92500"/>
          </a:bodyPr>
          <a:lstStyle/>
          <a:p>
            <a:r>
              <a:rPr lang="nl-NL" dirty="0" err="1"/>
              <a:t>To</a:t>
            </a:r>
            <a:r>
              <a:rPr lang="nl-NL" dirty="0"/>
              <a:t> test, I made 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reonstruction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</a:t>
            </a:r>
            <a:r>
              <a:rPr lang="nl-NL" dirty="0" err="1"/>
              <a:t>same</a:t>
            </a:r>
            <a:r>
              <a:rPr lang="nl-NL" dirty="0"/>
              <a:t> as </a:t>
            </a:r>
            <a:r>
              <a:rPr lang="nl-NL" dirty="0" err="1"/>
              <a:t>shown</a:t>
            </a:r>
            <a:r>
              <a:rPr lang="nl-NL" dirty="0"/>
              <a:t> in </a:t>
            </a:r>
            <a:r>
              <a:rPr lang="nl-NL" dirty="0" err="1"/>
              <a:t>sigpy</a:t>
            </a:r>
            <a:r>
              <a:rPr lang="nl-NL" dirty="0"/>
              <a:t> </a:t>
            </a:r>
            <a:r>
              <a:rPr lang="nl-NL" dirty="0" err="1"/>
              <a:t>turotial</a:t>
            </a:r>
            <a:r>
              <a:rPr lang="nl-NL" dirty="0"/>
              <a:t> [1]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5EB2728-D9FE-4087-A3DF-3976B6A704DF}"/>
              </a:ext>
            </a:extLst>
          </p:cNvPr>
          <p:cNvSpPr txBox="1"/>
          <p:nvPr/>
        </p:nvSpPr>
        <p:spPr>
          <a:xfrm>
            <a:off x="1845004" y="4589052"/>
            <a:ext cx="6688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[1] https://github.com/mikgroup/sigpy-mri-tutorial/blob/master/01-gridding-reconstruction.ipynb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791526F-5045-441D-A3FD-0E290B43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66" y="2414561"/>
            <a:ext cx="2017985" cy="201798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2582AC5-8855-45A4-825B-8FFCF38310C1}"/>
              </a:ext>
            </a:extLst>
          </p:cNvPr>
          <p:cNvSpPr txBox="1"/>
          <p:nvPr/>
        </p:nvSpPr>
        <p:spPr>
          <a:xfrm>
            <a:off x="1923316" y="2123659"/>
            <a:ext cx="296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/>
              <a:t>Dicom</a:t>
            </a:r>
            <a:r>
              <a:rPr lang="nl-NL" sz="1400" dirty="0"/>
              <a:t> image </a:t>
            </a:r>
            <a:r>
              <a:rPr lang="nl-NL" sz="1400" dirty="0" err="1"/>
              <a:t>supplied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dataset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6C710F1-8D85-47D3-804F-59368321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53" y="2068050"/>
            <a:ext cx="241968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74AC1-736E-4B30-BF52-C1A745FB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Reading </a:t>
            </a:r>
            <a:r>
              <a:rPr lang="nl-NL" dirty="0" err="1"/>
              <a:t>kspace</a:t>
            </a:r>
            <a:r>
              <a:rPr lang="nl-NL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E7499E-116F-4A01-B40E-C3B48214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Data </a:t>
            </a:r>
            <a:r>
              <a:rPr lang="nl-NL" sz="2000" dirty="0" err="1"/>
              <a:t>read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datafile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matlab</a:t>
            </a:r>
            <a:r>
              <a:rPr lang="nl-NL" sz="2000" dirty="0"/>
              <a:t> script</a:t>
            </a:r>
          </a:p>
          <a:p>
            <a:r>
              <a:rPr lang="nl-NL" sz="2000" dirty="0"/>
              <a:t>Output format is as </a:t>
            </a:r>
            <a:r>
              <a:rPr lang="nl-NL" sz="2000" dirty="0" err="1"/>
              <a:t>expected</a:t>
            </a:r>
            <a:r>
              <a:rPr lang="nl-NL" sz="2000" dirty="0"/>
              <a:t> (i.e. correct </a:t>
            </a:r>
            <a:r>
              <a:rPr lang="nl-NL" sz="2000" dirty="0" err="1"/>
              <a:t>num</a:t>
            </a:r>
            <a:r>
              <a:rPr lang="nl-NL" sz="2000" dirty="0"/>
              <a:t> of </a:t>
            </a:r>
            <a:r>
              <a:rPr lang="nl-NL" sz="2000" dirty="0" err="1"/>
              <a:t>coils</a:t>
            </a:r>
            <a:r>
              <a:rPr lang="nl-NL" sz="2000" dirty="0"/>
              <a:t>, </a:t>
            </a:r>
            <a:r>
              <a:rPr lang="nl-NL" sz="2000" dirty="0" err="1"/>
              <a:t>num</a:t>
            </a:r>
            <a:r>
              <a:rPr lang="nl-NL" sz="2000" dirty="0"/>
              <a:t> images, </a:t>
            </a:r>
            <a:r>
              <a:rPr lang="nl-NL" sz="2000" dirty="0" err="1"/>
              <a:t>num</a:t>
            </a:r>
            <a:r>
              <a:rPr lang="nl-NL" sz="2000" dirty="0"/>
              <a:t> datapoints per </a:t>
            </a:r>
            <a:r>
              <a:rPr lang="nl-NL" sz="2000" dirty="0" err="1"/>
              <a:t>spiral</a:t>
            </a:r>
            <a:r>
              <a:rPr lang="nl-NL" sz="2000" dirty="0"/>
              <a:t>, </a:t>
            </a:r>
            <a:r>
              <a:rPr lang="nl-NL" sz="2000" dirty="0" err="1"/>
              <a:t>num</a:t>
            </a:r>
            <a:r>
              <a:rPr lang="nl-NL" sz="2000" dirty="0"/>
              <a:t> </a:t>
            </a:r>
            <a:r>
              <a:rPr lang="nl-NL" sz="2000" dirty="0" err="1"/>
              <a:t>spirals</a:t>
            </a:r>
            <a:r>
              <a:rPr lang="nl-NL" sz="2000" dirty="0"/>
              <a:t> per image)</a:t>
            </a:r>
          </a:p>
          <a:p>
            <a:endParaRPr lang="nl-NL" sz="2000" dirty="0"/>
          </a:p>
          <a:p>
            <a:r>
              <a:rPr lang="nl-NL" sz="2000" dirty="0"/>
              <a:t>Python </a:t>
            </a:r>
            <a:r>
              <a:rPr lang="nl-NL" sz="2000" dirty="0" err="1"/>
              <a:t>version</a:t>
            </a:r>
            <a:r>
              <a:rPr lang="nl-NL" sz="2000" dirty="0"/>
              <a:t> </a:t>
            </a:r>
            <a:r>
              <a:rPr lang="nl-NL" sz="2000" dirty="0" err="1"/>
              <a:t>gives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</a:t>
            </a:r>
            <a:r>
              <a:rPr lang="nl-NL" sz="2000" dirty="0" err="1"/>
              <a:t>same</a:t>
            </a:r>
            <a:r>
              <a:rPr lang="nl-NL" sz="2000" dirty="0"/>
              <a:t> </a:t>
            </a:r>
            <a:r>
              <a:rPr lang="nl-NL" sz="2000" dirty="0" err="1"/>
              <a:t>resulting</a:t>
            </a:r>
            <a:r>
              <a:rPr lang="nl-NL" sz="2000" dirty="0"/>
              <a:t> complex matrix</a:t>
            </a:r>
          </a:p>
          <a:p>
            <a:endParaRPr lang="nl-NL" sz="2000" dirty="0"/>
          </a:p>
          <a:p>
            <a:r>
              <a:rPr lang="nl-NL" sz="2000" dirty="0"/>
              <a:t>Reading </a:t>
            </a:r>
            <a:r>
              <a:rPr lang="nl-NL" sz="2000" dirty="0" err="1"/>
              <a:t>kspace</a:t>
            </a:r>
            <a:r>
              <a:rPr lang="nl-NL" sz="2000" dirty="0"/>
              <a:t> data does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seem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problem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189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3DCBB-D9D4-479E-9D28-146CC57D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Generating </a:t>
            </a:r>
            <a:r>
              <a:rPr lang="nl-NL" dirty="0" err="1"/>
              <a:t>kspace</a:t>
            </a:r>
            <a:r>
              <a:rPr lang="nl-NL" dirty="0"/>
              <a:t> </a:t>
            </a:r>
            <a:r>
              <a:rPr lang="nl-NL" dirty="0" err="1"/>
              <a:t>coordinates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A5715C-990B-497C-8AF1-B4FC7A33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106464" cy="3486122"/>
          </a:xfrm>
        </p:spPr>
        <p:txBody>
          <a:bodyPr>
            <a:normAutofit lnSpcReduction="10000"/>
          </a:bodyPr>
          <a:lstStyle/>
          <a:p>
            <a:r>
              <a:rPr lang="nl-NL" sz="2000" dirty="0"/>
              <a:t>Parameters </a:t>
            </a:r>
            <a:r>
              <a:rPr lang="nl-NL" sz="2000" dirty="0" err="1"/>
              <a:t>used</a:t>
            </a:r>
            <a:r>
              <a:rPr lang="nl-NL" sz="2000" dirty="0"/>
              <a:t> (as </a:t>
            </a:r>
            <a:r>
              <a:rPr lang="nl-NL" sz="2000" dirty="0" err="1"/>
              <a:t>given</a:t>
            </a:r>
            <a:r>
              <a:rPr lang="nl-NL" sz="2000" dirty="0"/>
              <a:t> in </a:t>
            </a:r>
            <a:r>
              <a:rPr lang="nl-NL" sz="2000" dirty="0" err="1"/>
              <a:t>settings</a:t>
            </a:r>
            <a:r>
              <a:rPr lang="nl-NL" sz="2000" dirty="0"/>
              <a:t> file)</a:t>
            </a:r>
          </a:p>
          <a:p>
            <a:pPr lvl="1"/>
            <a:r>
              <a:rPr lang="nl-NL" sz="1800" dirty="0"/>
              <a:t>FOV: 208 mm</a:t>
            </a:r>
          </a:p>
          <a:p>
            <a:pPr lvl="1"/>
            <a:r>
              <a:rPr lang="nl-NL" sz="1800" dirty="0" err="1"/>
              <a:t>spirals</a:t>
            </a:r>
            <a:r>
              <a:rPr lang="nl-NL" sz="1800" dirty="0"/>
              <a:t> per image = 48;</a:t>
            </a:r>
          </a:p>
          <a:p>
            <a:pPr lvl="1"/>
            <a:r>
              <a:rPr lang="nl-NL" sz="1800" dirty="0" err="1"/>
              <a:t>acq</a:t>
            </a:r>
            <a:r>
              <a:rPr lang="nl-NL" sz="1800" dirty="0"/>
              <a:t>. </a:t>
            </a:r>
            <a:r>
              <a:rPr lang="nl-NL" sz="1800" dirty="0" err="1"/>
              <a:t>window</a:t>
            </a:r>
            <a:r>
              <a:rPr lang="nl-NL" sz="1800" dirty="0"/>
              <a:t> (ms) = 5.0;</a:t>
            </a:r>
          </a:p>
          <a:p>
            <a:pPr lvl="1"/>
            <a:r>
              <a:rPr lang="nl-NL" sz="1800" dirty="0" err="1"/>
              <a:t>spiral</a:t>
            </a:r>
            <a:r>
              <a:rPr lang="nl-NL" sz="1800" dirty="0"/>
              <a:t> </a:t>
            </a:r>
            <a:r>
              <a:rPr lang="nl-NL" sz="1800" dirty="0" err="1"/>
              <a:t>direction</a:t>
            </a:r>
            <a:r>
              <a:rPr lang="nl-NL" sz="1800" dirty="0"/>
              <a:t> = "</a:t>
            </a:r>
            <a:r>
              <a:rPr lang="nl-NL" sz="1800" dirty="0" err="1"/>
              <a:t>spiral</a:t>
            </a:r>
            <a:r>
              <a:rPr lang="nl-NL" sz="1800" dirty="0"/>
              <a:t> out";</a:t>
            </a:r>
          </a:p>
          <a:p>
            <a:pPr lvl="1"/>
            <a:r>
              <a:rPr lang="nl-NL" sz="1800" dirty="0" err="1"/>
              <a:t>variable</a:t>
            </a:r>
            <a:r>
              <a:rPr lang="nl-NL" sz="1800" dirty="0"/>
              <a:t> </a:t>
            </a:r>
            <a:r>
              <a:rPr lang="nl-NL" sz="1800" dirty="0" err="1"/>
              <a:t>density</a:t>
            </a:r>
            <a:r>
              <a:rPr lang="nl-NL" sz="1800" dirty="0"/>
              <a:t> = No</a:t>
            </a:r>
          </a:p>
          <a:p>
            <a:r>
              <a:rPr lang="nl-NL" sz="1800" dirty="0"/>
              <a:t>Sampling </a:t>
            </a:r>
            <a:r>
              <a:rPr lang="nl-NL" sz="1800" dirty="0" err="1"/>
              <a:t>tau</a:t>
            </a:r>
            <a:r>
              <a:rPr lang="nl-NL" sz="1800" dirty="0"/>
              <a:t> </a:t>
            </a:r>
            <a:r>
              <a:rPr lang="nl-NL" sz="1800" dirty="0" err="1"/>
              <a:t>calculated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acq</a:t>
            </a:r>
            <a:r>
              <a:rPr lang="nl-NL" sz="1800" dirty="0"/>
              <a:t> </a:t>
            </a:r>
            <a:r>
              <a:rPr lang="nl-NL" sz="1800" dirty="0" err="1"/>
              <a:t>window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#samples (1210).</a:t>
            </a:r>
          </a:p>
          <a:p>
            <a:pPr lvl="1"/>
            <a:r>
              <a:rPr lang="nl-NL" sz="1400" dirty="0"/>
              <a:t>5/1210 = 0.00413223</a:t>
            </a:r>
          </a:p>
          <a:p>
            <a:pPr lvl="1"/>
            <a:endParaRPr lang="nl-NL" sz="1400" dirty="0"/>
          </a:p>
          <a:p>
            <a:r>
              <a:rPr lang="nl-NL" sz="1800" dirty="0" err="1"/>
              <a:t>Oversampling</a:t>
            </a:r>
            <a:r>
              <a:rPr lang="nl-NL" sz="1800" dirty="0"/>
              <a:t> ratio = 1</a:t>
            </a:r>
          </a:p>
          <a:p>
            <a:r>
              <a:rPr lang="nl-NL" sz="1800" dirty="0" err="1"/>
              <a:t>Spiral</a:t>
            </a:r>
            <a:r>
              <a:rPr lang="nl-NL" sz="1800" dirty="0"/>
              <a:t> </a:t>
            </a:r>
            <a:r>
              <a:rPr lang="nl-NL" sz="1800" dirty="0" err="1"/>
              <a:t>variable</a:t>
            </a:r>
            <a:r>
              <a:rPr lang="nl-NL" sz="1800" dirty="0"/>
              <a:t> </a:t>
            </a:r>
            <a:r>
              <a:rPr lang="nl-NL" sz="1800" dirty="0" err="1"/>
              <a:t>frequency</a:t>
            </a:r>
            <a:r>
              <a:rPr lang="nl-NL" sz="1800" dirty="0"/>
              <a:t> </a:t>
            </a:r>
            <a:r>
              <a:rPr lang="nl-NL" sz="1800" dirty="0" err="1"/>
              <a:t>scale</a:t>
            </a:r>
            <a:r>
              <a:rPr lang="nl-NL" sz="1800" dirty="0"/>
              <a:t> – CSC parameter = 3.0</a:t>
            </a:r>
          </a:p>
        </p:txBody>
      </p:sp>
    </p:spTree>
    <p:extLst>
      <p:ext uri="{BB962C8B-B14F-4D97-AF65-F5344CB8AC3E}">
        <p14:creationId xmlns:p14="http://schemas.microsoft.com/office/powerpoint/2010/main" val="217643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B33292A-AC5B-4B29-8D5A-57322550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05" b="5505"/>
          <a:stretch/>
        </p:blipFill>
        <p:spPr>
          <a:xfrm>
            <a:off x="4572000" y="2188605"/>
            <a:ext cx="3742267" cy="24976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AB6A31-2569-4778-B0EB-4FC360AB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Generating </a:t>
            </a:r>
            <a:r>
              <a:rPr lang="nl-NL" dirty="0" err="1"/>
              <a:t>kspace</a:t>
            </a:r>
            <a:r>
              <a:rPr lang="nl-NL" dirty="0"/>
              <a:t> </a:t>
            </a:r>
            <a:r>
              <a:rPr lang="nl-NL" dirty="0" err="1"/>
              <a:t>coordinates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8FDDA1-AB96-448E-A74F-775ECA39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267" y="1200150"/>
            <a:ext cx="7560733" cy="3486122"/>
          </a:xfrm>
        </p:spPr>
        <p:txBody>
          <a:bodyPr>
            <a:normAutofit/>
          </a:bodyPr>
          <a:lstStyle/>
          <a:p>
            <a:r>
              <a:rPr lang="nl-NL" sz="2000" dirty="0" err="1"/>
              <a:t>Interleaf</a:t>
            </a:r>
            <a:r>
              <a:rPr lang="nl-NL" sz="2000" dirty="0"/>
              <a:t> </a:t>
            </a:r>
            <a:r>
              <a:rPr lang="nl-NL" sz="2000" dirty="0" err="1"/>
              <a:t>generated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spiralblur2018.py (Code on </a:t>
            </a:r>
            <a:r>
              <a:rPr lang="nl-NL" sz="2000" dirty="0" err="1"/>
              <a:t>github</a:t>
            </a:r>
            <a:r>
              <a:rPr lang="nl-NL" sz="2000" dirty="0"/>
              <a:t> [1])</a:t>
            </a:r>
          </a:p>
          <a:p>
            <a:r>
              <a:rPr lang="nl-NL" sz="2000" dirty="0" err="1"/>
              <a:t>Interleafs</a:t>
            </a:r>
            <a:r>
              <a:rPr lang="nl-NL" sz="2000" dirty="0"/>
              <a:t> are </a:t>
            </a:r>
            <a:r>
              <a:rPr lang="nl-NL" sz="2000" dirty="0" err="1"/>
              <a:t>rotated</a:t>
            </a:r>
            <a:r>
              <a:rPr lang="nl-NL" sz="2000" dirty="0"/>
              <a:t> 2pi/48 * </a:t>
            </a:r>
            <a:r>
              <a:rPr lang="nl-NL" sz="2000" dirty="0" err="1"/>
              <a:t>ky</a:t>
            </a:r>
            <a:r>
              <a:rPr lang="nl-NL" sz="2000" dirty="0"/>
              <a:t> (counter </a:t>
            </a:r>
            <a:r>
              <a:rPr lang="nl-NL" sz="2000" dirty="0" err="1"/>
              <a:t>clock</a:t>
            </a:r>
            <a:r>
              <a:rPr lang="nl-NL" sz="2000" dirty="0"/>
              <a:t> </a:t>
            </a:r>
            <a:r>
              <a:rPr lang="nl-NL" sz="2000" dirty="0" err="1"/>
              <a:t>wise</a:t>
            </a:r>
            <a:r>
              <a:rPr lang="nl-NL" sz="2000" dirty="0"/>
              <a:t>)</a:t>
            </a:r>
          </a:p>
          <a:p>
            <a:r>
              <a:rPr lang="nl-NL" sz="2000" dirty="0" err="1"/>
              <a:t>ky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.list file [0,1,2,…,47]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1C95566B-130B-44D3-8259-ED646D28793D}"/>
              </a:ext>
            </a:extLst>
          </p:cNvPr>
          <p:cNvSpPr txBox="1">
            <a:spLocks/>
          </p:cNvSpPr>
          <p:nvPr/>
        </p:nvSpPr>
        <p:spPr>
          <a:xfrm>
            <a:off x="1583267" y="2802468"/>
            <a:ext cx="2808894" cy="203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First </a:t>
            </a:r>
            <a:r>
              <a:rPr lang="nl-NL" sz="2000" dirty="0" err="1"/>
              <a:t>interleaf</a:t>
            </a:r>
            <a:r>
              <a:rPr lang="nl-NL" sz="2000" dirty="0"/>
              <a:t> starts in +x </a:t>
            </a:r>
            <a:r>
              <a:rPr lang="nl-NL" sz="2000" dirty="0" err="1"/>
              <a:t>direction</a:t>
            </a:r>
            <a:endParaRPr lang="nl-NL" sz="20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E4C49D3-03E3-451B-A605-38FE1F5A0007}"/>
              </a:ext>
            </a:extLst>
          </p:cNvPr>
          <p:cNvSpPr txBox="1"/>
          <p:nvPr/>
        </p:nvSpPr>
        <p:spPr>
          <a:xfrm>
            <a:off x="1701800" y="4881800"/>
            <a:ext cx="7167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[1] https://github.com/EmielHartsema/philips-reconstruction-problem/blob/main/Philips%20spiral%20MRI%20problem.ipynb</a:t>
            </a:r>
          </a:p>
        </p:txBody>
      </p:sp>
    </p:spTree>
    <p:extLst>
      <p:ext uri="{BB962C8B-B14F-4D97-AF65-F5344CB8AC3E}">
        <p14:creationId xmlns:p14="http://schemas.microsoft.com/office/powerpoint/2010/main" val="50603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02690-CEAF-46AF-8033-AFFCA22D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Density</a:t>
            </a:r>
            <a:r>
              <a:rPr lang="nl-NL" dirty="0"/>
              <a:t> </a:t>
            </a:r>
            <a:r>
              <a:rPr lang="nl-NL" dirty="0" err="1"/>
              <a:t>compensation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45BBCB-8E9C-4A4E-AE09-8CCB6743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Density</a:t>
            </a:r>
            <a:r>
              <a:rPr lang="nl-NL" dirty="0"/>
              <a:t> </a:t>
            </a:r>
            <a:r>
              <a:rPr lang="nl-NL" dirty="0" err="1"/>
              <a:t>compensation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a paper </a:t>
            </a:r>
            <a:r>
              <a:rPr lang="nl-NL" dirty="0" err="1"/>
              <a:t>linked</a:t>
            </a:r>
            <a:r>
              <a:rPr lang="nl-NL" dirty="0"/>
              <a:t> below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50FE3CA-BB03-462D-AD0A-40A2B720AD29}"/>
              </a:ext>
            </a:extLst>
          </p:cNvPr>
          <p:cNvSpPr txBox="1"/>
          <p:nvPr/>
        </p:nvSpPr>
        <p:spPr>
          <a:xfrm>
            <a:off x="1600200" y="4407694"/>
            <a:ext cx="7357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</a:rPr>
              <a:t>Hoge, R. D., Kwan, R. K. S., &amp; Pike, G. B. (1997). Density compensation functions for spiral MRI. </a:t>
            </a:r>
            <a:r>
              <a:rPr lang="en-US" sz="1000" i="1" dirty="0">
                <a:effectLst/>
              </a:rPr>
              <a:t>Magnetic Resonance in Medicine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38</a:t>
            </a:r>
            <a:r>
              <a:rPr lang="en-US" sz="1000" dirty="0">
                <a:effectLst/>
              </a:rPr>
              <a:t>(1), 117–128. </a:t>
            </a:r>
            <a:r>
              <a:rPr lang="en-US" sz="1000" dirty="0">
                <a:effectLst/>
                <a:hlinkClick r:id="rId2"/>
              </a:rPr>
              <a:t>https://doi.org/10.1002/mrm.1910380117</a:t>
            </a:r>
            <a:endParaRPr lang="en-US" sz="1000" dirty="0">
              <a:effectLst/>
            </a:endParaRPr>
          </a:p>
          <a:p>
            <a:endParaRPr lang="nl-NL" dirty="0"/>
          </a:p>
        </p:txBody>
      </p:sp>
      <p:pic>
        <p:nvPicPr>
          <p:cNvPr id="6" name="Afbeelding 5" descr="Afbeelding met tekst, elektronica, luidspreker&#10;&#10;Automatisch gegenereerde beschrijving">
            <a:extLst>
              <a:ext uri="{FF2B5EF4-FFF2-40B4-BE49-F238E27FC236}">
                <a16:creationId xmlns:a16="http://schemas.microsoft.com/office/drawing/2014/main" id="{3F2DD1A3-EC99-49D5-9AC6-1AE851D4F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0" t="1385" r="8749" b="4460"/>
          <a:stretch/>
        </p:blipFill>
        <p:spPr>
          <a:xfrm>
            <a:off x="4690534" y="1663365"/>
            <a:ext cx="3431194" cy="28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A5FD8-0CF8-488A-A5D7-EEEE66EE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Reconstrucion</a:t>
            </a:r>
            <a:r>
              <a:rPr lang="nl-NL" dirty="0"/>
              <a:t> of </a:t>
            </a:r>
            <a:r>
              <a:rPr lang="nl-NL" dirty="0" err="1"/>
              <a:t>simulated</a:t>
            </a:r>
            <a:r>
              <a:rPr lang="nl-NL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A56217-EF90-4BFE-885F-192CD13C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Data </a:t>
            </a:r>
            <a:r>
              <a:rPr lang="nl-NL" sz="2400" dirty="0" err="1"/>
              <a:t>simulated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spiral</a:t>
            </a:r>
            <a:r>
              <a:rPr lang="nl-NL" sz="2400" dirty="0"/>
              <a:t> </a:t>
            </a:r>
            <a:r>
              <a:rPr lang="nl-NL" sz="2400" dirty="0" err="1"/>
              <a:t>coordinates</a:t>
            </a:r>
            <a:endParaRPr lang="nl-NL" sz="2400" dirty="0"/>
          </a:p>
          <a:p>
            <a:r>
              <a:rPr lang="nl-NL" sz="2400" dirty="0"/>
              <a:t>Works well, </a:t>
            </a:r>
            <a:r>
              <a:rPr lang="nl-NL" sz="2400" dirty="0" err="1"/>
              <a:t>density</a:t>
            </a:r>
            <a:r>
              <a:rPr lang="nl-NL" sz="2400" dirty="0"/>
              <a:t> </a:t>
            </a:r>
            <a:r>
              <a:rPr lang="nl-NL" sz="2400" dirty="0" err="1"/>
              <a:t>compensation</a:t>
            </a:r>
            <a:r>
              <a:rPr lang="nl-NL" sz="2400" dirty="0"/>
              <a:t> </a:t>
            </a:r>
            <a:r>
              <a:rPr lang="nl-NL" sz="2400" dirty="0" err="1"/>
              <a:t>seems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correct.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E355FD1-3002-4B49-ABBE-8BA961FF91FD}"/>
              </a:ext>
            </a:extLst>
          </p:cNvPr>
          <p:cNvSpPr txBox="1"/>
          <p:nvPr/>
        </p:nvSpPr>
        <p:spPr>
          <a:xfrm>
            <a:off x="957034" y="2514601"/>
            <a:ext cx="326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Single </a:t>
            </a:r>
            <a:r>
              <a:rPr lang="nl-NL" dirty="0" err="1"/>
              <a:t>coil</a:t>
            </a:r>
            <a:r>
              <a:rPr lang="nl-NL" dirty="0"/>
              <a:t> images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AD4812A-AAE7-4EEA-BAD4-4DAA72C5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7" y="2883933"/>
            <a:ext cx="2899287" cy="22756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012EF59-08B5-414E-87FD-7D00ECB8B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4" t="11797" r="3630" b="8665"/>
          <a:stretch/>
        </p:blipFill>
        <p:spPr>
          <a:xfrm>
            <a:off x="6911612" y="2899266"/>
            <a:ext cx="2141833" cy="2133600"/>
          </a:xfrm>
          <a:prstGeom prst="rect">
            <a:avLst/>
          </a:prstGeom>
        </p:spPr>
      </p:pic>
      <p:pic>
        <p:nvPicPr>
          <p:cNvPr id="10" name="Afbeelding 9" descr="Afbeelding met outdoor-object&#10;&#10;Automatisch gegenereerde beschrijving">
            <a:extLst>
              <a:ext uri="{FF2B5EF4-FFF2-40B4-BE49-F238E27FC236}">
                <a16:creationId xmlns:a16="http://schemas.microsoft.com/office/drawing/2014/main" id="{550E589B-F7BD-4047-8A06-2F7B0308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687719" y="2899265"/>
            <a:ext cx="2133600" cy="2133600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64ADCA70-A7DE-4423-8800-D6AFF487C6B9}"/>
              </a:ext>
            </a:extLst>
          </p:cNvPr>
          <p:cNvSpPr txBox="1"/>
          <p:nvPr/>
        </p:nvSpPr>
        <p:spPr>
          <a:xfrm>
            <a:off x="4687719" y="257767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Original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5E52DC6-4A67-4CD3-9574-D7965EE7B0A4}"/>
              </a:ext>
            </a:extLst>
          </p:cNvPr>
          <p:cNvSpPr txBox="1"/>
          <p:nvPr/>
        </p:nvSpPr>
        <p:spPr>
          <a:xfrm>
            <a:off x="6911613" y="251460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Reconstruction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143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Words>502</Words>
  <Application>Microsoft Office PowerPoint</Application>
  <PresentationFormat>Diavoorstelling (16:9)</PresentationFormat>
  <Paragraphs>65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Office Theme</vt:lpstr>
      <vt:lpstr>Custom Design</vt:lpstr>
      <vt:lpstr>Philips MRI spiral reconstruction problem</vt:lpstr>
      <vt:lpstr>Emiel Hartsema</vt:lpstr>
      <vt:lpstr>Code on github</vt:lpstr>
      <vt:lpstr>Reconstruction algorithm</vt:lpstr>
      <vt:lpstr>Reading kspace data</vt:lpstr>
      <vt:lpstr>Generating kspace coordinates</vt:lpstr>
      <vt:lpstr>Generating kspace coordinates</vt:lpstr>
      <vt:lpstr>Density compensation</vt:lpstr>
      <vt:lpstr>Reconstrucion of simulated data</vt:lpstr>
      <vt:lpstr>Reconstrucion of real data</vt:lpstr>
      <vt:lpstr>NUFFT</vt:lpstr>
      <vt:lpstr>PowerPoint-presentatie</vt:lpstr>
      <vt:lpstr>PowerPoint-presentatie</vt:lpstr>
      <vt:lpstr>PowerPoint-presentatie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Emiel</cp:lastModifiedBy>
  <cp:revision>56</cp:revision>
  <dcterms:created xsi:type="dcterms:W3CDTF">2015-07-09T11:57:30Z</dcterms:created>
  <dcterms:modified xsi:type="dcterms:W3CDTF">2021-01-25T10:53:13Z</dcterms:modified>
</cp:coreProperties>
</file>