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4"/>
  </p:handoutMasterIdLst>
  <p:sldIdLst>
    <p:sldId id="256" r:id="rId3"/>
    <p:sldId id="266" r:id="rId4"/>
    <p:sldId id="270" r:id="rId5"/>
    <p:sldId id="271" r:id="rId6"/>
    <p:sldId id="272" r:id="rId7"/>
    <p:sldId id="273" r:id="rId8"/>
    <p:sldId id="274" r:id="rId9"/>
    <p:sldId id="275" r:id="rId10"/>
    <p:sldId id="265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113" d="100"/>
          <a:sy n="113" d="100"/>
        </p:scale>
        <p:origin x="63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002/mrm.19103801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rial"/>
                <a:cs typeface="Arial"/>
              </a:rPr>
              <a:t>Philips MRI spiral reconstruction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/>
          <a:lstStyle/>
          <a:p>
            <a:pPr algn="l"/>
            <a:r>
              <a:rPr lang="en-US" dirty="0">
                <a:latin typeface="Arial"/>
                <a:cs typeface="Arial"/>
              </a:rPr>
              <a:t>By Emiel Hartsema</a:t>
            </a:r>
          </a:p>
          <a:p>
            <a:pPr algn="l"/>
            <a:r>
              <a:rPr lang="en-US" dirty="0"/>
              <a:t>ehartsema@student.tudelft.nl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7600" y="-28800"/>
            <a:ext cx="9241200" cy="51948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9" name="Afbeelding 8" descr="TUDelft_LogoZWAR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_LNS3501.jpg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6000"/>
            <a:ext cx="9144000" cy="5202000"/>
          </a:xfrm>
        </p:spPr>
      </p:pic>
      <p:sp>
        <p:nvSpPr>
          <p:cNvPr id="4" name="Rectangle 3"/>
          <p:cNvSpPr/>
          <p:nvPr/>
        </p:nvSpPr>
        <p:spPr bwMode="auto">
          <a:xfrm>
            <a:off x="-122335" y="-68813"/>
            <a:ext cx="4752528" cy="7674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2" rIns="91425" bIns="45712" numCol="1" rtlCol="0" anchor="t" anchorCtr="0" compatLnSpc="1">
            <a:prstTxWarp prst="textNoShape">
              <a:avLst/>
            </a:prstTxWarp>
          </a:bodyPr>
          <a:lstStyle/>
          <a:p>
            <a:pPr defTabSz="914260" eaLnBrk="0" hangingPunct="0"/>
            <a:endParaRPr lang="en-US" sz="2400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820" y="80576"/>
            <a:ext cx="4123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/>
                <a:ea typeface="ヒラギノ角ゴ ProN W3" charset="0"/>
                <a:cs typeface="Arial"/>
                <a:sym typeface="Tahoma" charset="0"/>
              </a:rPr>
              <a:t>Insert a picture </a:t>
            </a:r>
            <a:endParaRPr lang="en-US" sz="3600" dirty="0"/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Emiel Hartsema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5" y="2239604"/>
            <a:ext cx="6923695" cy="2446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Working on advanced reconstruction algorithm for multicomponent magnetic fingerprinting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K.E.Hartsema@student.tudelft.nl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9244A0-EEE8-42F1-954E-FB9A2409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42" y="121312"/>
            <a:ext cx="1996762" cy="2033625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A727D00-2D97-4841-AB07-D35B16E129C0}"/>
              </a:ext>
            </a:extLst>
          </p:cNvPr>
          <p:cNvSpPr txBox="1"/>
          <p:nvPr/>
        </p:nvSpPr>
        <p:spPr>
          <a:xfrm>
            <a:off x="1763106" y="1138124"/>
            <a:ext cx="53065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Master project applied physics TU Delft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565EC-B94E-4CBF-B6E7-259346C7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Reconstruction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4DE3E-5CEF-46C7-BA76-AE753694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380894" cy="942293"/>
          </a:xfrm>
        </p:spPr>
        <p:txBody>
          <a:bodyPr>
            <a:normAutofit fontScale="92500"/>
          </a:bodyPr>
          <a:lstStyle/>
          <a:p>
            <a:r>
              <a:rPr lang="nl-NL" dirty="0" err="1"/>
              <a:t>To</a:t>
            </a:r>
            <a:r>
              <a:rPr lang="nl-NL" dirty="0"/>
              <a:t> test, I made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reonstruction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, </a:t>
            </a:r>
            <a:r>
              <a:rPr lang="nl-NL" dirty="0" err="1"/>
              <a:t>same</a:t>
            </a:r>
            <a:r>
              <a:rPr lang="nl-NL" dirty="0"/>
              <a:t> as </a:t>
            </a:r>
            <a:r>
              <a:rPr lang="nl-NL" dirty="0" err="1"/>
              <a:t>shown</a:t>
            </a:r>
            <a:r>
              <a:rPr lang="nl-NL" dirty="0"/>
              <a:t> in </a:t>
            </a:r>
            <a:r>
              <a:rPr lang="nl-NL" dirty="0" err="1"/>
              <a:t>sigpy</a:t>
            </a:r>
            <a:r>
              <a:rPr lang="nl-NL" dirty="0"/>
              <a:t> </a:t>
            </a:r>
            <a:r>
              <a:rPr lang="nl-NL" dirty="0" err="1"/>
              <a:t>turotial</a:t>
            </a:r>
            <a:r>
              <a:rPr lang="nl-NL" dirty="0"/>
              <a:t> [1]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5EB2728-D9FE-4087-A3DF-3976B6A704DF}"/>
              </a:ext>
            </a:extLst>
          </p:cNvPr>
          <p:cNvSpPr txBox="1"/>
          <p:nvPr/>
        </p:nvSpPr>
        <p:spPr>
          <a:xfrm>
            <a:off x="1845004" y="4589052"/>
            <a:ext cx="6688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[1] https://github.com/mikgroup/sigpy-mri-tutorial/blob/master/01-gridding-reconstruction.ipynb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374C4D1-A511-4098-BBE5-0F29D8D0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64" y="2102248"/>
            <a:ext cx="2390530" cy="250754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4ADABDDF-EBA9-41CA-8FE7-64AC18612D8F}"/>
              </a:ext>
            </a:extLst>
          </p:cNvPr>
          <p:cNvSpPr txBox="1"/>
          <p:nvPr/>
        </p:nvSpPr>
        <p:spPr>
          <a:xfrm>
            <a:off x="2365696" y="3142547"/>
            <a:ext cx="272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brain</a:t>
            </a:r>
            <a:r>
              <a:rPr lang="nl-NL" dirty="0"/>
              <a:t> image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249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74AC1-736E-4B30-BF52-C1A745FB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Reading </a:t>
            </a:r>
            <a:r>
              <a:rPr lang="nl-NL" dirty="0" err="1"/>
              <a:t>kspace</a:t>
            </a:r>
            <a:r>
              <a:rPr lang="nl-NL" dirty="0"/>
              <a:t>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E7499E-116F-4A01-B40E-C3B48214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Data </a:t>
            </a:r>
            <a:r>
              <a:rPr lang="nl-NL" sz="2000" dirty="0" err="1"/>
              <a:t>read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datafile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matlab</a:t>
            </a:r>
            <a:r>
              <a:rPr lang="nl-NL" sz="2000" dirty="0"/>
              <a:t> script</a:t>
            </a:r>
          </a:p>
          <a:p>
            <a:r>
              <a:rPr lang="nl-NL" sz="2000" dirty="0"/>
              <a:t>Output format is as </a:t>
            </a:r>
            <a:r>
              <a:rPr lang="nl-NL" sz="2000" dirty="0" err="1"/>
              <a:t>expected</a:t>
            </a:r>
            <a:r>
              <a:rPr lang="nl-NL" sz="2000" dirty="0"/>
              <a:t> (i.e. correct </a:t>
            </a:r>
            <a:r>
              <a:rPr lang="nl-NL" sz="2000" dirty="0" err="1"/>
              <a:t>num</a:t>
            </a:r>
            <a:r>
              <a:rPr lang="nl-NL" sz="2000" dirty="0"/>
              <a:t> of </a:t>
            </a:r>
            <a:r>
              <a:rPr lang="nl-NL" sz="2000" dirty="0" err="1"/>
              <a:t>coils</a:t>
            </a:r>
            <a:r>
              <a:rPr lang="nl-NL" sz="2000" dirty="0"/>
              <a:t>, </a:t>
            </a:r>
            <a:r>
              <a:rPr lang="nl-NL" sz="2000" dirty="0" err="1"/>
              <a:t>num</a:t>
            </a:r>
            <a:r>
              <a:rPr lang="nl-NL" sz="2000" dirty="0"/>
              <a:t> images, </a:t>
            </a:r>
            <a:r>
              <a:rPr lang="nl-NL" sz="2000" dirty="0" err="1"/>
              <a:t>num</a:t>
            </a:r>
            <a:r>
              <a:rPr lang="nl-NL" sz="2000" dirty="0"/>
              <a:t> datapoints per </a:t>
            </a:r>
            <a:r>
              <a:rPr lang="nl-NL" sz="2000" dirty="0" err="1"/>
              <a:t>spiral</a:t>
            </a:r>
            <a:r>
              <a:rPr lang="nl-NL" sz="2000" dirty="0"/>
              <a:t>, </a:t>
            </a:r>
            <a:r>
              <a:rPr lang="nl-NL" sz="2000" dirty="0" err="1"/>
              <a:t>num</a:t>
            </a:r>
            <a:r>
              <a:rPr lang="nl-NL" sz="2000" dirty="0"/>
              <a:t> </a:t>
            </a:r>
            <a:r>
              <a:rPr lang="nl-NL" sz="2000" dirty="0" err="1"/>
              <a:t>spirals</a:t>
            </a:r>
            <a:r>
              <a:rPr lang="nl-NL" sz="2000" dirty="0"/>
              <a:t> per image)</a:t>
            </a:r>
          </a:p>
          <a:p>
            <a:endParaRPr lang="nl-NL" sz="2000" dirty="0"/>
          </a:p>
          <a:p>
            <a:r>
              <a:rPr lang="nl-NL" sz="2000" dirty="0"/>
              <a:t>Python </a:t>
            </a:r>
            <a:r>
              <a:rPr lang="nl-NL" sz="2000" dirty="0" err="1"/>
              <a:t>version</a:t>
            </a:r>
            <a:r>
              <a:rPr lang="nl-NL" sz="2000" dirty="0"/>
              <a:t> </a:t>
            </a:r>
            <a:r>
              <a:rPr lang="nl-NL" sz="2000" dirty="0" err="1"/>
              <a:t>gives</a:t>
            </a:r>
            <a:r>
              <a:rPr lang="nl-NL" sz="2000" dirty="0"/>
              <a:t> </a:t>
            </a:r>
            <a:r>
              <a:rPr lang="nl-NL" sz="2000" dirty="0" err="1"/>
              <a:t>exactly</a:t>
            </a:r>
            <a:r>
              <a:rPr lang="nl-NL" sz="2000" dirty="0"/>
              <a:t> </a:t>
            </a:r>
            <a:r>
              <a:rPr lang="nl-NL" sz="2000" dirty="0" err="1"/>
              <a:t>same</a:t>
            </a:r>
            <a:r>
              <a:rPr lang="nl-NL" sz="2000" dirty="0"/>
              <a:t> </a:t>
            </a:r>
            <a:r>
              <a:rPr lang="nl-NL" sz="2000" dirty="0" err="1"/>
              <a:t>resulting</a:t>
            </a:r>
            <a:r>
              <a:rPr lang="nl-NL" sz="2000" dirty="0"/>
              <a:t> complex matrix</a:t>
            </a:r>
          </a:p>
          <a:p>
            <a:endParaRPr lang="nl-NL" sz="2000" dirty="0"/>
          </a:p>
          <a:p>
            <a:r>
              <a:rPr lang="nl-NL" sz="2000" dirty="0"/>
              <a:t>Reading </a:t>
            </a:r>
            <a:r>
              <a:rPr lang="nl-NL" sz="2000" dirty="0" err="1"/>
              <a:t>kspace</a:t>
            </a:r>
            <a:r>
              <a:rPr lang="nl-NL" sz="2000" dirty="0"/>
              <a:t> data does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seem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problem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1890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3DCBB-D9D4-479E-9D28-146CC57D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Generating </a:t>
            </a:r>
            <a:r>
              <a:rPr lang="nl-NL" dirty="0" err="1"/>
              <a:t>kspace</a:t>
            </a:r>
            <a:r>
              <a:rPr lang="nl-NL" dirty="0"/>
              <a:t> </a:t>
            </a:r>
            <a:r>
              <a:rPr lang="nl-NL" dirty="0" err="1"/>
              <a:t>coordinates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A5715C-990B-497C-8AF1-B4FC7A33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106464" cy="3486122"/>
          </a:xfrm>
        </p:spPr>
        <p:txBody>
          <a:bodyPr>
            <a:normAutofit lnSpcReduction="10000"/>
          </a:bodyPr>
          <a:lstStyle/>
          <a:p>
            <a:r>
              <a:rPr lang="nl-NL" sz="2000" dirty="0"/>
              <a:t>Parameters </a:t>
            </a:r>
            <a:r>
              <a:rPr lang="nl-NL" sz="2000" dirty="0" err="1"/>
              <a:t>used</a:t>
            </a:r>
            <a:r>
              <a:rPr lang="nl-NL" sz="2000" dirty="0"/>
              <a:t> (as </a:t>
            </a:r>
            <a:r>
              <a:rPr lang="nl-NL" sz="2000" dirty="0" err="1"/>
              <a:t>given</a:t>
            </a:r>
            <a:r>
              <a:rPr lang="nl-NL" sz="2000" dirty="0"/>
              <a:t> in </a:t>
            </a:r>
            <a:r>
              <a:rPr lang="nl-NL" sz="2000" dirty="0" err="1"/>
              <a:t>settings</a:t>
            </a:r>
            <a:r>
              <a:rPr lang="nl-NL" sz="2000" dirty="0"/>
              <a:t> file)</a:t>
            </a:r>
          </a:p>
          <a:p>
            <a:pPr lvl="1"/>
            <a:r>
              <a:rPr lang="nl-NL" sz="1800" dirty="0"/>
              <a:t>FOV: 224 mm</a:t>
            </a:r>
          </a:p>
          <a:p>
            <a:pPr lvl="1"/>
            <a:r>
              <a:rPr lang="nl-NL" sz="1800" dirty="0" err="1"/>
              <a:t>spirals</a:t>
            </a:r>
            <a:r>
              <a:rPr lang="nl-NL" sz="1800" dirty="0"/>
              <a:t> per image = 32;</a:t>
            </a:r>
          </a:p>
          <a:p>
            <a:pPr lvl="1"/>
            <a:r>
              <a:rPr lang="nl-NL" sz="1800" dirty="0" err="1"/>
              <a:t>acq</a:t>
            </a:r>
            <a:r>
              <a:rPr lang="nl-NL" sz="1800" dirty="0"/>
              <a:t>. </a:t>
            </a:r>
            <a:r>
              <a:rPr lang="nl-NL" sz="1800" dirty="0" err="1"/>
              <a:t>window</a:t>
            </a:r>
            <a:r>
              <a:rPr lang="nl-NL" sz="1800" dirty="0"/>
              <a:t> (ms) = 6.5;</a:t>
            </a:r>
          </a:p>
          <a:p>
            <a:pPr lvl="1"/>
            <a:r>
              <a:rPr lang="nl-NL" sz="1800" dirty="0" err="1"/>
              <a:t>spiral</a:t>
            </a:r>
            <a:r>
              <a:rPr lang="nl-NL" sz="1800" dirty="0"/>
              <a:t> </a:t>
            </a:r>
            <a:r>
              <a:rPr lang="nl-NL" sz="1800" dirty="0" err="1"/>
              <a:t>direction</a:t>
            </a:r>
            <a:r>
              <a:rPr lang="nl-NL" sz="1800" dirty="0"/>
              <a:t> = "</a:t>
            </a:r>
            <a:r>
              <a:rPr lang="nl-NL" sz="1800" dirty="0" err="1"/>
              <a:t>spiral</a:t>
            </a:r>
            <a:r>
              <a:rPr lang="nl-NL" sz="1800" dirty="0"/>
              <a:t> out";</a:t>
            </a:r>
          </a:p>
          <a:p>
            <a:pPr lvl="1"/>
            <a:r>
              <a:rPr lang="nl-NL" sz="1800" dirty="0" err="1"/>
              <a:t>variable</a:t>
            </a:r>
            <a:r>
              <a:rPr lang="nl-NL" sz="1800" dirty="0"/>
              <a:t> </a:t>
            </a:r>
            <a:r>
              <a:rPr lang="nl-NL" sz="1800" dirty="0" err="1"/>
              <a:t>density</a:t>
            </a:r>
            <a:r>
              <a:rPr lang="nl-NL" sz="1800" dirty="0"/>
              <a:t> =</a:t>
            </a:r>
            <a:r>
              <a:rPr lang="nl-NL" sz="1800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specified</a:t>
            </a:r>
            <a:r>
              <a:rPr lang="nl-NL" sz="1800" dirty="0"/>
              <a:t> in </a:t>
            </a:r>
            <a:r>
              <a:rPr lang="nl-NL" sz="1800" dirty="0" err="1"/>
              <a:t>this</a:t>
            </a:r>
            <a:r>
              <a:rPr lang="nl-NL" sz="1800" dirty="0"/>
              <a:t> scan (</a:t>
            </a:r>
            <a:r>
              <a:rPr lang="nl-NL" sz="1800" dirty="0" err="1"/>
              <a:t>assumed</a:t>
            </a:r>
            <a:r>
              <a:rPr lang="nl-NL" sz="1800" dirty="0"/>
              <a:t> “no”)</a:t>
            </a:r>
          </a:p>
          <a:p>
            <a:r>
              <a:rPr lang="nl-NL" sz="1800" dirty="0"/>
              <a:t>Sampling </a:t>
            </a:r>
            <a:r>
              <a:rPr lang="nl-NL" sz="1800" dirty="0" err="1"/>
              <a:t>tau</a:t>
            </a:r>
            <a:r>
              <a:rPr lang="nl-NL" sz="1800" dirty="0"/>
              <a:t> </a:t>
            </a:r>
            <a:r>
              <a:rPr lang="nl-NL" sz="1800" dirty="0" err="1"/>
              <a:t>calculated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acq</a:t>
            </a:r>
            <a:r>
              <a:rPr lang="nl-NL" sz="1800" dirty="0"/>
              <a:t> </a:t>
            </a:r>
            <a:r>
              <a:rPr lang="nl-NL" sz="1800" dirty="0" err="1"/>
              <a:t>window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#samples (1864).</a:t>
            </a:r>
          </a:p>
          <a:p>
            <a:pPr lvl="1"/>
            <a:r>
              <a:rPr lang="nl-NL" sz="1400" dirty="0"/>
              <a:t>6.5/1864 = 0.00348712</a:t>
            </a:r>
          </a:p>
          <a:p>
            <a:pPr lvl="1"/>
            <a:endParaRPr lang="nl-NL" sz="1400" dirty="0"/>
          </a:p>
          <a:p>
            <a:r>
              <a:rPr lang="nl-NL" sz="1800" dirty="0" err="1"/>
              <a:t>Oversampling</a:t>
            </a:r>
            <a:r>
              <a:rPr lang="nl-NL" sz="1800" dirty="0"/>
              <a:t> ratio = 1</a:t>
            </a:r>
          </a:p>
          <a:p>
            <a:r>
              <a:rPr lang="nl-NL" sz="1800" dirty="0" err="1"/>
              <a:t>Spiral</a:t>
            </a:r>
            <a:r>
              <a:rPr lang="nl-NL" sz="1800" dirty="0"/>
              <a:t> </a:t>
            </a:r>
            <a:r>
              <a:rPr lang="nl-NL" sz="1800" dirty="0" err="1"/>
              <a:t>variable</a:t>
            </a:r>
            <a:r>
              <a:rPr lang="nl-NL" sz="1800" dirty="0"/>
              <a:t> </a:t>
            </a:r>
            <a:r>
              <a:rPr lang="nl-NL" sz="1800" dirty="0" err="1"/>
              <a:t>frequency</a:t>
            </a:r>
            <a:r>
              <a:rPr lang="nl-NL" sz="1800" dirty="0"/>
              <a:t> </a:t>
            </a:r>
            <a:r>
              <a:rPr lang="nl-NL" sz="1800" dirty="0" err="1"/>
              <a:t>scale</a:t>
            </a:r>
            <a:r>
              <a:rPr lang="nl-NL" sz="1800" dirty="0"/>
              <a:t> – CSC parameter = 3.0</a:t>
            </a:r>
          </a:p>
        </p:txBody>
      </p:sp>
    </p:spTree>
    <p:extLst>
      <p:ext uri="{BB962C8B-B14F-4D97-AF65-F5344CB8AC3E}">
        <p14:creationId xmlns:p14="http://schemas.microsoft.com/office/powerpoint/2010/main" val="21764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B33292A-AC5B-4B29-8D5A-573225500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3" b="4978"/>
          <a:stretch/>
        </p:blipFill>
        <p:spPr>
          <a:xfrm>
            <a:off x="4453466" y="2645833"/>
            <a:ext cx="3742267" cy="24976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AB6A31-2569-4778-B0EB-4FC360AB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Generating </a:t>
            </a:r>
            <a:r>
              <a:rPr lang="nl-NL" dirty="0" err="1"/>
              <a:t>kspace</a:t>
            </a:r>
            <a:r>
              <a:rPr lang="nl-NL" dirty="0"/>
              <a:t> </a:t>
            </a:r>
            <a:r>
              <a:rPr lang="nl-NL" dirty="0" err="1"/>
              <a:t>coordinates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8FDDA1-AB96-448E-A74F-775ECA39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err="1"/>
              <a:t>Interleaf</a:t>
            </a:r>
            <a:r>
              <a:rPr lang="nl-NL" sz="2000" dirty="0"/>
              <a:t> </a:t>
            </a:r>
            <a:r>
              <a:rPr lang="nl-NL" sz="2000" dirty="0" err="1"/>
              <a:t>generated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spiralblur2018.py</a:t>
            </a:r>
          </a:p>
          <a:p>
            <a:r>
              <a:rPr lang="nl-NL" sz="2000" dirty="0" err="1"/>
              <a:t>Interleafs</a:t>
            </a:r>
            <a:r>
              <a:rPr lang="nl-NL" sz="2000" dirty="0"/>
              <a:t> are </a:t>
            </a:r>
            <a:r>
              <a:rPr lang="nl-NL" sz="2000" dirty="0" err="1"/>
              <a:t>rotated</a:t>
            </a:r>
            <a:r>
              <a:rPr lang="nl-NL" sz="2000" dirty="0"/>
              <a:t> 2pi/32 * </a:t>
            </a:r>
            <a:r>
              <a:rPr lang="nl-NL" sz="2000" dirty="0" err="1"/>
              <a:t>ky</a:t>
            </a:r>
            <a:r>
              <a:rPr lang="nl-NL" sz="2000" dirty="0"/>
              <a:t> (counter </a:t>
            </a:r>
            <a:r>
              <a:rPr lang="nl-NL" sz="2000" dirty="0" err="1"/>
              <a:t>clock</a:t>
            </a:r>
            <a:r>
              <a:rPr lang="nl-NL" sz="2000" dirty="0"/>
              <a:t> </a:t>
            </a:r>
            <a:r>
              <a:rPr lang="nl-NL" sz="2000" dirty="0" err="1"/>
              <a:t>wise</a:t>
            </a:r>
            <a:r>
              <a:rPr lang="nl-NL" sz="2000" dirty="0"/>
              <a:t>)</a:t>
            </a:r>
          </a:p>
          <a:p>
            <a:r>
              <a:rPr lang="nl-NL" sz="2000" dirty="0" err="1"/>
              <a:t>ky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.list file [0,1,2,…,31]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1C95566B-130B-44D3-8259-ED646D28793D}"/>
              </a:ext>
            </a:extLst>
          </p:cNvPr>
          <p:cNvSpPr txBox="1">
            <a:spLocks/>
          </p:cNvSpPr>
          <p:nvPr/>
        </p:nvSpPr>
        <p:spPr>
          <a:xfrm>
            <a:off x="1763106" y="2802468"/>
            <a:ext cx="2808894" cy="203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First </a:t>
            </a:r>
            <a:r>
              <a:rPr lang="nl-NL" sz="2000" dirty="0" err="1"/>
              <a:t>interleaf</a:t>
            </a:r>
            <a:r>
              <a:rPr lang="nl-NL" sz="2000" dirty="0"/>
              <a:t> starts in +x </a:t>
            </a:r>
            <a:r>
              <a:rPr lang="nl-NL" sz="2000" dirty="0" err="1"/>
              <a:t>direction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50603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02690-CEAF-46AF-8033-AFFCA22D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Density</a:t>
            </a:r>
            <a:r>
              <a:rPr lang="nl-NL" dirty="0"/>
              <a:t> </a:t>
            </a:r>
            <a:r>
              <a:rPr lang="nl-NL" dirty="0" err="1"/>
              <a:t>compensation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45BBCB-8E9C-4A4E-AE09-8CCB6743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Density</a:t>
            </a:r>
            <a:r>
              <a:rPr lang="nl-NL" dirty="0"/>
              <a:t> </a:t>
            </a:r>
            <a:r>
              <a:rPr lang="nl-NL" dirty="0" err="1"/>
              <a:t>compensation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a paper </a:t>
            </a:r>
            <a:r>
              <a:rPr lang="nl-NL" dirty="0" err="1"/>
              <a:t>linked</a:t>
            </a:r>
            <a:r>
              <a:rPr lang="nl-NL" dirty="0"/>
              <a:t> below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50FE3CA-BB03-462D-AD0A-40A2B720AD29}"/>
              </a:ext>
            </a:extLst>
          </p:cNvPr>
          <p:cNvSpPr txBox="1"/>
          <p:nvPr/>
        </p:nvSpPr>
        <p:spPr>
          <a:xfrm>
            <a:off x="1600200" y="4407694"/>
            <a:ext cx="73575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</a:rPr>
              <a:t>Hoge, R. D., Kwan, R. K. S., &amp; Pike, G. B. (1997). Density compensation functions for spiral MRI. </a:t>
            </a:r>
            <a:r>
              <a:rPr lang="en-US" sz="1000" i="1" dirty="0">
                <a:effectLst/>
              </a:rPr>
              <a:t>Magnetic Resonance in Medicine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38</a:t>
            </a:r>
            <a:r>
              <a:rPr lang="en-US" sz="1000" dirty="0">
                <a:effectLst/>
              </a:rPr>
              <a:t>(1), 117–128. </a:t>
            </a:r>
            <a:r>
              <a:rPr lang="en-US" sz="1000" dirty="0">
                <a:effectLst/>
                <a:hlinkClick r:id="rId2"/>
              </a:rPr>
              <a:t>https://doi.org/10.1002/mrm.1910380117</a:t>
            </a:r>
            <a:endParaRPr lang="en-US" sz="1000" dirty="0">
              <a:effectLst/>
            </a:endParaRPr>
          </a:p>
          <a:p>
            <a:endParaRPr lang="nl-NL" dirty="0"/>
          </a:p>
        </p:txBody>
      </p:sp>
      <p:pic>
        <p:nvPicPr>
          <p:cNvPr id="6" name="Afbeelding 5" descr="Afbeelding met tekst, elektronica, luidspreker&#10;&#10;Automatisch gegenereerde beschrijving">
            <a:extLst>
              <a:ext uri="{FF2B5EF4-FFF2-40B4-BE49-F238E27FC236}">
                <a16:creationId xmlns:a16="http://schemas.microsoft.com/office/drawing/2014/main" id="{3F2DD1A3-EC99-49D5-9AC6-1AE851D4F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0" t="1385" r="8749" b="4460"/>
          <a:stretch/>
        </p:blipFill>
        <p:spPr>
          <a:xfrm>
            <a:off x="5748867" y="1663365"/>
            <a:ext cx="3431194" cy="281376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D0ACABE-E762-4A86-8DFA-5C504D61FF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12" t="20290" r="6771" b="19831"/>
          <a:stretch/>
        </p:blipFill>
        <p:spPr>
          <a:xfrm>
            <a:off x="973666" y="2084596"/>
            <a:ext cx="4430107" cy="22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A5FD8-0CF8-488A-A5D7-EEEE66EE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A56217-EF90-4BFE-885F-192CD13C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43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333</Words>
  <Application>Microsoft Office PowerPoint</Application>
  <PresentationFormat>Diavoorstelling (16:9)</PresentationFormat>
  <Paragraphs>41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Office Theme</vt:lpstr>
      <vt:lpstr>Custom Design</vt:lpstr>
      <vt:lpstr>Philips MRI spiral reconstruction problem</vt:lpstr>
      <vt:lpstr>Emiel Hartsema</vt:lpstr>
      <vt:lpstr>Reconstruction algorithm</vt:lpstr>
      <vt:lpstr>Reading kspace data</vt:lpstr>
      <vt:lpstr>Generating kspace coordinates</vt:lpstr>
      <vt:lpstr>Generating kspace coordinates</vt:lpstr>
      <vt:lpstr>Density compensation</vt:lpstr>
      <vt:lpstr>PowerPoint-presentatie</vt:lpstr>
      <vt:lpstr>PowerPoint-presentatie</vt:lpstr>
      <vt:lpstr>PowerPoint-presentatie</vt:lpstr>
      <vt:lpstr>PowerPoint-presentatie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Emiel</cp:lastModifiedBy>
  <cp:revision>46</cp:revision>
  <dcterms:created xsi:type="dcterms:W3CDTF">2015-07-09T11:57:30Z</dcterms:created>
  <dcterms:modified xsi:type="dcterms:W3CDTF">2021-01-23T23:11:02Z</dcterms:modified>
</cp:coreProperties>
</file>