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Cerebri Bold" charset="1" panose="00000800000000000000"/>
      <p:regular r:id="rId21"/>
    </p:embeddedFont>
    <p:embeddedFont>
      <p:font typeface="Cerebri" charset="1" panose="00000500000000000000"/>
      <p:regular r:id="rId22"/>
    </p:embeddedFont>
    <p:embeddedFont>
      <p:font typeface="Intro Rust" charset="1" panose="000005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4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svg" Type="http://schemas.openxmlformats.org/officeDocument/2006/relationships/image"/><Relationship Id="rId4" Target="../media/image46.png" Type="http://schemas.openxmlformats.org/officeDocument/2006/relationships/image"/><Relationship Id="rId5" Target="../media/image47.svg" Type="http://schemas.openxmlformats.org/officeDocument/2006/relationships/image"/><Relationship Id="rId6" Target="../media/image48.png" Type="http://schemas.openxmlformats.org/officeDocument/2006/relationships/image"/><Relationship Id="rId7" Target="../media/image49.svg" Type="http://schemas.openxmlformats.org/officeDocument/2006/relationships/image"/><Relationship Id="rId8" Target="../media/image50.png" Type="http://schemas.openxmlformats.org/officeDocument/2006/relationships/image"/><Relationship Id="rId9" Target="../media/image5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svg" Type="http://schemas.openxmlformats.org/officeDocument/2006/relationships/image"/><Relationship Id="rId4" Target="../media/image54.png" Type="http://schemas.openxmlformats.org/officeDocument/2006/relationships/image"/><Relationship Id="rId5" Target="../media/image55.svg" Type="http://schemas.openxmlformats.org/officeDocument/2006/relationships/image"/><Relationship Id="rId6" Target="../media/image5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7.png" Type="http://schemas.openxmlformats.org/officeDocument/2006/relationships/image"/><Relationship Id="rId3" Target="../media/image58.svg" Type="http://schemas.openxmlformats.org/officeDocument/2006/relationships/image"/><Relationship Id="rId4" Target="../media/image59.png" Type="http://schemas.openxmlformats.org/officeDocument/2006/relationships/image"/><Relationship Id="rId5" Target="../media/image6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 Id="rId3" Target="../media/image63.svg" Type="http://schemas.openxmlformats.org/officeDocument/2006/relationships/image"/><Relationship Id="rId4" Target="../media/image64.png" Type="http://schemas.openxmlformats.org/officeDocument/2006/relationships/image"/><Relationship Id="rId5" Target="../media/image65.svg" Type="http://schemas.openxmlformats.org/officeDocument/2006/relationships/image"/><Relationship Id="rId6" Target="../media/image66.png" Type="http://schemas.openxmlformats.org/officeDocument/2006/relationships/image"/><Relationship Id="rId7" Target="../media/image6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4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D242C"/>
        </a:solidFill>
      </p:bgPr>
    </p:bg>
    <p:spTree>
      <p:nvGrpSpPr>
        <p:cNvPr id="1" name=""/>
        <p:cNvGrpSpPr/>
        <p:nvPr/>
      </p:nvGrpSpPr>
      <p:grpSpPr>
        <a:xfrm>
          <a:off x="0" y="0"/>
          <a:ext cx="0" cy="0"/>
          <a:chOff x="0" y="0"/>
          <a:chExt cx="0" cy="0"/>
        </a:xfrm>
      </p:grpSpPr>
      <p:sp>
        <p:nvSpPr>
          <p:cNvPr name="Freeform 2" id="2"/>
          <p:cNvSpPr/>
          <p:nvPr/>
        </p:nvSpPr>
        <p:spPr>
          <a:xfrm flipH="false" flipV="false" rot="0">
            <a:off x="720523" y="306459"/>
            <a:ext cx="11925642" cy="9674081"/>
          </a:xfrm>
          <a:custGeom>
            <a:avLst/>
            <a:gdLst/>
            <a:ahLst/>
            <a:cxnLst/>
            <a:rect r="r" b="b" t="t" l="l"/>
            <a:pathLst>
              <a:path h="9674081" w="11925642">
                <a:moveTo>
                  <a:pt x="0" y="0"/>
                </a:moveTo>
                <a:lnTo>
                  <a:pt x="11925642" y="0"/>
                </a:lnTo>
                <a:lnTo>
                  <a:pt x="11925642" y="9674082"/>
                </a:lnTo>
                <a:lnTo>
                  <a:pt x="0" y="96740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150511" y="3648102"/>
            <a:ext cx="7427306" cy="3344037"/>
          </a:xfrm>
          <a:prstGeom prst="rect">
            <a:avLst/>
          </a:prstGeom>
        </p:spPr>
        <p:txBody>
          <a:bodyPr anchor="t" rtlCol="false" tIns="0" lIns="0" bIns="0" rIns="0">
            <a:spAutoFit/>
          </a:bodyPr>
          <a:lstStyle/>
          <a:p>
            <a:pPr algn="ctr" marL="0" indent="0" lvl="0">
              <a:lnSpc>
                <a:spcPts val="8783"/>
              </a:lnSpc>
            </a:pPr>
            <a:r>
              <a:rPr lang="en-US" b="true" sz="7199" spc="143">
                <a:solidFill>
                  <a:srgbClr val="1D242C"/>
                </a:solidFill>
                <a:latin typeface="Cerebri Bold"/>
                <a:ea typeface="Cerebri Bold"/>
                <a:cs typeface="Cerebri Bold"/>
                <a:sym typeface="Cerebri Bold"/>
              </a:rPr>
              <a:t>ACTIVIDAD INTEGRADORA 2</a:t>
            </a:r>
          </a:p>
        </p:txBody>
      </p:sp>
      <p:sp>
        <p:nvSpPr>
          <p:cNvPr name="Freeform 4" id="4"/>
          <p:cNvSpPr/>
          <p:nvPr/>
        </p:nvSpPr>
        <p:spPr>
          <a:xfrm flipH="false" flipV="false" rot="0">
            <a:off x="13055507" y="5329645"/>
            <a:ext cx="4650895" cy="4650895"/>
          </a:xfrm>
          <a:custGeom>
            <a:avLst/>
            <a:gdLst/>
            <a:ahLst/>
            <a:cxnLst/>
            <a:rect r="r" b="b" t="t" l="l"/>
            <a:pathLst>
              <a:path h="4650895" w="4650895">
                <a:moveTo>
                  <a:pt x="0" y="0"/>
                </a:moveTo>
                <a:lnTo>
                  <a:pt x="4650895" y="0"/>
                </a:lnTo>
                <a:lnTo>
                  <a:pt x="4650895" y="4650896"/>
                </a:lnTo>
                <a:lnTo>
                  <a:pt x="0" y="4650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055507" y="306459"/>
            <a:ext cx="4651209" cy="4651209"/>
          </a:xfrm>
          <a:custGeom>
            <a:avLst/>
            <a:gdLst/>
            <a:ahLst/>
            <a:cxnLst/>
            <a:rect r="r" b="b" t="t" l="l"/>
            <a:pathLst>
              <a:path h="4651209" w="4651209">
                <a:moveTo>
                  <a:pt x="0" y="0"/>
                </a:moveTo>
                <a:lnTo>
                  <a:pt x="4651208" y="0"/>
                </a:lnTo>
                <a:lnTo>
                  <a:pt x="4651208" y="4651209"/>
                </a:lnTo>
                <a:lnTo>
                  <a:pt x="0" y="46512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144000" y="8262428"/>
            <a:ext cx="2791885" cy="1274115"/>
          </a:xfrm>
          <a:custGeom>
            <a:avLst/>
            <a:gdLst/>
            <a:ahLst/>
            <a:cxnLst/>
            <a:rect r="r" b="b" t="t" l="l"/>
            <a:pathLst>
              <a:path h="1274115" w="2791885">
                <a:moveTo>
                  <a:pt x="0" y="0"/>
                </a:moveTo>
                <a:lnTo>
                  <a:pt x="2791885" y="0"/>
                </a:lnTo>
                <a:lnTo>
                  <a:pt x="2791885" y="1274115"/>
                </a:lnTo>
                <a:lnTo>
                  <a:pt x="0" y="12741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720523" y="7614762"/>
            <a:ext cx="2800997" cy="1921780"/>
          </a:xfrm>
          <a:prstGeom prst="rect">
            <a:avLst/>
          </a:prstGeom>
        </p:spPr>
        <p:txBody>
          <a:bodyPr anchor="t" rtlCol="false" tIns="0" lIns="0" bIns="0" rIns="0">
            <a:spAutoFit/>
          </a:bodyPr>
          <a:lstStyle/>
          <a:p>
            <a:pPr algn="ctr">
              <a:lnSpc>
                <a:spcPts val="2585"/>
              </a:lnSpc>
              <a:spcBef>
                <a:spcPct val="0"/>
              </a:spcBef>
            </a:pPr>
            <a:r>
              <a:rPr lang="en-US" b="true" sz="1339" spc="91">
                <a:solidFill>
                  <a:srgbClr val="1D242C"/>
                </a:solidFill>
                <a:latin typeface="Cerebri Bold"/>
                <a:ea typeface="Cerebri Bold"/>
                <a:cs typeface="Cerebri Bold"/>
                <a:sym typeface="Cerebri Bold"/>
              </a:rPr>
              <a:t>Angel Mauricio Ramirez Herrera - A01710158</a:t>
            </a:r>
          </a:p>
          <a:p>
            <a:pPr algn="ctr">
              <a:lnSpc>
                <a:spcPts val="2585"/>
              </a:lnSpc>
              <a:spcBef>
                <a:spcPct val="0"/>
              </a:spcBef>
            </a:pPr>
            <a:r>
              <a:rPr lang="en-US" b="true" sz="1339" spc="91">
                <a:solidFill>
                  <a:srgbClr val="1D242C"/>
                </a:solidFill>
                <a:latin typeface="Cerebri Bold"/>
                <a:ea typeface="Cerebri Bold"/>
                <a:cs typeface="Cerebri Bold"/>
                <a:sym typeface="Cerebri Bold"/>
              </a:rPr>
              <a:t>Cristian Chavez Guia - A0171680</a:t>
            </a:r>
          </a:p>
          <a:p>
            <a:pPr algn="ctr">
              <a:lnSpc>
                <a:spcPts val="2585"/>
              </a:lnSpc>
              <a:spcBef>
                <a:spcPct val="0"/>
              </a:spcBef>
            </a:pPr>
            <a:r>
              <a:rPr lang="en-US" b="true" sz="1339" spc="91">
                <a:solidFill>
                  <a:srgbClr val="1D242C"/>
                </a:solidFill>
                <a:latin typeface="Cerebri Bold"/>
                <a:ea typeface="Cerebri Bold"/>
                <a:cs typeface="Cerebri Bold"/>
                <a:sym typeface="Cerebri Bold"/>
              </a:rPr>
              <a:t>Emiliano Gomez Gonzalez - A01710711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D242C"/>
        </a:solidFill>
      </p:bgPr>
    </p:bg>
    <p:spTree>
      <p:nvGrpSpPr>
        <p:cNvPr id="1" name=""/>
        <p:cNvGrpSpPr/>
        <p:nvPr/>
      </p:nvGrpSpPr>
      <p:grpSpPr>
        <a:xfrm>
          <a:off x="0" y="0"/>
          <a:ext cx="0" cy="0"/>
          <a:chOff x="0" y="0"/>
          <a:chExt cx="0" cy="0"/>
        </a:xfrm>
      </p:grpSpPr>
      <p:sp>
        <p:nvSpPr>
          <p:cNvPr name="Freeform 2" id="2"/>
          <p:cNvSpPr/>
          <p:nvPr/>
        </p:nvSpPr>
        <p:spPr>
          <a:xfrm flipH="false" flipV="false" rot="0">
            <a:off x="242842" y="-3468835"/>
            <a:ext cx="5349720" cy="5724409"/>
          </a:xfrm>
          <a:custGeom>
            <a:avLst/>
            <a:gdLst/>
            <a:ahLst/>
            <a:cxnLst/>
            <a:rect r="r" b="b" t="t" l="l"/>
            <a:pathLst>
              <a:path h="5724409" w="5349720">
                <a:moveTo>
                  <a:pt x="0" y="0"/>
                </a:moveTo>
                <a:lnTo>
                  <a:pt x="5349721" y="0"/>
                </a:lnTo>
                <a:lnTo>
                  <a:pt x="5349721" y="5724409"/>
                </a:lnTo>
                <a:lnTo>
                  <a:pt x="0" y="57244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59006" y="6854461"/>
            <a:ext cx="5349720" cy="5724409"/>
          </a:xfrm>
          <a:custGeom>
            <a:avLst/>
            <a:gdLst/>
            <a:ahLst/>
            <a:cxnLst/>
            <a:rect r="r" b="b" t="t" l="l"/>
            <a:pathLst>
              <a:path h="5724409" w="5349720">
                <a:moveTo>
                  <a:pt x="0" y="0"/>
                </a:moveTo>
                <a:lnTo>
                  <a:pt x="5349721" y="0"/>
                </a:lnTo>
                <a:lnTo>
                  <a:pt x="5349721" y="5724409"/>
                </a:lnTo>
                <a:lnTo>
                  <a:pt x="0" y="57244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008295" y="2255574"/>
            <a:ext cx="3089500" cy="6220470"/>
          </a:xfrm>
          <a:custGeom>
            <a:avLst/>
            <a:gdLst/>
            <a:ahLst/>
            <a:cxnLst/>
            <a:rect r="r" b="b" t="t" l="l"/>
            <a:pathLst>
              <a:path h="6220470" w="3089500">
                <a:moveTo>
                  <a:pt x="0" y="0"/>
                </a:moveTo>
                <a:lnTo>
                  <a:pt x="3089500" y="0"/>
                </a:lnTo>
                <a:lnTo>
                  <a:pt x="3089500" y="6220470"/>
                </a:lnTo>
                <a:lnTo>
                  <a:pt x="0" y="6220470"/>
                </a:lnTo>
                <a:lnTo>
                  <a:pt x="0" y="0"/>
                </a:lnTo>
                <a:close/>
              </a:path>
            </a:pathLst>
          </a:custGeom>
          <a:blipFill>
            <a:blip r:embed="rId4"/>
            <a:stretch>
              <a:fillRect l="0" t="0" r="0" b="0"/>
            </a:stretch>
          </a:blipFill>
        </p:spPr>
      </p:sp>
      <p:grpSp>
        <p:nvGrpSpPr>
          <p:cNvPr name="Group 5" id="5"/>
          <p:cNvGrpSpPr/>
          <p:nvPr/>
        </p:nvGrpSpPr>
        <p:grpSpPr>
          <a:xfrm rot="0">
            <a:off x="857904" y="3812139"/>
            <a:ext cx="8286096" cy="2205523"/>
            <a:chOff x="0" y="0"/>
            <a:chExt cx="11048128" cy="2940697"/>
          </a:xfrm>
        </p:grpSpPr>
        <p:sp>
          <p:nvSpPr>
            <p:cNvPr name="TextBox 6" id="6"/>
            <p:cNvSpPr txBox="true"/>
            <p:nvPr/>
          </p:nvSpPr>
          <p:spPr>
            <a:xfrm rot="0">
              <a:off x="0" y="-57150"/>
              <a:ext cx="11048128" cy="734802"/>
            </a:xfrm>
            <a:prstGeom prst="rect">
              <a:avLst/>
            </a:prstGeom>
          </p:spPr>
          <p:txBody>
            <a:bodyPr anchor="t" rtlCol="false" tIns="0" lIns="0" bIns="0" rIns="0">
              <a:spAutoFit/>
            </a:bodyPr>
            <a:lstStyle/>
            <a:p>
              <a:pPr algn="l">
                <a:lnSpc>
                  <a:spcPts val="4696"/>
                </a:lnSpc>
              </a:pPr>
              <a:r>
                <a:rPr lang="en-US" sz="3354" spc="402">
                  <a:solidFill>
                    <a:srgbClr val="F5F5EF"/>
                  </a:solidFill>
                  <a:latin typeface="Cerebri"/>
                  <a:ea typeface="Cerebri"/>
                  <a:cs typeface="Cerebri"/>
                  <a:sym typeface="Cerebri"/>
                </a:rPr>
                <a:t>CONTEXTO</a:t>
              </a:r>
            </a:p>
          </p:txBody>
        </p:sp>
        <p:sp>
          <p:nvSpPr>
            <p:cNvPr name="TextBox 7" id="7"/>
            <p:cNvSpPr txBox="true"/>
            <p:nvPr/>
          </p:nvSpPr>
          <p:spPr>
            <a:xfrm rot="0">
              <a:off x="0" y="975061"/>
              <a:ext cx="11048128" cy="1965636"/>
            </a:xfrm>
            <a:prstGeom prst="rect">
              <a:avLst/>
            </a:prstGeom>
          </p:spPr>
          <p:txBody>
            <a:bodyPr anchor="t" rtlCol="false" tIns="0" lIns="0" bIns="0" rIns="0">
              <a:spAutoFit/>
            </a:bodyPr>
            <a:lstStyle/>
            <a:p>
              <a:pPr algn="l">
                <a:lnSpc>
                  <a:spcPts val="3034"/>
                </a:lnSpc>
              </a:pPr>
              <a:r>
                <a:rPr lang="en-US" sz="2036" spc="244">
                  <a:solidFill>
                    <a:srgbClr val="F5F5EF"/>
                  </a:solidFill>
                  <a:latin typeface="Cerebri"/>
                  <a:ea typeface="Cerebri"/>
                  <a:cs typeface="Cerebri"/>
                  <a:sym typeface="Cerebri"/>
                </a:rPr>
                <a:t>SE NECESITA ENCONTRAR LA MEJOR RUTA QUE PERMITA VISITAR TODAS LAS COLONIAS Y REGRESAR A LA COLONIA DE ORIGEN, QUE ES EQUIVALENTE AL PROBLEMA DEL VENDEDOR AMBILANTE (TSP).</a:t>
              </a:r>
            </a:p>
          </p:txBody>
        </p:sp>
      </p:grpSp>
      <p:sp>
        <p:nvSpPr>
          <p:cNvPr name="TextBox 8" id="8"/>
          <p:cNvSpPr txBox="true"/>
          <p:nvPr/>
        </p:nvSpPr>
        <p:spPr>
          <a:xfrm rot="0">
            <a:off x="5994043" y="895269"/>
            <a:ext cx="9708158" cy="1889760"/>
          </a:xfrm>
          <a:prstGeom prst="rect">
            <a:avLst/>
          </a:prstGeom>
        </p:spPr>
        <p:txBody>
          <a:bodyPr anchor="t" rtlCol="false" tIns="0" lIns="0" bIns="0" rIns="0">
            <a:spAutoFit/>
          </a:bodyPr>
          <a:lstStyle/>
          <a:p>
            <a:pPr algn="l">
              <a:lnSpc>
                <a:spcPts val="4995"/>
              </a:lnSpc>
            </a:pPr>
            <a:r>
              <a:rPr lang="en-US" b="true" sz="4500" spc="225">
                <a:solidFill>
                  <a:srgbClr val="F5F5EF"/>
                </a:solidFill>
                <a:latin typeface="Cerebri Bold"/>
                <a:ea typeface="Cerebri Bold"/>
                <a:cs typeface="Cerebri Bold"/>
                <a:sym typeface="Cerebri Bold"/>
              </a:rPr>
              <a:t>DEFINIR UNA RUTA MÍNIMA PARA LA ENTREGA DE CORRESPONDENCIA</a:t>
            </a:r>
          </a:p>
        </p:txBody>
      </p:sp>
      <p:grpSp>
        <p:nvGrpSpPr>
          <p:cNvPr name="Group 9" id="9"/>
          <p:cNvGrpSpPr/>
          <p:nvPr/>
        </p:nvGrpSpPr>
        <p:grpSpPr>
          <a:xfrm rot="0">
            <a:off x="5151998" y="7366722"/>
            <a:ext cx="8286096" cy="1452333"/>
            <a:chOff x="0" y="0"/>
            <a:chExt cx="11048128" cy="1936445"/>
          </a:xfrm>
        </p:grpSpPr>
        <p:sp>
          <p:nvSpPr>
            <p:cNvPr name="TextBox 10" id="10"/>
            <p:cNvSpPr txBox="true"/>
            <p:nvPr/>
          </p:nvSpPr>
          <p:spPr>
            <a:xfrm rot="0">
              <a:off x="0" y="-57150"/>
              <a:ext cx="11048128" cy="734802"/>
            </a:xfrm>
            <a:prstGeom prst="rect">
              <a:avLst/>
            </a:prstGeom>
          </p:spPr>
          <p:txBody>
            <a:bodyPr anchor="t" rtlCol="false" tIns="0" lIns="0" bIns="0" rIns="0">
              <a:spAutoFit/>
            </a:bodyPr>
            <a:lstStyle/>
            <a:p>
              <a:pPr algn="l">
                <a:lnSpc>
                  <a:spcPts val="4696"/>
                </a:lnSpc>
              </a:pPr>
              <a:r>
                <a:rPr lang="en-US" sz="3354" spc="402">
                  <a:solidFill>
                    <a:srgbClr val="F5F5EF"/>
                  </a:solidFill>
                  <a:latin typeface="Cerebri"/>
                  <a:ea typeface="Cerebri"/>
                  <a:cs typeface="Cerebri"/>
                  <a:sym typeface="Cerebri"/>
                </a:rPr>
                <a:t>SE REQUIERE:</a:t>
              </a:r>
            </a:p>
          </p:txBody>
        </p:sp>
        <p:sp>
          <p:nvSpPr>
            <p:cNvPr name="TextBox 11" id="11"/>
            <p:cNvSpPr txBox="true"/>
            <p:nvPr/>
          </p:nvSpPr>
          <p:spPr>
            <a:xfrm rot="0">
              <a:off x="0" y="975061"/>
              <a:ext cx="11048128" cy="961383"/>
            </a:xfrm>
            <a:prstGeom prst="rect">
              <a:avLst/>
            </a:prstGeom>
          </p:spPr>
          <p:txBody>
            <a:bodyPr anchor="t" rtlCol="false" tIns="0" lIns="0" bIns="0" rIns="0">
              <a:spAutoFit/>
            </a:bodyPr>
            <a:lstStyle/>
            <a:p>
              <a:pPr algn="l">
                <a:lnSpc>
                  <a:spcPts val="3034"/>
                </a:lnSpc>
              </a:pPr>
              <a:r>
                <a:rPr lang="en-US" sz="2036" spc="244">
                  <a:solidFill>
                    <a:srgbClr val="F5F5EF"/>
                  </a:solidFill>
                  <a:latin typeface="Cerebri"/>
                  <a:ea typeface="Cerebri"/>
                  <a:cs typeface="Cerebri"/>
                  <a:sym typeface="Cerebri"/>
                </a:rPr>
                <a:t>LA RUTA DEBE COMENZAR Y TERMINAR EN LA MISMA COLONIA, SIN REPETIR VISITAS A NINGUNA COLONIA.</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sp>
        <p:nvSpPr>
          <p:cNvPr name="Freeform 2" id="2"/>
          <p:cNvSpPr/>
          <p:nvPr/>
        </p:nvSpPr>
        <p:spPr>
          <a:xfrm flipH="false" flipV="false" rot="0">
            <a:off x="0" y="480755"/>
            <a:ext cx="7932564" cy="7932564"/>
          </a:xfrm>
          <a:custGeom>
            <a:avLst/>
            <a:gdLst/>
            <a:ahLst/>
            <a:cxnLst/>
            <a:rect r="r" b="b" t="t" l="l"/>
            <a:pathLst>
              <a:path h="7932564" w="7932564">
                <a:moveTo>
                  <a:pt x="0" y="0"/>
                </a:moveTo>
                <a:lnTo>
                  <a:pt x="7932564" y="0"/>
                </a:lnTo>
                <a:lnTo>
                  <a:pt x="7932564" y="7932563"/>
                </a:lnTo>
                <a:lnTo>
                  <a:pt x="0" y="79325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848339" y="480755"/>
            <a:ext cx="1191734" cy="1191734"/>
          </a:xfrm>
          <a:custGeom>
            <a:avLst/>
            <a:gdLst/>
            <a:ahLst/>
            <a:cxnLst/>
            <a:rect r="r" b="b" t="t" l="l"/>
            <a:pathLst>
              <a:path h="1191734" w="1191734">
                <a:moveTo>
                  <a:pt x="0" y="0"/>
                </a:moveTo>
                <a:lnTo>
                  <a:pt x="1191735" y="0"/>
                </a:lnTo>
                <a:lnTo>
                  <a:pt x="1191735" y="1191734"/>
                </a:lnTo>
                <a:lnTo>
                  <a:pt x="0" y="11917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199483" y="8214826"/>
            <a:ext cx="1706757" cy="1706757"/>
          </a:xfrm>
          <a:custGeom>
            <a:avLst/>
            <a:gdLst/>
            <a:ahLst/>
            <a:cxnLst/>
            <a:rect r="r" b="b" t="t" l="l"/>
            <a:pathLst>
              <a:path h="1706757" w="1706757">
                <a:moveTo>
                  <a:pt x="0" y="0"/>
                </a:moveTo>
                <a:lnTo>
                  <a:pt x="1706757" y="0"/>
                </a:lnTo>
                <a:lnTo>
                  <a:pt x="1706757" y="1706757"/>
                </a:lnTo>
                <a:lnTo>
                  <a:pt x="0" y="17067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456994" y="2492760"/>
            <a:ext cx="1191734" cy="1191734"/>
          </a:xfrm>
          <a:custGeom>
            <a:avLst/>
            <a:gdLst/>
            <a:ahLst/>
            <a:cxnLst/>
            <a:rect r="r" b="b" t="t" l="l"/>
            <a:pathLst>
              <a:path h="1191734" w="1191734">
                <a:moveTo>
                  <a:pt x="0" y="0"/>
                </a:moveTo>
                <a:lnTo>
                  <a:pt x="1191734" y="0"/>
                </a:lnTo>
                <a:lnTo>
                  <a:pt x="1191734" y="1191734"/>
                </a:lnTo>
                <a:lnTo>
                  <a:pt x="0" y="119173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470957" y="3852545"/>
            <a:ext cx="5205802" cy="1392511"/>
          </a:xfrm>
          <a:prstGeom prst="rect">
            <a:avLst/>
          </a:prstGeom>
        </p:spPr>
        <p:txBody>
          <a:bodyPr anchor="t" rtlCol="false" tIns="0" lIns="0" bIns="0" rIns="0">
            <a:spAutoFit/>
          </a:bodyPr>
          <a:lstStyle/>
          <a:p>
            <a:pPr algn="l" marL="0" indent="0" lvl="0">
              <a:lnSpc>
                <a:spcPts val="5534"/>
              </a:lnSpc>
            </a:pPr>
            <a:r>
              <a:rPr lang="en-US" b="true" sz="4499" spc="89">
                <a:solidFill>
                  <a:srgbClr val="1D242C"/>
                </a:solidFill>
                <a:latin typeface="Cerebri Bold"/>
                <a:ea typeface="Cerebri Bold"/>
                <a:cs typeface="Cerebri Bold"/>
                <a:sym typeface="Cerebri Bold"/>
              </a:rPr>
              <a:t>PROGRAMACIÓN DINÁMICA</a:t>
            </a:r>
          </a:p>
        </p:txBody>
      </p:sp>
      <p:grpSp>
        <p:nvGrpSpPr>
          <p:cNvPr name="Group 7" id="7"/>
          <p:cNvGrpSpPr/>
          <p:nvPr/>
        </p:nvGrpSpPr>
        <p:grpSpPr>
          <a:xfrm rot="0">
            <a:off x="8156096" y="480755"/>
            <a:ext cx="8162754" cy="2499475"/>
            <a:chOff x="0" y="0"/>
            <a:chExt cx="10883672" cy="3332634"/>
          </a:xfrm>
        </p:grpSpPr>
        <p:sp>
          <p:nvSpPr>
            <p:cNvPr name="TextBox 8" id="8"/>
            <p:cNvSpPr txBox="true"/>
            <p:nvPr/>
          </p:nvSpPr>
          <p:spPr>
            <a:xfrm rot="0">
              <a:off x="0" y="1467004"/>
              <a:ext cx="10883672" cy="1865630"/>
            </a:xfrm>
            <a:prstGeom prst="rect">
              <a:avLst/>
            </a:prstGeom>
          </p:spPr>
          <p:txBody>
            <a:bodyPr anchor="t" rtlCol="false" tIns="0" lIns="0" bIns="0" rIns="0">
              <a:spAutoFit/>
            </a:bodyPr>
            <a:lstStyle/>
            <a:p>
              <a:pPr algn="ctr" marL="0" indent="0" lvl="0">
                <a:lnSpc>
                  <a:spcPts val="2880"/>
                </a:lnSpc>
                <a:spcBef>
                  <a:spcPct val="0"/>
                </a:spcBef>
              </a:pPr>
              <a:r>
                <a:rPr lang="en-US" sz="1800" spc="36">
                  <a:solidFill>
                    <a:srgbClr val="1D242C"/>
                  </a:solidFill>
                  <a:latin typeface="Cerebri"/>
                  <a:ea typeface="Cerebri"/>
                  <a:cs typeface="Cerebri"/>
                  <a:sym typeface="Cerebri"/>
                </a:rPr>
                <a:t>Usamos Programación Dinámica para encontrar la ruta más corta que visita todas las colonias y regresa al punto de inicio. Este método nos permite calcular la ruta óptima sin necesidad de probar todas las posibles combinaciones.</a:t>
              </a:r>
            </a:p>
          </p:txBody>
        </p:sp>
        <p:sp>
          <p:nvSpPr>
            <p:cNvPr name="TextBox 9" id="9"/>
            <p:cNvSpPr txBox="true"/>
            <p:nvPr/>
          </p:nvSpPr>
          <p:spPr>
            <a:xfrm rot="0">
              <a:off x="2309561" y="-47625"/>
              <a:ext cx="6264551" cy="1273598"/>
            </a:xfrm>
            <a:prstGeom prst="rect">
              <a:avLst/>
            </a:prstGeom>
          </p:spPr>
          <p:txBody>
            <a:bodyPr anchor="t" rtlCol="false" tIns="0" lIns="0" bIns="0" rIns="0">
              <a:spAutoFit/>
            </a:bodyPr>
            <a:lstStyle/>
            <a:p>
              <a:pPr algn="ctr">
                <a:lnSpc>
                  <a:spcPts val="3919"/>
                </a:lnSpc>
              </a:pPr>
              <a:r>
                <a:rPr lang="en-US" b="true" sz="2800" spc="336">
                  <a:solidFill>
                    <a:srgbClr val="E05142"/>
                  </a:solidFill>
                  <a:latin typeface="Cerebri Bold"/>
                  <a:ea typeface="Cerebri Bold"/>
                  <a:cs typeface="Cerebri Bold"/>
                  <a:sym typeface="Cerebri Bold"/>
                </a:rPr>
                <a:t>ESTRATEGIA DE SOLUCIÓN</a:t>
              </a:r>
            </a:p>
          </p:txBody>
        </p:sp>
      </p:grpSp>
      <p:grpSp>
        <p:nvGrpSpPr>
          <p:cNvPr name="Group 10" id="10"/>
          <p:cNvGrpSpPr/>
          <p:nvPr/>
        </p:nvGrpSpPr>
        <p:grpSpPr>
          <a:xfrm rot="0">
            <a:off x="3796904" y="8609042"/>
            <a:ext cx="10865613" cy="918325"/>
            <a:chOff x="0" y="0"/>
            <a:chExt cx="14487484" cy="1224434"/>
          </a:xfrm>
        </p:grpSpPr>
        <p:sp>
          <p:nvSpPr>
            <p:cNvPr name="TextBox 11" id="11"/>
            <p:cNvSpPr txBox="true"/>
            <p:nvPr/>
          </p:nvSpPr>
          <p:spPr>
            <a:xfrm rot="0">
              <a:off x="0" y="806633"/>
              <a:ext cx="14487484" cy="417801"/>
            </a:xfrm>
            <a:prstGeom prst="rect">
              <a:avLst/>
            </a:prstGeom>
          </p:spPr>
          <p:txBody>
            <a:bodyPr anchor="t" rtlCol="false" tIns="0" lIns="0" bIns="0" rIns="0">
              <a:spAutoFit/>
            </a:bodyPr>
            <a:lstStyle/>
            <a:p>
              <a:pPr algn="ctr">
                <a:lnSpc>
                  <a:spcPts val="2880"/>
                </a:lnSpc>
              </a:pPr>
              <a:r>
                <a:rPr lang="en-US" sz="1800" spc="36">
                  <a:solidFill>
                    <a:srgbClr val="1D242C"/>
                  </a:solidFill>
                  <a:latin typeface="Cerebri"/>
                  <a:ea typeface="Cerebri"/>
                  <a:cs typeface="Cerebri"/>
                  <a:sym typeface="Cerebri"/>
                </a:rPr>
                <a:t>Complejidad: O((N^2) ⋅ (2^N), donde N es el número de colonias.</a:t>
              </a:r>
            </a:p>
          </p:txBody>
        </p:sp>
        <p:sp>
          <p:nvSpPr>
            <p:cNvPr name="TextBox 12" id="12"/>
            <p:cNvSpPr txBox="true"/>
            <p:nvPr/>
          </p:nvSpPr>
          <p:spPr>
            <a:xfrm rot="0">
              <a:off x="3074304" y="-47625"/>
              <a:ext cx="8338875" cy="613228"/>
            </a:xfrm>
            <a:prstGeom prst="rect">
              <a:avLst/>
            </a:prstGeom>
          </p:spPr>
          <p:txBody>
            <a:bodyPr anchor="t" rtlCol="false" tIns="0" lIns="0" bIns="0" rIns="0">
              <a:spAutoFit/>
            </a:bodyPr>
            <a:lstStyle/>
            <a:p>
              <a:pPr algn="ctr">
                <a:lnSpc>
                  <a:spcPts val="3919"/>
                </a:lnSpc>
              </a:pPr>
              <a:r>
                <a:rPr lang="en-US" b="true" sz="2800" spc="336">
                  <a:solidFill>
                    <a:srgbClr val="E05142"/>
                  </a:solidFill>
                  <a:latin typeface="Cerebri Bold"/>
                  <a:ea typeface="Cerebri Bold"/>
                  <a:cs typeface="Cerebri Bold"/>
                  <a:sym typeface="Cerebri Bold"/>
                </a:rPr>
                <a:t>COMPLEJIDAD Y EFICIENCIA</a:t>
              </a:r>
            </a:p>
          </p:txBody>
        </p:sp>
      </p:grpSp>
      <p:grpSp>
        <p:nvGrpSpPr>
          <p:cNvPr name="Group 13" id="13"/>
          <p:cNvGrpSpPr/>
          <p:nvPr/>
        </p:nvGrpSpPr>
        <p:grpSpPr>
          <a:xfrm rot="0">
            <a:off x="8459801" y="3871595"/>
            <a:ext cx="8593060" cy="3451997"/>
            <a:chOff x="0" y="0"/>
            <a:chExt cx="11457414" cy="4602663"/>
          </a:xfrm>
        </p:grpSpPr>
        <p:sp>
          <p:nvSpPr>
            <p:cNvPr name="TextBox 14" id="14"/>
            <p:cNvSpPr txBox="true"/>
            <p:nvPr/>
          </p:nvSpPr>
          <p:spPr>
            <a:xfrm rot="0">
              <a:off x="0" y="806633"/>
              <a:ext cx="11457414" cy="3796030"/>
            </a:xfrm>
            <a:prstGeom prst="rect">
              <a:avLst/>
            </a:prstGeom>
          </p:spPr>
          <p:txBody>
            <a:bodyPr anchor="t" rtlCol="false" tIns="0" lIns="0" bIns="0" rIns="0">
              <a:spAutoFit/>
            </a:bodyPr>
            <a:lstStyle/>
            <a:p>
              <a:pPr algn="ctr" marL="388620" indent="-194310" lvl="1">
                <a:lnSpc>
                  <a:spcPts val="2880"/>
                </a:lnSpc>
                <a:buFont typeface="Arial"/>
                <a:buChar char="•"/>
              </a:pPr>
              <a:r>
                <a:rPr lang="en-US" sz="1800" spc="36">
                  <a:solidFill>
                    <a:srgbClr val="1D242C"/>
                  </a:solidFill>
                  <a:latin typeface="Cerebri"/>
                  <a:ea typeface="Cerebri"/>
                  <a:cs typeface="Cerebri"/>
                  <a:sym typeface="Cerebri"/>
                </a:rPr>
                <a:t>Dividir en Subproblemas: Calculamos rutas mínimas hacia cada colonia, resolviendo el problema paso a paso desde rutas pequeñas hasta la ruta completa.</a:t>
              </a:r>
            </a:p>
            <a:p>
              <a:pPr algn="ctr" marL="388620" indent="-194310" lvl="1">
                <a:lnSpc>
                  <a:spcPts val="2880"/>
                </a:lnSpc>
                <a:buFont typeface="Arial"/>
                <a:buChar char="•"/>
              </a:pPr>
              <a:r>
                <a:rPr lang="en-US" sz="1800" spc="36">
                  <a:solidFill>
                    <a:srgbClr val="1D242C"/>
                  </a:solidFill>
                  <a:latin typeface="Cerebri"/>
                  <a:ea typeface="Cerebri"/>
                  <a:cs typeface="Cerebri"/>
                  <a:sym typeface="Cerebri"/>
                </a:rPr>
                <a:t>Guardar Resultados Intermedios: Almacenamos los costos mínimos de cada subruta en una tabla dp, reutilizando cálculos previos para hacer el proceso más eficiente.</a:t>
              </a:r>
            </a:p>
            <a:p>
              <a:pPr algn="ctr" marL="388620" indent="-194310" lvl="1">
                <a:lnSpc>
                  <a:spcPts val="2880"/>
                </a:lnSpc>
                <a:buFont typeface="Arial"/>
                <a:buChar char="•"/>
              </a:pPr>
              <a:r>
                <a:rPr lang="en-US" sz="1800" spc="36">
                  <a:solidFill>
                    <a:srgbClr val="1D242C"/>
                  </a:solidFill>
                  <a:latin typeface="Cerebri"/>
                  <a:ea typeface="Cerebri"/>
                  <a:cs typeface="Cerebri"/>
                  <a:sym typeface="Cerebri"/>
                </a:rPr>
                <a:t>Reconstruir la Ruta Óptima: Usamos la información en dp para construir la ruta completa de menor costo.</a:t>
              </a:r>
            </a:p>
          </p:txBody>
        </p:sp>
        <p:sp>
          <p:nvSpPr>
            <p:cNvPr name="TextBox 15" id="15"/>
            <p:cNvSpPr txBox="true"/>
            <p:nvPr/>
          </p:nvSpPr>
          <p:spPr>
            <a:xfrm rot="0">
              <a:off x="2431311" y="-47625"/>
              <a:ext cx="6594792" cy="613228"/>
            </a:xfrm>
            <a:prstGeom prst="rect">
              <a:avLst/>
            </a:prstGeom>
          </p:spPr>
          <p:txBody>
            <a:bodyPr anchor="t" rtlCol="false" tIns="0" lIns="0" bIns="0" rIns="0">
              <a:spAutoFit/>
            </a:bodyPr>
            <a:lstStyle/>
            <a:p>
              <a:pPr algn="ctr">
                <a:lnSpc>
                  <a:spcPts val="3919"/>
                </a:lnSpc>
              </a:pPr>
              <a:r>
                <a:rPr lang="en-US" b="true" sz="2800" spc="336">
                  <a:solidFill>
                    <a:srgbClr val="E05142"/>
                  </a:solidFill>
                  <a:latin typeface="Cerebri Bold"/>
                  <a:ea typeface="Cerebri Bold"/>
                  <a:cs typeface="Cerebri Bold"/>
                  <a:sym typeface="Cerebri Bold"/>
                </a:rPr>
                <a:t>IMPLEMENTACIÓN </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5607084" y="-368730"/>
            <a:ext cx="2312186" cy="3049646"/>
          </a:xfrm>
          <a:custGeom>
            <a:avLst/>
            <a:gdLst/>
            <a:ahLst/>
            <a:cxnLst/>
            <a:rect r="r" b="b" t="t" l="l"/>
            <a:pathLst>
              <a:path h="3049646" w="2312186">
                <a:moveTo>
                  <a:pt x="0" y="0"/>
                </a:moveTo>
                <a:lnTo>
                  <a:pt x="2312186" y="0"/>
                </a:lnTo>
                <a:lnTo>
                  <a:pt x="2312186" y="3049646"/>
                </a:lnTo>
                <a:lnTo>
                  <a:pt x="0" y="30496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13341" y="-113341"/>
            <a:ext cx="2125688" cy="2352370"/>
          </a:xfrm>
          <a:custGeom>
            <a:avLst/>
            <a:gdLst/>
            <a:ahLst/>
            <a:cxnLst/>
            <a:rect r="r" b="b" t="t" l="l"/>
            <a:pathLst>
              <a:path h="2352370" w="2125688">
                <a:moveTo>
                  <a:pt x="0" y="0"/>
                </a:moveTo>
                <a:lnTo>
                  <a:pt x="2125688" y="0"/>
                </a:lnTo>
                <a:lnTo>
                  <a:pt x="2125688" y="2352370"/>
                </a:lnTo>
                <a:lnTo>
                  <a:pt x="0" y="23523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3158835" y="382030"/>
            <a:ext cx="11970330" cy="1855920"/>
            <a:chOff x="0" y="0"/>
            <a:chExt cx="15960440" cy="2474559"/>
          </a:xfrm>
        </p:grpSpPr>
        <p:sp>
          <p:nvSpPr>
            <p:cNvPr name="TextBox 5" id="5"/>
            <p:cNvSpPr txBox="true"/>
            <p:nvPr/>
          </p:nvSpPr>
          <p:spPr>
            <a:xfrm rot="0">
              <a:off x="2951632" y="2090961"/>
              <a:ext cx="10057176" cy="383599"/>
            </a:xfrm>
            <a:prstGeom prst="rect">
              <a:avLst/>
            </a:prstGeom>
          </p:spPr>
          <p:txBody>
            <a:bodyPr anchor="t" rtlCol="false" tIns="0" lIns="0" bIns="0" rIns="0">
              <a:spAutoFit/>
            </a:bodyPr>
            <a:lstStyle/>
            <a:p>
              <a:pPr algn="ctr">
                <a:lnSpc>
                  <a:spcPts val="2550"/>
                </a:lnSpc>
              </a:pPr>
            </a:p>
          </p:txBody>
        </p:sp>
        <p:sp>
          <p:nvSpPr>
            <p:cNvPr name="TextBox 6" id="6"/>
            <p:cNvSpPr txBox="true"/>
            <p:nvPr/>
          </p:nvSpPr>
          <p:spPr>
            <a:xfrm rot="0">
              <a:off x="0" y="47625"/>
              <a:ext cx="15960440" cy="1697237"/>
            </a:xfrm>
            <a:prstGeom prst="rect">
              <a:avLst/>
            </a:prstGeom>
          </p:spPr>
          <p:txBody>
            <a:bodyPr anchor="t" rtlCol="false" tIns="0" lIns="0" bIns="0" rIns="0">
              <a:spAutoFit/>
            </a:bodyPr>
            <a:lstStyle/>
            <a:p>
              <a:pPr algn="ctr">
                <a:lnSpc>
                  <a:spcPts val="4995"/>
                </a:lnSpc>
              </a:pPr>
              <a:r>
                <a:rPr lang="en-US" b="true" sz="4500" spc="225">
                  <a:solidFill>
                    <a:srgbClr val="1D242C"/>
                  </a:solidFill>
                  <a:latin typeface="Cerebri Bold"/>
                  <a:ea typeface="Cerebri Bold"/>
                  <a:cs typeface="Cerebri Bold"/>
                  <a:sym typeface="Cerebri Bold"/>
                </a:rPr>
                <a:t>MAXIMIZAR EL FLUJO DE DATOS ENTRE COLONIAS</a:t>
              </a:r>
            </a:p>
          </p:txBody>
        </p:sp>
      </p:grpSp>
      <p:grpSp>
        <p:nvGrpSpPr>
          <p:cNvPr name="Group 7" id="7"/>
          <p:cNvGrpSpPr/>
          <p:nvPr/>
        </p:nvGrpSpPr>
        <p:grpSpPr>
          <a:xfrm rot="0">
            <a:off x="141649" y="2492026"/>
            <a:ext cx="8162754" cy="1775531"/>
            <a:chOff x="0" y="0"/>
            <a:chExt cx="10883672" cy="2367375"/>
          </a:xfrm>
        </p:grpSpPr>
        <p:sp>
          <p:nvSpPr>
            <p:cNvPr name="TextBox 8" id="8"/>
            <p:cNvSpPr txBox="true"/>
            <p:nvPr/>
          </p:nvSpPr>
          <p:spPr>
            <a:xfrm rot="0">
              <a:off x="0" y="1467004"/>
              <a:ext cx="10883672" cy="900371"/>
            </a:xfrm>
            <a:prstGeom prst="rect">
              <a:avLst/>
            </a:prstGeom>
          </p:spPr>
          <p:txBody>
            <a:bodyPr anchor="t" rtlCol="false" tIns="0" lIns="0" bIns="0" rIns="0">
              <a:spAutoFit/>
            </a:bodyPr>
            <a:lstStyle/>
            <a:p>
              <a:pPr algn="ctr" marL="0" indent="0" lvl="0">
                <a:lnSpc>
                  <a:spcPts val="2880"/>
                </a:lnSpc>
                <a:spcBef>
                  <a:spcPct val="0"/>
                </a:spcBef>
              </a:pPr>
              <a:r>
                <a:rPr lang="en-US" sz="1800" spc="36">
                  <a:solidFill>
                    <a:srgbClr val="1D242C"/>
                  </a:solidFill>
                  <a:latin typeface="Cerebri"/>
                  <a:ea typeface="Cerebri"/>
                  <a:cs typeface="Cerebri"/>
                  <a:sym typeface="Cerebri"/>
                </a:rPr>
                <a:t>Utilizamos el algoritmo de Ford-Fulkerson para calcular el flujo máximo en una red de grafos que en este caso son nuestras colonias.</a:t>
              </a:r>
            </a:p>
          </p:txBody>
        </p:sp>
        <p:sp>
          <p:nvSpPr>
            <p:cNvPr name="TextBox 9" id="9"/>
            <p:cNvSpPr txBox="true"/>
            <p:nvPr/>
          </p:nvSpPr>
          <p:spPr>
            <a:xfrm rot="0">
              <a:off x="2309561" y="-47625"/>
              <a:ext cx="6264551" cy="1273598"/>
            </a:xfrm>
            <a:prstGeom prst="rect">
              <a:avLst/>
            </a:prstGeom>
          </p:spPr>
          <p:txBody>
            <a:bodyPr anchor="t" rtlCol="false" tIns="0" lIns="0" bIns="0" rIns="0">
              <a:spAutoFit/>
            </a:bodyPr>
            <a:lstStyle/>
            <a:p>
              <a:pPr algn="ctr">
                <a:lnSpc>
                  <a:spcPts val="3919"/>
                </a:lnSpc>
              </a:pPr>
              <a:r>
                <a:rPr lang="en-US" b="true" sz="2800" spc="336">
                  <a:solidFill>
                    <a:srgbClr val="E05142"/>
                  </a:solidFill>
                  <a:latin typeface="Cerebri Bold"/>
                  <a:ea typeface="Cerebri Bold"/>
                  <a:cs typeface="Cerebri Bold"/>
                  <a:sym typeface="Cerebri Bold"/>
                </a:rPr>
                <a:t>ESTRATEGIA DE SOLUCIÓN</a:t>
              </a:r>
            </a:p>
          </p:txBody>
        </p:sp>
      </p:grpSp>
      <p:sp>
        <p:nvSpPr>
          <p:cNvPr name="Freeform 10" id="10"/>
          <p:cNvSpPr/>
          <p:nvPr/>
        </p:nvSpPr>
        <p:spPr>
          <a:xfrm flipH="false" flipV="false" rot="0">
            <a:off x="10799467" y="3193639"/>
            <a:ext cx="7345964" cy="2884154"/>
          </a:xfrm>
          <a:custGeom>
            <a:avLst/>
            <a:gdLst/>
            <a:ahLst/>
            <a:cxnLst/>
            <a:rect r="r" b="b" t="t" l="l"/>
            <a:pathLst>
              <a:path h="2884154" w="7345964">
                <a:moveTo>
                  <a:pt x="0" y="0"/>
                </a:moveTo>
                <a:lnTo>
                  <a:pt x="7345964" y="0"/>
                </a:lnTo>
                <a:lnTo>
                  <a:pt x="7345964" y="2884154"/>
                </a:lnTo>
                <a:lnTo>
                  <a:pt x="0" y="2884154"/>
                </a:lnTo>
                <a:lnTo>
                  <a:pt x="0" y="0"/>
                </a:lnTo>
                <a:close/>
              </a:path>
            </a:pathLst>
          </a:custGeom>
          <a:blipFill>
            <a:blip r:embed="rId6"/>
            <a:stretch>
              <a:fillRect l="-5491" t="-14386" r="-6040" b="-13054"/>
            </a:stretch>
          </a:blipFill>
        </p:spPr>
      </p:sp>
      <p:grpSp>
        <p:nvGrpSpPr>
          <p:cNvPr name="Group 11" id="11"/>
          <p:cNvGrpSpPr/>
          <p:nvPr/>
        </p:nvGrpSpPr>
        <p:grpSpPr>
          <a:xfrm rot="0">
            <a:off x="550940" y="5303420"/>
            <a:ext cx="8593060" cy="4175677"/>
            <a:chOff x="0" y="0"/>
            <a:chExt cx="11457414" cy="5567569"/>
          </a:xfrm>
        </p:grpSpPr>
        <p:sp>
          <p:nvSpPr>
            <p:cNvPr name="TextBox 12" id="12"/>
            <p:cNvSpPr txBox="true"/>
            <p:nvPr/>
          </p:nvSpPr>
          <p:spPr>
            <a:xfrm rot="0">
              <a:off x="0" y="806633"/>
              <a:ext cx="11457414" cy="4760936"/>
            </a:xfrm>
            <a:prstGeom prst="rect">
              <a:avLst/>
            </a:prstGeom>
          </p:spPr>
          <p:txBody>
            <a:bodyPr anchor="t" rtlCol="false" tIns="0" lIns="0" bIns="0" rIns="0">
              <a:spAutoFit/>
            </a:bodyPr>
            <a:lstStyle/>
            <a:p>
              <a:pPr algn="ctr" marL="388620" indent="-194310" lvl="1">
                <a:lnSpc>
                  <a:spcPts val="2880"/>
                </a:lnSpc>
                <a:buFont typeface="Arial"/>
                <a:buChar char="•"/>
              </a:pPr>
              <a:r>
                <a:rPr lang="en-US" sz="1800" spc="36">
                  <a:solidFill>
                    <a:srgbClr val="1D242C"/>
                  </a:solidFill>
                  <a:latin typeface="Cerebri"/>
                  <a:ea typeface="Cerebri"/>
                  <a:cs typeface="Cerebri"/>
                  <a:sym typeface="Cerebri"/>
                </a:rPr>
                <a:t>Inicialización: Iniciamos con flujo total en 0 y la lista de caminos posibles.</a:t>
              </a:r>
            </a:p>
            <a:p>
              <a:pPr algn="ctr" marL="388620" indent="-194310" lvl="1">
                <a:lnSpc>
                  <a:spcPts val="2880"/>
                </a:lnSpc>
                <a:buFont typeface="Arial"/>
                <a:buChar char="•"/>
              </a:pPr>
              <a:r>
                <a:rPr lang="en-US" sz="1800" spc="36">
                  <a:solidFill>
                    <a:srgbClr val="1D242C"/>
                  </a:solidFill>
                  <a:latin typeface="Cerebri"/>
                  <a:ea typeface="Cerebri"/>
                  <a:cs typeface="Cerebri"/>
                  <a:sym typeface="Cerebri"/>
                </a:rPr>
                <a:t>Exploración de Rutas: Realizamos una búsqueda para identificar caminos disponibles entre las colonias con búsqueda en anchura (BFS) para encontrar una ruta entre las colonias que aún tenga capacidad de transmisión en todos sus enlaces..</a:t>
              </a:r>
            </a:p>
            <a:p>
              <a:pPr algn="ctr" marL="388620" indent="-194310" lvl="1">
                <a:lnSpc>
                  <a:spcPts val="2880"/>
                </a:lnSpc>
                <a:buFont typeface="Arial"/>
                <a:buChar char="•"/>
              </a:pPr>
              <a:r>
                <a:rPr lang="en-US" sz="1800" spc="36">
                  <a:solidFill>
                    <a:srgbClr val="1D242C"/>
                  </a:solidFill>
                  <a:latin typeface="Cerebri"/>
                  <a:ea typeface="Cerebri"/>
                  <a:cs typeface="Cerebri"/>
                  <a:sym typeface="Cerebri"/>
                </a:rPr>
                <a:t>Ajuste de Capacidades:  Se calcula el flujo máximo que puede pasar a través de él</a:t>
              </a:r>
            </a:p>
            <a:p>
              <a:pPr algn="ctr" marL="388620" indent="-194310" lvl="1">
                <a:lnSpc>
                  <a:spcPts val="2880"/>
                </a:lnSpc>
                <a:buFont typeface="Arial"/>
                <a:buChar char="•"/>
              </a:pPr>
              <a:r>
                <a:rPr lang="en-US" sz="1800" spc="36">
                  <a:solidFill>
                    <a:srgbClr val="1D242C"/>
                  </a:solidFill>
                  <a:latin typeface="Cerebri"/>
                  <a:ea typeface="Cerebri"/>
                  <a:cs typeface="Cerebri"/>
                  <a:sym typeface="Cerebri"/>
                </a:rPr>
                <a:t>Actualizar el Flujo Total: Se suma el flujo del camino encontrado al flujo total de la red. Repetimos el proceso hasta que no existan más caminos disponibles.</a:t>
              </a:r>
            </a:p>
          </p:txBody>
        </p:sp>
        <p:sp>
          <p:nvSpPr>
            <p:cNvPr name="TextBox 13" id="13"/>
            <p:cNvSpPr txBox="true"/>
            <p:nvPr/>
          </p:nvSpPr>
          <p:spPr>
            <a:xfrm rot="0">
              <a:off x="2431311" y="-47625"/>
              <a:ext cx="6594792" cy="613228"/>
            </a:xfrm>
            <a:prstGeom prst="rect">
              <a:avLst/>
            </a:prstGeom>
          </p:spPr>
          <p:txBody>
            <a:bodyPr anchor="t" rtlCol="false" tIns="0" lIns="0" bIns="0" rIns="0">
              <a:spAutoFit/>
            </a:bodyPr>
            <a:lstStyle/>
            <a:p>
              <a:pPr algn="ctr">
                <a:lnSpc>
                  <a:spcPts val="3919"/>
                </a:lnSpc>
              </a:pPr>
              <a:r>
                <a:rPr lang="en-US" b="true" sz="2800" spc="336">
                  <a:solidFill>
                    <a:srgbClr val="E05142"/>
                  </a:solidFill>
                  <a:latin typeface="Cerebri Bold"/>
                  <a:ea typeface="Cerebri Bold"/>
                  <a:cs typeface="Cerebri Bold"/>
                  <a:sym typeface="Cerebri Bold"/>
                </a:rPr>
                <a:t>IMPLEMENTACIÓN </a:t>
              </a:r>
            </a:p>
          </p:txBody>
        </p:sp>
      </p:grpSp>
      <p:grpSp>
        <p:nvGrpSpPr>
          <p:cNvPr name="Group 14" id="14"/>
          <p:cNvGrpSpPr/>
          <p:nvPr/>
        </p:nvGrpSpPr>
        <p:grpSpPr>
          <a:xfrm rot="0">
            <a:off x="11325642" y="7228187"/>
            <a:ext cx="6293613" cy="1775575"/>
            <a:chOff x="0" y="0"/>
            <a:chExt cx="8391484" cy="2367434"/>
          </a:xfrm>
        </p:grpSpPr>
        <p:sp>
          <p:nvSpPr>
            <p:cNvPr name="TextBox 15" id="15"/>
            <p:cNvSpPr txBox="true"/>
            <p:nvPr/>
          </p:nvSpPr>
          <p:spPr>
            <a:xfrm rot="0">
              <a:off x="0" y="1467063"/>
              <a:ext cx="8391484" cy="900371"/>
            </a:xfrm>
            <a:prstGeom prst="rect">
              <a:avLst/>
            </a:prstGeom>
          </p:spPr>
          <p:txBody>
            <a:bodyPr anchor="t" rtlCol="false" tIns="0" lIns="0" bIns="0" rIns="0">
              <a:spAutoFit/>
            </a:bodyPr>
            <a:lstStyle/>
            <a:p>
              <a:pPr algn="ctr">
                <a:lnSpc>
                  <a:spcPts val="2880"/>
                </a:lnSpc>
              </a:pPr>
              <a:r>
                <a:rPr lang="en-US" sz="1800" spc="36">
                  <a:solidFill>
                    <a:srgbClr val="1D242C"/>
                  </a:solidFill>
                  <a:latin typeface="Cerebri"/>
                  <a:ea typeface="Cerebri"/>
                  <a:cs typeface="Cerebri"/>
                  <a:sym typeface="Cerebri"/>
                </a:rPr>
                <a:t>O(E * flujo maxímo): donde E es el número de enlaces y flujo maxímo es el flujo total alcanzable entre colonias.</a:t>
              </a:r>
            </a:p>
          </p:txBody>
        </p:sp>
        <p:sp>
          <p:nvSpPr>
            <p:cNvPr name="TextBox 16" id="16"/>
            <p:cNvSpPr txBox="true"/>
            <p:nvPr/>
          </p:nvSpPr>
          <p:spPr>
            <a:xfrm rot="0">
              <a:off x="1780708" y="-47625"/>
              <a:ext cx="4830068" cy="1273657"/>
            </a:xfrm>
            <a:prstGeom prst="rect">
              <a:avLst/>
            </a:prstGeom>
          </p:spPr>
          <p:txBody>
            <a:bodyPr anchor="t" rtlCol="false" tIns="0" lIns="0" bIns="0" rIns="0">
              <a:spAutoFit/>
            </a:bodyPr>
            <a:lstStyle/>
            <a:p>
              <a:pPr algn="ctr">
                <a:lnSpc>
                  <a:spcPts val="3919"/>
                </a:lnSpc>
              </a:pPr>
              <a:r>
                <a:rPr lang="en-US" b="true" sz="2800" spc="336">
                  <a:solidFill>
                    <a:srgbClr val="E05142"/>
                  </a:solidFill>
                  <a:latin typeface="Cerebri Bold"/>
                  <a:ea typeface="Cerebri Bold"/>
                  <a:cs typeface="Cerebri Bold"/>
                  <a:sym typeface="Cerebri Bold"/>
                </a:rPr>
                <a:t>COMPLEJIDAD Y EFICIENCIA</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D242C"/>
        </a:solidFill>
      </p:bgPr>
    </p:bg>
    <p:spTree>
      <p:nvGrpSpPr>
        <p:cNvPr id="1" name=""/>
        <p:cNvGrpSpPr/>
        <p:nvPr/>
      </p:nvGrpSpPr>
      <p:grpSpPr>
        <a:xfrm>
          <a:off x="0" y="0"/>
          <a:ext cx="0" cy="0"/>
          <a:chOff x="0" y="0"/>
          <a:chExt cx="0" cy="0"/>
        </a:xfrm>
      </p:grpSpPr>
      <p:sp>
        <p:nvSpPr>
          <p:cNvPr name="Freeform 2" id="2"/>
          <p:cNvSpPr/>
          <p:nvPr/>
        </p:nvSpPr>
        <p:spPr>
          <a:xfrm flipH="false" flipV="false" rot="0">
            <a:off x="12755345" y="880782"/>
            <a:ext cx="4686300" cy="4686300"/>
          </a:xfrm>
          <a:custGeom>
            <a:avLst/>
            <a:gdLst/>
            <a:ahLst/>
            <a:cxnLst/>
            <a:rect r="r" b="b" t="t" l="l"/>
            <a:pathLst>
              <a:path h="4686300" w="4686300">
                <a:moveTo>
                  <a:pt x="0" y="0"/>
                </a:moveTo>
                <a:lnTo>
                  <a:pt x="4686300" y="0"/>
                </a:lnTo>
                <a:lnTo>
                  <a:pt x="4686300" y="4686300"/>
                </a:lnTo>
                <a:lnTo>
                  <a:pt x="0" y="4686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04640" y="6162521"/>
            <a:ext cx="3612201" cy="3327741"/>
          </a:xfrm>
          <a:custGeom>
            <a:avLst/>
            <a:gdLst/>
            <a:ahLst/>
            <a:cxnLst/>
            <a:rect r="r" b="b" t="t" l="l"/>
            <a:pathLst>
              <a:path h="3327741" w="3612201">
                <a:moveTo>
                  <a:pt x="0" y="0"/>
                </a:moveTo>
                <a:lnTo>
                  <a:pt x="3612201" y="0"/>
                </a:lnTo>
                <a:lnTo>
                  <a:pt x="3612201" y="3327740"/>
                </a:lnTo>
                <a:lnTo>
                  <a:pt x="0" y="33277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07676" y="918882"/>
            <a:ext cx="10859541" cy="1973330"/>
          </a:xfrm>
          <a:prstGeom prst="rect">
            <a:avLst/>
          </a:prstGeom>
        </p:spPr>
        <p:txBody>
          <a:bodyPr anchor="t" rtlCol="false" tIns="0" lIns="0" bIns="0" rIns="0">
            <a:spAutoFit/>
          </a:bodyPr>
          <a:lstStyle/>
          <a:p>
            <a:pPr algn="l">
              <a:lnSpc>
                <a:spcPts val="5156"/>
              </a:lnSpc>
            </a:pPr>
            <a:r>
              <a:rPr lang="en-US" b="true" sz="4645" spc="232">
                <a:solidFill>
                  <a:srgbClr val="F5F5EF"/>
                </a:solidFill>
                <a:latin typeface="Cerebri Bold"/>
                <a:ea typeface="Cerebri Bold"/>
                <a:cs typeface="Cerebri Bold"/>
                <a:sym typeface="Cerebri Bold"/>
              </a:rPr>
              <a:t>ENCONTRAR LA CENTRAL MÁS CERCANA GEOGRÁFICAMENTE A UNA NUEVA CONEXIÓN.</a:t>
            </a:r>
          </a:p>
        </p:txBody>
      </p:sp>
      <p:sp>
        <p:nvSpPr>
          <p:cNvPr name="TextBox 5" id="5"/>
          <p:cNvSpPr txBox="true"/>
          <p:nvPr/>
        </p:nvSpPr>
        <p:spPr>
          <a:xfrm rot="0">
            <a:off x="1139914" y="4479789"/>
            <a:ext cx="9032918" cy="3174964"/>
          </a:xfrm>
          <a:prstGeom prst="rect">
            <a:avLst/>
          </a:prstGeom>
        </p:spPr>
        <p:txBody>
          <a:bodyPr anchor="t" rtlCol="false" tIns="0" lIns="0" bIns="0" rIns="0">
            <a:spAutoFit/>
          </a:bodyPr>
          <a:lstStyle/>
          <a:p>
            <a:pPr algn="l">
              <a:lnSpc>
                <a:spcPts val="5133"/>
              </a:lnSpc>
            </a:pPr>
            <a:r>
              <a:rPr lang="en-US" sz="2659" spc="180" b="true">
                <a:solidFill>
                  <a:srgbClr val="F5F5EF"/>
                </a:solidFill>
                <a:latin typeface="Cerebri Bold"/>
                <a:ea typeface="Cerebri Bold"/>
                <a:cs typeface="Cerebri Bold"/>
                <a:sym typeface="Cerebri Bold"/>
              </a:rPr>
              <a:t>Propósito:</a:t>
            </a:r>
          </a:p>
          <a:p>
            <a:pPr algn="l" marL="574278" indent="-287139" lvl="1">
              <a:lnSpc>
                <a:spcPts val="5133"/>
              </a:lnSpc>
              <a:buFont typeface="Arial"/>
              <a:buChar char="•"/>
            </a:pPr>
            <a:r>
              <a:rPr lang="en-US" b="true" sz="2659" spc="180">
                <a:solidFill>
                  <a:srgbClr val="F5F5EF"/>
                </a:solidFill>
                <a:latin typeface="Cerebri Bold"/>
                <a:ea typeface="Cerebri Bold"/>
                <a:cs typeface="Cerebri Bold"/>
                <a:sym typeface="Cerebri Bold"/>
              </a:rPr>
              <a:t>Cuando una nueva colonia solicita el servicio, la empresa necesita encontrar la central de datos más cercana para establecer la conexión de forma eficiente.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sp>
        <p:nvSpPr>
          <p:cNvPr name="Freeform 2" id="2"/>
          <p:cNvSpPr/>
          <p:nvPr/>
        </p:nvSpPr>
        <p:spPr>
          <a:xfrm flipH="false" flipV="false" rot="0">
            <a:off x="2427076" y="7765241"/>
            <a:ext cx="5509168" cy="468279"/>
          </a:xfrm>
          <a:custGeom>
            <a:avLst/>
            <a:gdLst/>
            <a:ahLst/>
            <a:cxnLst/>
            <a:rect r="r" b="b" t="t" l="l"/>
            <a:pathLst>
              <a:path h="468279" w="5509168">
                <a:moveTo>
                  <a:pt x="0" y="0"/>
                </a:moveTo>
                <a:lnTo>
                  <a:pt x="5509168" y="0"/>
                </a:lnTo>
                <a:lnTo>
                  <a:pt x="5509168" y="468280"/>
                </a:lnTo>
                <a:lnTo>
                  <a:pt x="0" y="468280"/>
                </a:lnTo>
                <a:lnTo>
                  <a:pt x="0" y="0"/>
                </a:lnTo>
                <a:close/>
              </a:path>
            </a:pathLst>
          </a:custGeom>
          <a:blipFill>
            <a:blip r:embed="rId2"/>
            <a:stretch>
              <a:fillRect l="0" t="0" r="0" b="0"/>
            </a:stretch>
          </a:blipFill>
        </p:spPr>
      </p:sp>
      <p:sp>
        <p:nvSpPr>
          <p:cNvPr name="TextBox 3" id="3"/>
          <p:cNvSpPr txBox="true"/>
          <p:nvPr/>
        </p:nvSpPr>
        <p:spPr>
          <a:xfrm rot="0">
            <a:off x="2427076" y="959520"/>
            <a:ext cx="13433847" cy="641941"/>
          </a:xfrm>
          <a:prstGeom prst="rect">
            <a:avLst/>
          </a:prstGeom>
        </p:spPr>
        <p:txBody>
          <a:bodyPr anchor="t" rtlCol="false" tIns="0" lIns="0" bIns="0" rIns="0">
            <a:spAutoFit/>
          </a:bodyPr>
          <a:lstStyle/>
          <a:p>
            <a:pPr algn="ctr">
              <a:lnSpc>
                <a:spcPts val="4995"/>
              </a:lnSpc>
            </a:pPr>
            <a:r>
              <a:rPr lang="en-US" sz="4500" spc="225">
                <a:solidFill>
                  <a:srgbClr val="1D242C"/>
                </a:solidFill>
                <a:latin typeface="Intro Rust"/>
                <a:ea typeface="Intro Rust"/>
                <a:cs typeface="Intro Rust"/>
                <a:sym typeface="Intro Rust"/>
              </a:rPr>
              <a:t>DISTANCIA EUCLIDIANA</a:t>
            </a:r>
          </a:p>
        </p:txBody>
      </p:sp>
      <p:grpSp>
        <p:nvGrpSpPr>
          <p:cNvPr name="Group 4" id="4"/>
          <p:cNvGrpSpPr/>
          <p:nvPr/>
        </p:nvGrpSpPr>
        <p:grpSpPr>
          <a:xfrm rot="0">
            <a:off x="410135" y="2460752"/>
            <a:ext cx="5491947" cy="2137503"/>
            <a:chOff x="0" y="0"/>
            <a:chExt cx="7322596" cy="2850004"/>
          </a:xfrm>
        </p:grpSpPr>
        <p:sp>
          <p:nvSpPr>
            <p:cNvPr name="TextBox 5" id="5"/>
            <p:cNvSpPr txBox="true"/>
            <p:nvPr/>
          </p:nvSpPr>
          <p:spPr>
            <a:xfrm rot="0">
              <a:off x="0" y="1467063"/>
              <a:ext cx="7322596" cy="1382942"/>
            </a:xfrm>
            <a:prstGeom prst="rect">
              <a:avLst/>
            </a:prstGeom>
          </p:spPr>
          <p:txBody>
            <a:bodyPr anchor="t" rtlCol="false" tIns="0" lIns="0" bIns="0" rIns="0">
              <a:spAutoFit/>
            </a:bodyPr>
            <a:lstStyle/>
            <a:p>
              <a:pPr algn="ctr" marL="0" indent="0" lvl="0">
                <a:lnSpc>
                  <a:spcPts val="2880"/>
                </a:lnSpc>
                <a:spcBef>
                  <a:spcPct val="0"/>
                </a:spcBef>
              </a:pPr>
              <a:r>
                <a:rPr lang="en-US" sz="1800" spc="36">
                  <a:solidFill>
                    <a:srgbClr val="1D242C"/>
                  </a:solidFill>
                  <a:latin typeface="Cerebri"/>
                  <a:ea typeface="Cerebri"/>
                  <a:cs typeface="Cerebri"/>
                  <a:sym typeface="Cerebri"/>
                </a:rPr>
                <a:t>Usamos la Distancia Euclidiana para calcular la distancia entre la nueva colonia y cada central, permitiendo identificar la central más cercana.</a:t>
              </a:r>
            </a:p>
          </p:txBody>
        </p:sp>
        <p:sp>
          <p:nvSpPr>
            <p:cNvPr name="TextBox 6" id="6"/>
            <p:cNvSpPr txBox="true"/>
            <p:nvPr/>
          </p:nvSpPr>
          <p:spPr>
            <a:xfrm rot="0">
              <a:off x="1553885" y="-47625"/>
              <a:ext cx="4214825" cy="1273657"/>
            </a:xfrm>
            <a:prstGeom prst="rect">
              <a:avLst/>
            </a:prstGeom>
          </p:spPr>
          <p:txBody>
            <a:bodyPr anchor="t" rtlCol="false" tIns="0" lIns="0" bIns="0" rIns="0">
              <a:spAutoFit/>
            </a:bodyPr>
            <a:lstStyle/>
            <a:p>
              <a:pPr algn="ctr">
                <a:lnSpc>
                  <a:spcPts val="3919"/>
                </a:lnSpc>
              </a:pPr>
              <a:r>
                <a:rPr lang="en-US" b="true" sz="2800" spc="336">
                  <a:solidFill>
                    <a:srgbClr val="E05142"/>
                  </a:solidFill>
                  <a:latin typeface="Cerebri Bold"/>
                  <a:ea typeface="Cerebri Bold"/>
                  <a:cs typeface="Cerebri Bold"/>
                  <a:sym typeface="Cerebri Bold"/>
                </a:rPr>
                <a:t>ESTRATEGIA DE SOLUCIÓN</a:t>
              </a:r>
            </a:p>
          </p:txBody>
        </p:sp>
      </p:grpSp>
      <p:grpSp>
        <p:nvGrpSpPr>
          <p:cNvPr name="Group 7" id="7"/>
          <p:cNvGrpSpPr/>
          <p:nvPr/>
        </p:nvGrpSpPr>
        <p:grpSpPr>
          <a:xfrm rot="0">
            <a:off x="87406" y="5847525"/>
            <a:ext cx="9795006" cy="4537605"/>
            <a:chOff x="0" y="0"/>
            <a:chExt cx="13060008" cy="6050140"/>
          </a:xfrm>
        </p:grpSpPr>
        <p:sp>
          <p:nvSpPr>
            <p:cNvPr name="TextBox 8" id="8"/>
            <p:cNvSpPr txBox="true"/>
            <p:nvPr/>
          </p:nvSpPr>
          <p:spPr>
            <a:xfrm rot="0">
              <a:off x="0" y="806633"/>
              <a:ext cx="13060008" cy="5243506"/>
            </a:xfrm>
            <a:prstGeom prst="rect">
              <a:avLst/>
            </a:prstGeom>
          </p:spPr>
          <p:txBody>
            <a:bodyPr anchor="t" rtlCol="false" tIns="0" lIns="0" bIns="0" rIns="0">
              <a:spAutoFit/>
            </a:bodyPr>
            <a:lstStyle/>
            <a:p>
              <a:pPr algn="l" marL="388620" indent="-194310" lvl="1">
                <a:lnSpc>
                  <a:spcPts val="2880"/>
                </a:lnSpc>
                <a:buFont typeface="Arial"/>
                <a:buChar char="•"/>
              </a:pPr>
              <a:r>
                <a:rPr lang="en-US" sz="1800" spc="36">
                  <a:solidFill>
                    <a:srgbClr val="1D242C"/>
                  </a:solidFill>
                  <a:latin typeface="Cerebri"/>
                  <a:ea typeface="Cerebri"/>
                  <a:cs typeface="Cerebri"/>
                  <a:sym typeface="Cerebri"/>
                </a:rPr>
                <a:t>Calcular Distancias:</a:t>
              </a:r>
            </a:p>
            <a:p>
              <a:pPr algn="l" marL="777240" indent="-259080" lvl="2">
                <a:lnSpc>
                  <a:spcPts val="2880"/>
                </a:lnSpc>
                <a:buFont typeface="Arial"/>
                <a:buChar char="⚬"/>
              </a:pPr>
              <a:r>
                <a:rPr lang="en-US" sz="1800" spc="36">
                  <a:solidFill>
                    <a:srgbClr val="1D242C"/>
                  </a:solidFill>
                  <a:latin typeface="Cerebri"/>
                  <a:ea typeface="Cerebri"/>
                  <a:cs typeface="Cerebri"/>
                  <a:sym typeface="Cerebri"/>
                </a:rPr>
                <a:t>Para cada central, calculamos la distancia a la nueva colonia usando la fórmula de distancia euclidiana:</a:t>
              </a:r>
            </a:p>
            <a:p>
              <a:pPr algn="l">
                <a:lnSpc>
                  <a:spcPts val="2880"/>
                </a:lnSpc>
              </a:pPr>
            </a:p>
            <a:p>
              <a:pPr algn="l">
                <a:lnSpc>
                  <a:spcPts val="2880"/>
                </a:lnSpc>
              </a:pPr>
            </a:p>
            <a:p>
              <a:pPr algn="l">
                <a:lnSpc>
                  <a:spcPts val="2880"/>
                </a:lnSpc>
              </a:pPr>
            </a:p>
            <a:p>
              <a:pPr algn="l" marL="388620" indent="-194310" lvl="1">
                <a:lnSpc>
                  <a:spcPts val="2880"/>
                </a:lnSpc>
                <a:buFont typeface="Arial"/>
                <a:buChar char="•"/>
              </a:pPr>
              <a:r>
                <a:rPr lang="en-US" sz="1800" spc="36">
                  <a:solidFill>
                    <a:srgbClr val="1D242C"/>
                  </a:solidFill>
                  <a:latin typeface="Cerebri"/>
                  <a:ea typeface="Cerebri"/>
                  <a:cs typeface="Cerebri"/>
                  <a:sym typeface="Cerebri"/>
                </a:rPr>
                <a:t>Comparar y Seleccionar la Menor Distancia:</a:t>
              </a:r>
            </a:p>
            <a:p>
              <a:pPr algn="l" marL="777240" indent="-259080" lvl="2">
                <a:lnSpc>
                  <a:spcPts val="2880"/>
                </a:lnSpc>
                <a:buFont typeface="Arial"/>
                <a:buChar char="⚬"/>
              </a:pPr>
              <a:r>
                <a:rPr lang="en-US" sz="1800" spc="36">
                  <a:solidFill>
                    <a:srgbClr val="1D242C"/>
                  </a:solidFill>
                  <a:latin typeface="Cerebri"/>
                  <a:ea typeface="Cerebri"/>
                  <a:cs typeface="Cerebri"/>
                  <a:sym typeface="Cerebri"/>
                </a:rPr>
                <a:t>Comparamos las distancias calculadas y seleccionamos la central con la distancia mínima, asegurando la conexión más corta y eficiente a la nueva colonia.</a:t>
              </a:r>
            </a:p>
            <a:p>
              <a:pPr algn="ctr">
                <a:lnSpc>
                  <a:spcPts val="2880"/>
                </a:lnSpc>
                <a:spcBef>
                  <a:spcPct val="0"/>
                </a:spcBef>
              </a:pPr>
            </a:p>
            <a:p>
              <a:pPr algn="ctr" marL="0" indent="0" lvl="0">
                <a:lnSpc>
                  <a:spcPts val="2880"/>
                </a:lnSpc>
                <a:spcBef>
                  <a:spcPct val="0"/>
                </a:spcBef>
              </a:pPr>
            </a:p>
          </p:txBody>
        </p:sp>
        <p:sp>
          <p:nvSpPr>
            <p:cNvPr name="TextBox 9" id="9"/>
            <p:cNvSpPr txBox="true"/>
            <p:nvPr/>
          </p:nvSpPr>
          <p:spPr>
            <a:xfrm rot="0">
              <a:off x="2771388" y="-57150"/>
              <a:ext cx="7517232" cy="622753"/>
            </a:xfrm>
            <a:prstGeom prst="rect">
              <a:avLst/>
            </a:prstGeom>
          </p:spPr>
          <p:txBody>
            <a:bodyPr anchor="t" rtlCol="false" tIns="0" lIns="0" bIns="0" rIns="0">
              <a:spAutoFit/>
            </a:bodyPr>
            <a:lstStyle/>
            <a:p>
              <a:pPr algn="ctr" marL="0" indent="0" lvl="1">
                <a:lnSpc>
                  <a:spcPts val="3919"/>
                </a:lnSpc>
                <a:spcBef>
                  <a:spcPct val="0"/>
                </a:spcBef>
              </a:pPr>
              <a:r>
                <a:rPr lang="en-US" b="true" sz="2799" spc="335">
                  <a:solidFill>
                    <a:srgbClr val="E05142"/>
                  </a:solidFill>
                  <a:latin typeface="Cerebri Bold"/>
                  <a:ea typeface="Cerebri Bold"/>
                  <a:cs typeface="Cerebri Bold"/>
                  <a:sym typeface="Cerebri Bold"/>
                </a:rPr>
                <a:t>PASOS DEL ALGORITMO</a:t>
              </a:r>
            </a:p>
          </p:txBody>
        </p:sp>
      </p:grpSp>
      <p:grpSp>
        <p:nvGrpSpPr>
          <p:cNvPr name="Group 10" id="10"/>
          <p:cNvGrpSpPr/>
          <p:nvPr/>
        </p:nvGrpSpPr>
        <p:grpSpPr>
          <a:xfrm rot="0">
            <a:off x="10045337" y="3529504"/>
            <a:ext cx="1459927" cy="145992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B9C4"/>
            </a:solidFill>
          </p:spPr>
        </p:sp>
        <p:sp>
          <p:nvSpPr>
            <p:cNvPr name="TextBox 12" id="12"/>
            <p:cNvSpPr txBox="true"/>
            <p:nvPr/>
          </p:nvSpPr>
          <p:spPr>
            <a:xfrm>
              <a:off x="76200" y="-95250"/>
              <a:ext cx="660400" cy="831850"/>
            </a:xfrm>
            <a:prstGeom prst="rect">
              <a:avLst/>
            </a:prstGeom>
          </p:spPr>
          <p:txBody>
            <a:bodyPr anchor="ctr" rtlCol="false" tIns="50800" lIns="50800" bIns="50800" rIns="50800"/>
            <a:lstStyle/>
            <a:p>
              <a:pPr algn="ctr">
                <a:lnSpc>
                  <a:spcPts val="7200"/>
                </a:lnSpc>
              </a:pPr>
              <a:r>
                <a:rPr lang="en-US" sz="4500" spc="89">
                  <a:solidFill>
                    <a:srgbClr val="FFFFFF"/>
                  </a:solidFill>
                  <a:latin typeface="Cerebri"/>
                  <a:ea typeface="Cerebri"/>
                  <a:cs typeface="Cerebri"/>
                  <a:sym typeface="Cerebri"/>
                </a:rPr>
                <a:t>A</a:t>
              </a:r>
            </a:p>
          </p:txBody>
        </p:sp>
      </p:grpSp>
      <p:grpSp>
        <p:nvGrpSpPr>
          <p:cNvPr name="Group 13" id="13"/>
          <p:cNvGrpSpPr/>
          <p:nvPr/>
        </p:nvGrpSpPr>
        <p:grpSpPr>
          <a:xfrm rot="0">
            <a:off x="15941606" y="7503557"/>
            <a:ext cx="1459927" cy="145992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A6350"/>
            </a:solidFill>
          </p:spPr>
        </p:sp>
        <p:sp>
          <p:nvSpPr>
            <p:cNvPr name="TextBox 15" id="15"/>
            <p:cNvSpPr txBox="true"/>
            <p:nvPr/>
          </p:nvSpPr>
          <p:spPr>
            <a:xfrm>
              <a:off x="76200" y="-95250"/>
              <a:ext cx="660400" cy="831850"/>
            </a:xfrm>
            <a:prstGeom prst="rect">
              <a:avLst/>
            </a:prstGeom>
          </p:spPr>
          <p:txBody>
            <a:bodyPr anchor="ctr" rtlCol="false" tIns="50800" lIns="50800" bIns="50800" rIns="50800"/>
            <a:lstStyle/>
            <a:p>
              <a:pPr algn="ctr">
                <a:lnSpc>
                  <a:spcPts val="7200"/>
                </a:lnSpc>
              </a:pPr>
              <a:r>
                <a:rPr lang="en-US" sz="4500" spc="89">
                  <a:solidFill>
                    <a:srgbClr val="FFFFFF"/>
                  </a:solidFill>
                  <a:latin typeface="Cerebri"/>
                  <a:ea typeface="Cerebri"/>
                  <a:cs typeface="Cerebri"/>
                  <a:sym typeface="Cerebri"/>
                </a:rPr>
                <a:t>B</a:t>
              </a:r>
            </a:p>
          </p:txBody>
        </p:sp>
      </p:grpSp>
      <p:sp>
        <p:nvSpPr>
          <p:cNvPr name="AutoShape 16" id="16"/>
          <p:cNvSpPr/>
          <p:nvPr/>
        </p:nvSpPr>
        <p:spPr>
          <a:xfrm>
            <a:off x="11505264" y="4598255"/>
            <a:ext cx="4563378" cy="3166986"/>
          </a:xfrm>
          <a:prstGeom prst="line">
            <a:avLst/>
          </a:prstGeom>
          <a:ln cap="flat" w="142875">
            <a:solidFill>
              <a:srgbClr val="FF3131"/>
            </a:solidFill>
            <a:prstDash val="solid"/>
            <a:headEnd type="none" len="sm" w="sm"/>
            <a:tailEnd type="none" len="sm" w="sm"/>
          </a:ln>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sp>
        <p:nvSpPr>
          <p:cNvPr name="Freeform 2" id="2"/>
          <p:cNvSpPr/>
          <p:nvPr/>
        </p:nvSpPr>
        <p:spPr>
          <a:xfrm flipH="false" flipV="false" rot="0">
            <a:off x="4401204" y="400704"/>
            <a:ext cx="9485592" cy="9485592"/>
          </a:xfrm>
          <a:custGeom>
            <a:avLst/>
            <a:gdLst/>
            <a:ahLst/>
            <a:cxnLst/>
            <a:rect r="r" b="b" t="t" l="l"/>
            <a:pathLst>
              <a:path h="9485592" w="9485592">
                <a:moveTo>
                  <a:pt x="0" y="0"/>
                </a:moveTo>
                <a:lnTo>
                  <a:pt x="9485592" y="0"/>
                </a:lnTo>
                <a:lnTo>
                  <a:pt x="9485592" y="9485592"/>
                </a:lnTo>
                <a:lnTo>
                  <a:pt x="0" y="94855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148128" y="4773706"/>
            <a:ext cx="5991744" cy="1919153"/>
            <a:chOff x="0" y="0"/>
            <a:chExt cx="7988992" cy="2558871"/>
          </a:xfrm>
        </p:grpSpPr>
        <p:sp>
          <p:nvSpPr>
            <p:cNvPr name="TextBox 4" id="4"/>
            <p:cNvSpPr txBox="true"/>
            <p:nvPr/>
          </p:nvSpPr>
          <p:spPr>
            <a:xfrm rot="0">
              <a:off x="0" y="2086964"/>
              <a:ext cx="7988992" cy="471906"/>
            </a:xfrm>
            <a:prstGeom prst="rect">
              <a:avLst/>
            </a:prstGeom>
          </p:spPr>
          <p:txBody>
            <a:bodyPr anchor="t" rtlCol="false" tIns="0" lIns="0" bIns="0" rIns="0">
              <a:spAutoFit/>
            </a:bodyPr>
            <a:lstStyle/>
            <a:p>
              <a:pPr algn="ctr">
                <a:lnSpc>
                  <a:spcPts val="2935"/>
                </a:lnSpc>
              </a:pPr>
            </a:p>
          </p:txBody>
        </p:sp>
        <p:sp>
          <p:nvSpPr>
            <p:cNvPr name="TextBox 5" id="5"/>
            <p:cNvSpPr txBox="true"/>
            <p:nvPr/>
          </p:nvSpPr>
          <p:spPr>
            <a:xfrm rot="0">
              <a:off x="0" y="76200"/>
              <a:ext cx="7988992" cy="1544320"/>
            </a:xfrm>
            <a:prstGeom prst="rect">
              <a:avLst/>
            </a:prstGeom>
          </p:spPr>
          <p:txBody>
            <a:bodyPr anchor="t" rtlCol="false" tIns="0" lIns="0" bIns="0" rIns="0">
              <a:spAutoFit/>
            </a:bodyPr>
            <a:lstStyle/>
            <a:p>
              <a:pPr algn="ctr">
                <a:lnSpc>
                  <a:spcPts val="8880"/>
                </a:lnSpc>
              </a:pPr>
              <a:r>
                <a:rPr lang="en-US" b="true" sz="8000" spc="400">
                  <a:solidFill>
                    <a:srgbClr val="1D242C"/>
                  </a:solidFill>
                  <a:latin typeface="Cerebri Bold"/>
                  <a:ea typeface="Cerebri Bold"/>
                  <a:cs typeface="Cerebri Bold"/>
                  <a:sym typeface="Cerebri Bold"/>
                </a:rPr>
                <a:t>¡GRACIAS!</a:t>
              </a:r>
            </a:p>
          </p:txBody>
        </p:sp>
      </p:grpSp>
      <p:sp>
        <p:nvSpPr>
          <p:cNvPr name="Freeform 6" id="6"/>
          <p:cNvSpPr/>
          <p:nvPr/>
        </p:nvSpPr>
        <p:spPr>
          <a:xfrm flipH="false" flipV="false" rot="0">
            <a:off x="-677045" y="-2153141"/>
            <a:ext cx="4748038" cy="6926846"/>
          </a:xfrm>
          <a:custGeom>
            <a:avLst/>
            <a:gdLst/>
            <a:ahLst/>
            <a:cxnLst/>
            <a:rect r="r" b="b" t="t" l="l"/>
            <a:pathLst>
              <a:path h="6926846" w="4748038">
                <a:moveTo>
                  <a:pt x="0" y="0"/>
                </a:moveTo>
                <a:lnTo>
                  <a:pt x="4748038" y="0"/>
                </a:lnTo>
                <a:lnTo>
                  <a:pt x="4748038" y="6926847"/>
                </a:lnTo>
                <a:lnTo>
                  <a:pt x="0" y="69268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539962" y="4952131"/>
            <a:ext cx="4748038" cy="6926846"/>
          </a:xfrm>
          <a:custGeom>
            <a:avLst/>
            <a:gdLst/>
            <a:ahLst/>
            <a:cxnLst/>
            <a:rect r="r" b="b" t="t" l="l"/>
            <a:pathLst>
              <a:path h="6926846" w="4748038">
                <a:moveTo>
                  <a:pt x="0" y="0"/>
                </a:moveTo>
                <a:lnTo>
                  <a:pt x="4748038" y="0"/>
                </a:lnTo>
                <a:lnTo>
                  <a:pt x="4748038" y="6926846"/>
                </a:lnTo>
                <a:lnTo>
                  <a:pt x="0" y="69268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31002" y="5831305"/>
            <a:ext cx="6255951" cy="6255951"/>
          </a:xfrm>
          <a:custGeom>
            <a:avLst/>
            <a:gdLst/>
            <a:ahLst/>
            <a:cxnLst/>
            <a:rect r="r" b="b" t="t" l="l"/>
            <a:pathLst>
              <a:path h="6255951" w="6255951">
                <a:moveTo>
                  <a:pt x="0" y="0"/>
                </a:moveTo>
                <a:lnTo>
                  <a:pt x="6255951" y="0"/>
                </a:lnTo>
                <a:lnTo>
                  <a:pt x="6255951" y="6255950"/>
                </a:lnTo>
                <a:lnTo>
                  <a:pt x="0" y="62559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2947006" y="-2099275"/>
            <a:ext cx="6255951" cy="6255951"/>
          </a:xfrm>
          <a:custGeom>
            <a:avLst/>
            <a:gdLst/>
            <a:ahLst/>
            <a:cxnLst/>
            <a:rect r="r" b="b" t="t" l="l"/>
            <a:pathLst>
              <a:path h="6255951" w="6255951">
                <a:moveTo>
                  <a:pt x="0" y="0"/>
                </a:moveTo>
                <a:lnTo>
                  <a:pt x="6255951" y="0"/>
                </a:lnTo>
                <a:lnTo>
                  <a:pt x="6255951" y="6255950"/>
                </a:lnTo>
                <a:lnTo>
                  <a:pt x="0" y="62559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sp>
        <p:nvSpPr>
          <p:cNvPr name="Freeform 2" id="2"/>
          <p:cNvSpPr/>
          <p:nvPr/>
        </p:nvSpPr>
        <p:spPr>
          <a:xfrm flipH="false" flipV="false" rot="0">
            <a:off x="4885654" y="885154"/>
            <a:ext cx="8516691" cy="8516691"/>
          </a:xfrm>
          <a:custGeom>
            <a:avLst/>
            <a:gdLst/>
            <a:ahLst/>
            <a:cxnLst/>
            <a:rect r="r" b="b" t="t" l="l"/>
            <a:pathLst>
              <a:path h="8516691" w="8516691">
                <a:moveTo>
                  <a:pt x="0" y="0"/>
                </a:moveTo>
                <a:lnTo>
                  <a:pt x="8516692" y="0"/>
                </a:lnTo>
                <a:lnTo>
                  <a:pt x="8516692" y="8516692"/>
                </a:lnTo>
                <a:lnTo>
                  <a:pt x="0" y="8516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006531" y="2886235"/>
            <a:ext cx="6274938" cy="4802372"/>
            <a:chOff x="0" y="0"/>
            <a:chExt cx="8366584" cy="6403162"/>
          </a:xfrm>
        </p:grpSpPr>
        <p:sp>
          <p:nvSpPr>
            <p:cNvPr name="TextBox 4" id="4"/>
            <p:cNvSpPr txBox="true"/>
            <p:nvPr/>
          </p:nvSpPr>
          <p:spPr>
            <a:xfrm rot="0">
              <a:off x="0" y="2095619"/>
              <a:ext cx="8366584" cy="4307543"/>
            </a:xfrm>
            <a:prstGeom prst="rect">
              <a:avLst/>
            </a:prstGeom>
          </p:spPr>
          <p:txBody>
            <a:bodyPr anchor="t" rtlCol="false" tIns="0" lIns="0" bIns="0" rIns="0">
              <a:spAutoFit/>
            </a:bodyPr>
            <a:lstStyle/>
            <a:p>
              <a:pPr algn="l">
                <a:lnSpc>
                  <a:spcPts val="3808"/>
                </a:lnSpc>
              </a:pPr>
            </a:p>
            <a:p>
              <a:pPr algn="l" marL="280670" indent="-140335" lvl="1">
                <a:lnSpc>
                  <a:spcPts val="3808"/>
                </a:lnSpc>
                <a:buFont typeface="Arial"/>
                <a:buChar char="•"/>
              </a:pPr>
              <a:r>
                <a:rPr lang="en-US" sz="1700" spc="204">
                  <a:solidFill>
                    <a:srgbClr val="1D242C"/>
                  </a:solidFill>
                  <a:latin typeface="Cerebri"/>
                  <a:ea typeface="Cerebri"/>
                  <a:cs typeface="Cerebri"/>
                  <a:sym typeface="Cerebri"/>
                </a:rPr>
                <a:t>Durante el año 2020 todo el mundo se vio afectado por un evento que nadie esperaba: la pandemia ocasionada por el COVID-19. En todos los países del planeta se tomaron medidas sanitarias para intentar contener la pandemia.</a:t>
              </a:r>
            </a:p>
          </p:txBody>
        </p:sp>
        <p:sp>
          <p:nvSpPr>
            <p:cNvPr name="TextBox 5" id="5"/>
            <p:cNvSpPr txBox="true"/>
            <p:nvPr/>
          </p:nvSpPr>
          <p:spPr>
            <a:xfrm rot="0">
              <a:off x="0" y="-19050"/>
              <a:ext cx="7748764" cy="1850390"/>
            </a:xfrm>
            <a:prstGeom prst="rect">
              <a:avLst/>
            </a:prstGeom>
          </p:spPr>
          <p:txBody>
            <a:bodyPr anchor="t" rtlCol="false" tIns="0" lIns="0" bIns="0" rIns="0">
              <a:spAutoFit/>
            </a:bodyPr>
            <a:lstStyle/>
            <a:p>
              <a:pPr algn="l" marL="0" indent="0" lvl="0">
                <a:lnSpc>
                  <a:spcPts val="5534"/>
                </a:lnSpc>
                <a:spcBef>
                  <a:spcPct val="0"/>
                </a:spcBef>
              </a:pPr>
              <a:r>
                <a:rPr lang="en-US" b="true" sz="4499" spc="89">
                  <a:solidFill>
                    <a:srgbClr val="1D242C"/>
                  </a:solidFill>
                  <a:latin typeface="Cerebri Bold"/>
                  <a:ea typeface="Cerebri Bold"/>
                  <a:cs typeface="Cerebri Bold"/>
                  <a:sym typeface="Cerebri Bold"/>
                </a:rPr>
                <a:t>SITUACIÓN PROBLEMA 2</a:t>
              </a:r>
            </a:p>
          </p:txBody>
        </p:sp>
      </p:grpSp>
      <p:sp>
        <p:nvSpPr>
          <p:cNvPr name="Freeform 6" id="6"/>
          <p:cNvSpPr/>
          <p:nvPr/>
        </p:nvSpPr>
        <p:spPr>
          <a:xfrm flipH="false" flipV="false" rot="0">
            <a:off x="-893851" y="5823748"/>
            <a:ext cx="5123531" cy="5482378"/>
          </a:xfrm>
          <a:custGeom>
            <a:avLst/>
            <a:gdLst/>
            <a:ahLst/>
            <a:cxnLst/>
            <a:rect r="r" b="b" t="t" l="l"/>
            <a:pathLst>
              <a:path h="5482378" w="5123531">
                <a:moveTo>
                  <a:pt x="0" y="0"/>
                </a:moveTo>
                <a:lnTo>
                  <a:pt x="5123531" y="0"/>
                </a:lnTo>
                <a:lnTo>
                  <a:pt x="5123531" y="5482378"/>
                </a:lnTo>
                <a:lnTo>
                  <a:pt x="0" y="54823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058320" y="-731284"/>
            <a:ext cx="5123531" cy="5482378"/>
          </a:xfrm>
          <a:custGeom>
            <a:avLst/>
            <a:gdLst/>
            <a:ahLst/>
            <a:cxnLst/>
            <a:rect r="r" b="b" t="t" l="l"/>
            <a:pathLst>
              <a:path h="5482378" w="5123531">
                <a:moveTo>
                  <a:pt x="0" y="0"/>
                </a:moveTo>
                <a:lnTo>
                  <a:pt x="5123531" y="0"/>
                </a:lnTo>
                <a:lnTo>
                  <a:pt x="5123531" y="5482378"/>
                </a:lnTo>
                <a:lnTo>
                  <a:pt x="0" y="54823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085520" y="885154"/>
            <a:ext cx="7315200" cy="3883706"/>
          </a:xfrm>
          <a:custGeom>
            <a:avLst/>
            <a:gdLst/>
            <a:ahLst/>
            <a:cxnLst/>
            <a:rect r="r" b="b" t="t" l="l"/>
            <a:pathLst>
              <a:path h="3883706" w="7315200">
                <a:moveTo>
                  <a:pt x="0" y="0"/>
                </a:moveTo>
                <a:lnTo>
                  <a:pt x="7315200" y="0"/>
                </a:lnTo>
                <a:lnTo>
                  <a:pt x="7315200" y="3883707"/>
                </a:lnTo>
                <a:lnTo>
                  <a:pt x="0" y="38837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58320" y="5518139"/>
            <a:ext cx="7315200" cy="3883706"/>
          </a:xfrm>
          <a:custGeom>
            <a:avLst/>
            <a:gdLst/>
            <a:ahLst/>
            <a:cxnLst/>
            <a:rect r="r" b="b" t="t" l="l"/>
            <a:pathLst>
              <a:path h="3883706" w="7315200">
                <a:moveTo>
                  <a:pt x="0" y="0"/>
                </a:moveTo>
                <a:lnTo>
                  <a:pt x="7315200" y="0"/>
                </a:lnTo>
                <a:lnTo>
                  <a:pt x="7315200" y="3883707"/>
                </a:lnTo>
                <a:lnTo>
                  <a:pt x="0" y="38837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D242C"/>
        </a:solidFill>
      </p:bgPr>
    </p:bg>
    <p:spTree>
      <p:nvGrpSpPr>
        <p:cNvPr id="1" name=""/>
        <p:cNvGrpSpPr/>
        <p:nvPr/>
      </p:nvGrpSpPr>
      <p:grpSpPr>
        <a:xfrm>
          <a:off x="0" y="0"/>
          <a:ext cx="0" cy="0"/>
          <a:chOff x="0" y="0"/>
          <a:chExt cx="0" cy="0"/>
        </a:xfrm>
      </p:grpSpPr>
      <p:grpSp>
        <p:nvGrpSpPr>
          <p:cNvPr name="Group 2" id="2"/>
          <p:cNvGrpSpPr/>
          <p:nvPr/>
        </p:nvGrpSpPr>
        <p:grpSpPr>
          <a:xfrm rot="0">
            <a:off x="539669" y="9000620"/>
            <a:ext cx="5722131" cy="951480"/>
            <a:chOff x="0" y="0"/>
            <a:chExt cx="7629508" cy="1268640"/>
          </a:xfrm>
        </p:grpSpPr>
        <p:sp>
          <p:nvSpPr>
            <p:cNvPr name="Freeform 3" id="3"/>
            <p:cNvSpPr/>
            <p:nvPr/>
          </p:nvSpPr>
          <p:spPr>
            <a:xfrm flipH="false" flipV="false" rot="0">
              <a:off x="0" y="0"/>
              <a:ext cx="1735701" cy="1268640"/>
            </a:xfrm>
            <a:custGeom>
              <a:avLst/>
              <a:gdLst/>
              <a:ahLst/>
              <a:cxnLst/>
              <a:rect r="r" b="b" t="t" l="l"/>
              <a:pathLst>
                <a:path h="1268640" w="1735701">
                  <a:moveTo>
                    <a:pt x="0" y="0"/>
                  </a:moveTo>
                  <a:lnTo>
                    <a:pt x="1735701" y="0"/>
                  </a:lnTo>
                  <a:lnTo>
                    <a:pt x="1735701" y="1268640"/>
                  </a:lnTo>
                  <a:lnTo>
                    <a:pt x="0" y="12686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64602" y="0"/>
              <a:ext cx="1735701" cy="1268640"/>
            </a:xfrm>
            <a:custGeom>
              <a:avLst/>
              <a:gdLst/>
              <a:ahLst/>
              <a:cxnLst/>
              <a:rect r="r" b="b" t="t" l="l"/>
              <a:pathLst>
                <a:path h="1268640" w="1735701">
                  <a:moveTo>
                    <a:pt x="0" y="0"/>
                  </a:moveTo>
                  <a:lnTo>
                    <a:pt x="1735701" y="0"/>
                  </a:lnTo>
                  <a:lnTo>
                    <a:pt x="1735701" y="1268640"/>
                  </a:lnTo>
                  <a:lnTo>
                    <a:pt x="0" y="12686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929204" y="0"/>
              <a:ext cx="1735701" cy="1268640"/>
            </a:xfrm>
            <a:custGeom>
              <a:avLst/>
              <a:gdLst/>
              <a:ahLst/>
              <a:cxnLst/>
              <a:rect r="r" b="b" t="t" l="l"/>
              <a:pathLst>
                <a:path h="1268640" w="1735701">
                  <a:moveTo>
                    <a:pt x="0" y="0"/>
                  </a:moveTo>
                  <a:lnTo>
                    <a:pt x="1735701" y="0"/>
                  </a:lnTo>
                  <a:lnTo>
                    <a:pt x="1735701" y="1268640"/>
                  </a:lnTo>
                  <a:lnTo>
                    <a:pt x="0" y="12686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893807" y="0"/>
              <a:ext cx="1735701" cy="1268640"/>
            </a:xfrm>
            <a:custGeom>
              <a:avLst/>
              <a:gdLst/>
              <a:ahLst/>
              <a:cxnLst/>
              <a:rect r="r" b="b" t="t" l="l"/>
              <a:pathLst>
                <a:path h="1268640" w="1735701">
                  <a:moveTo>
                    <a:pt x="0" y="0"/>
                  </a:moveTo>
                  <a:lnTo>
                    <a:pt x="1735701" y="0"/>
                  </a:lnTo>
                  <a:lnTo>
                    <a:pt x="1735701" y="1268640"/>
                  </a:lnTo>
                  <a:lnTo>
                    <a:pt x="0" y="12686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7" id="7"/>
          <p:cNvGrpSpPr/>
          <p:nvPr/>
        </p:nvGrpSpPr>
        <p:grpSpPr>
          <a:xfrm rot="0">
            <a:off x="12022936" y="552960"/>
            <a:ext cx="5722131" cy="951480"/>
            <a:chOff x="0" y="0"/>
            <a:chExt cx="7629508" cy="1268640"/>
          </a:xfrm>
        </p:grpSpPr>
        <p:sp>
          <p:nvSpPr>
            <p:cNvPr name="Freeform 8" id="8"/>
            <p:cNvSpPr/>
            <p:nvPr/>
          </p:nvSpPr>
          <p:spPr>
            <a:xfrm flipH="false" flipV="false" rot="0">
              <a:off x="0" y="0"/>
              <a:ext cx="1735701" cy="1268640"/>
            </a:xfrm>
            <a:custGeom>
              <a:avLst/>
              <a:gdLst/>
              <a:ahLst/>
              <a:cxnLst/>
              <a:rect r="r" b="b" t="t" l="l"/>
              <a:pathLst>
                <a:path h="1268640" w="1735701">
                  <a:moveTo>
                    <a:pt x="0" y="0"/>
                  </a:moveTo>
                  <a:lnTo>
                    <a:pt x="1735701" y="0"/>
                  </a:lnTo>
                  <a:lnTo>
                    <a:pt x="1735701" y="1268640"/>
                  </a:lnTo>
                  <a:lnTo>
                    <a:pt x="0" y="12686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964602" y="0"/>
              <a:ext cx="1735701" cy="1268640"/>
            </a:xfrm>
            <a:custGeom>
              <a:avLst/>
              <a:gdLst/>
              <a:ahLst/>
              <a:cxnLst/>
              <a:rect r="r" b="b" t="t" l="l"/>
              <a:pathLst>
                <a:path h="1268640" w="1735701">
                  <a:moveTo>
                    <a:pt x="0" y="0"/>
                  </a:moveTo>
                  <a:lnTo>
                    <a:pt x="1735701" y="0"/>
                  </a:lnTo>
                  <a:lnTo>
                    <a:pt x="1735701" y="1268640"/>
                  </a:lnTo>
                  <a:lnTo>
                    <a:pt x="0" y="12686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3929204" y="0"/>
              <a:ext cx="1735701" cy="1268640"/>
            </a:xfrm>
            <a:custGeom>
              <a:avLst/>
              <a:gdLst/>
              <a:ahLst/>
              <a:cxnLst/>
              <a:rect r="r" b="b" t="t" l="l"/>
              <a:pathLst>
                <a:path h="1268640" w="1735701">
                  <a:moveTo>
                    <a:pt x="0" y="0"/>
                  </a:moveTo>
                  <a:lnTo>
                    <a:pt x="1735701" y="0"/>
                  </a:lnTo>
                  <a:lnTo>
                    <a:pt x="1735701" y="1268640"/>
                  </a:lnTo>
                  <a:lnTo>
                    <a:pt x="0" y="12686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893807" y="0"/>
              <a:ext cx="1735701" cy="1268640"/>
            </a:xfrm>
            <a:custGeom>
              <a:avLst/>
              <a:gdLst/>
              <a:ahLst/>
              <a:cxnLst/>
              <a:rect r="r" b="b" t="t" l="l"/>
              <a:pathLst>
                <a:path h="1268640" w="1735701">
                  <a:moveTo>
                    <a:pt x="0" y="0"/>
                  </a:moveTo>
                  <a:lnTo>
                    <a:pt x="1735701" y="0"/>
                  </a:lnTo>
                  <a:lnTo>
                    <a:pt x="1735701" y="1268640"/>
                  </a:lnTo>
                  <a:lnTo>
                    <a:pt x="0" y="12686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12" id="12"/>
          <p:cNvGrpSpPr/>
          <p:nvPr/>
        </p:nvGrpSpPr>
        <p:grpSpPr>
          <a:xfrm rot="0">
            <a:off x="1720424" y="2239361"/>
            <a:ext cx="14847152" cy="1427480"/>
            <a:chOff x="0" y="0"/>
            <a:chExt cx="19796203" cy="1903307"/>
          </a:xfrm>
        </p:grpSpPr>
        <p:sp>
          <p:nvSpPr>
            <p:cNvPr name="Freeform 13" id="13"/>
            <p:cNvSpPr/>
            <p:nvPr/>
          </p:nvSpPr>
          <p:spPr>
            <a:xfrm flipH="false" flipV="false" rot="0">
              <a:off x="0" y="288713"/>
              <a:ext cx="855829" cy="813816"/>
            </a:xfrm>
            <a:custGeom>
              <a:avLst/>
              <a:gdLst/>
              <a:ahLst/>
              <a:cxnLst/>
              <a:rect r="r" b="b" t="t" l="l"/>
              <a:pathLst>
                <a:path h="813816" w="855829">
                  <a:moveTo>
                    <a:pt x="0" y="0"/>
                  </a:moveTo>
                  <a:lnTo>
                    <a:pt x="855829" y="0"/>
                  </a:lnTo>
                  <a:lnTo>
                    <a:pt x="855829" y="813816"/>
                  </a:lnTo>
                  <a:lnTo>
                    <a:pt x="0" y="81381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8824406" y="-76200"/>
              <a:ext cx="10971796" cy="1979507"/>
            </a:xfrm>
            <a:prstGeom prst="rect">
              <a:avLst/>
            </a:prstGeom>
          </p:spPr>
          <p:txBody>
            <a:bodyPr anchor="t" rtlCol="false" tIns="0" lIns="0" bIns="0" rIns="0">
              <a:spAutoFit/>
            </a:bodyPr>
            <a:lstStyle/>
            <a:p>
              <a:pPr algn="l" marL="410209" indent="-205105" lvl="1">
                <a:lnSpc>
                  <a:spcPts val="3039"/>
                </a:lnSpc>
                <a:spcBef>
                  <a:spcPct val="0"/>
                </a:spcBef>
                <a:buFont typeface="Arial"/>
                <a:buChar char="•"/>
              </a:pPr>
              <a:r>
                <a:rPr lang="en-US" sz="1899" spc="37">
                  <a:solidFill>
                    <a:srgbClr val="F5F5EF"/>
                  </a:solidFill>
                  <a:latin typeface="Cerebri"/>
                  <a:ea typeface="Cerebri"/>
                  <a:cs typeface="Cerebri"/>
                  <a:sym typeface="Cerebri"/>
                </a:rPr>
                <a:t>¿Podríamos d</a:t>
              </a:r>
              <a:r>
                <a:rPr lang="en-US" sz="1899" spc="37" u="none">
                  <a:solidFill>
                    <a:srgbClr val="F5F5EF"/>
                  </a:solidFill>
                  <a:latin typeface="Cerebri"/>
                  <a:ea typeface="Cerebri"/>
                  <a:cs typeface="Cerebri"/>
                  <a:sym typeface="Cerebri"/>
                </a:rPr>
                <a:t>ecidir como cablear los puntos más importantes de dicha población de tal forma que se utilice la menor cantidad de fibra óptica?</a:t>
              </a:r>
            </a:p>
            <a:p>
              <a:pPr algn="l" marL="0" indent="0" lvl="0">
                <a:lnSpc>
                  <a:spcPts val="3039"/>
                </a:lnSpc>
                <a:spcBef>
                  <a:spcPct val="0"/>
                </a:spcBef>
              </a:pPr>
            </a:p>
          </p:txBody>
        </p:sp>
        <p:sp>
          <p:nvSpPr>
            <p:cNvPr name="TextBox 15" id="15"/>
            <p:cNvSpPr txBox="true"/>
            <p:nvPr/>
          </p:nvSpPr>
          <p:spPr>
            <a:xfrm rot="0">
              <a:off x="1350173" y="320336"/>
              <a:ext cx="6508672" cy="645797"/>
            </a:xfrm>
            <a:prstGeom prst="rect">
              <a:avLst/>
            </a:prstGeom>
          </p:spPr>
          <p:txBody>
            <a:bodyPr anchor="t" rtlCol="false" tIns="0" lIns="0" bIns="0" rIns="0">
              <a:spAutoFit/>
            </a:bodyPr>
            <a:lstStyle/>
            <a:p>
              <a:pPr algn="l" marL="0" indent="0" lvl="0">
                <a:lnSpc>
                  <a:spcPts val="4319"/>
                </a:lnSpc>
                <a:spcBef>
                  <a:spcPct val="0"/>
                </a:spcBef>
              </a:pPr>
              <a:r>
                <a:rPr lang="en-US" b="true" sz="2699" spc="53">
                  <a:solidFill>
                    <a:srgbClr val="8CB9C4"/>
                  </a:solidFill>
                  <a:latin typeface="Cerebri Bold"/>
                  <a:ea typeface="Cerebri Bold"/>
                  <a:cs typeface="Cerebri Bold"/>
                  <a:sym typeface="Cerebri Bold"/>
                </a:rPr>
                <a:t>PREGUNTA 1</a:t>
              </a:r>
            </a:p>
          </p:txBody>
        </p:sp>
      </p:grpSp>
      <p:grpSp>
        <p:nvGrpSpPr>
          <p:cNvPr name="Group 16" id="16"/>
          <p:cNvGrpSpPr/>
          <p:nvPr/>
        </p:nvGrpSpPr>
        <p:grpSpPr>
          <a:xfrm rot="0">
            <a:off x="1720424" y="3709775"/>
            <a:ext cx="14847152" cy="1427480"/>
            <a:chOff x="0" y="0"/>
            <a:chExt cx="19796203" cy="1903307"/>
          </a:xfrm>
        </p:grpSpPr>
        <p:sp>
          <p:nvSpPr>
            <p:cNvPr name="Freeform 17" id="17"/>
            <p:cNvSpPr/>
            <p:nvPr/>
          </p:nvSpPr>
          <p:spPr>
            <a:xfrm flipH="false" flipV="false" rot="0">
              <a:off x="0" y="288713"/>
              <a:ext cx="855829" cy="813816"/>
            </a:xfrm>
            <a:custGeom>
              <a:avLst/>
              <a:gdLst/>
              <a:ahLst/>
              <a:cxnLst/>
              <a:rect r="r" b="b" t="t" l="l"/>
              <a:pathLst>
                <a:path h="813816" w="855829">
                  <a:moveTo>
                    <a:pt x="0" y="0"/>
                  </a:moveTo>
                  <a:lnTo>
                    <a:pt x="855829" y="0"/>
                  </a:lnTo>
                  <a:lnTo>
                    <a:pt x="855829" y="813816"/>
                  </a:lnTo>
                  <a:lnTo>
                    <a:pt x="0" y="81381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8824406" y="-76200"/>
              <a:ext cx="10971796" cy="1979507"/>
            </a:xfrm>
            <a:prstGeom prst="rect">
              <a:avLst/>
            </a:prstGeom>
          </p:spPr>
          <p:txBody>
            <a:bodyPr anchor="t" rtlCol="false" tIns="0" lIns="0" bIns="0" rIns="0">
              <a:spAutoFit/>
            </a:bodyPr>
            <a:lstStyle/>
            <a:p>
              <a:pPr algn="l" marL="410209" indent="-205105" lvl="1">
                <a:lnSpc>
                  <a:spcPts val="3039"/>
                </a:lnSpc>
                <a:buFont typeface="Arial"/>
                <a:buChar char="•"/>
              </a:pPr>
              <a:r>
                <a:rPr lang="en-US" sz="1899" spc="37">
                  <a:solidFill>
                    <a:srgbClr val="F5F5EF"/>
                  </a:solidFill>
                  <a:latin typeface="Cerebri"/>
                  <a:ea typeface="Cerebri"/>
                  <a:cs typeface="Cerebri"/>
                  <a:sym typeface="Cerebri"/>
                </a:rPr>
                <a:t>Para una persona que tiene que ir a visitar todos los puntos de la red, ¿Cuál será la forma óptima de visitar todos los puntos de la red y regresar al punto de origen?</a:t>
              </a:r>
            </a:p>
            <a:p>
              <a:pPr algn="l" marL="0" indent="0" lvl="0">
                <a:lnSpc>
                  <a:spcPts val="3039"/>
                </a:lnSpc>
                <a:spcBef>
                  <a:spcPct val="0"/>
                </a:spcBef>
              </a:pPr>
            </a:p>
          </p:txBody>
        </p:sp>
        <p:sp>
          <p:nvSpPr>
            <p:cNvPr name="TextBox 19" id="19"/>
            <p:cNvSpPr txBox="true"/>
            <p:nvPr/>
          </p:nvSpPr>
          <p:spPr>
            <a:xfrm rot="0">
              <a:off x="1350173" y="320336"/>
              <a:ext cx="6508672" cy="645797"/>
            </a:xfrm>
            <a:prstGeom prst="rect">
              <a:avLst/>
            </a:prstGeom>
          </p:spPr>
          <p:txBody>
            <a:bodyPr anchor="t" rtlCol="false" tIns="0" lIns="0" bIns="0" rIns="0">
              <a:spAutoFit/>
            </a:bodyPr>
            <a:lstStyle/>
            <a:p>
              <a:pPr algn="l" marL="0" indent="0" lvl="0">
                <a:lnSpc>
                  <a:spcPts val="4319"/>
                </a:lnSpc>
                <a:spcBef>
                  <a:spcPct val="0"/>
                </a:spcBef>
              </a:pPr>
              <a:r>
                <a:rPr lang="en-US" b="true" sz="2699" spc="53">
                  <a:solidFill>
                    <a:srgbClr val="8CB9C4"/>
                  </a:solidFill>
                  <a:latin typeface="Cerebri Bold"/>
                  <a:ea typeface="Cerebri Bold"/>
                  <a:cs typeface="Cerebri Bold"/>
                  <a:sym typeface="Cerebri Bold"/>
                </a:rPr>
                <a:t>PREGUNTA 2</a:t>
              </a:r>
            </a:p>
          </p:txBody>
        </p:sp>
      </p:grpSp>
      <p:grpSp>
        <p:nvGrpSpPr>
          <p:cNvPr name="Group 20" id="20"/>
          <p:cNvGrpSpPr/>
          <p:nvPr/>
        </p:nvGrpSpPr>
        <p:grpSpPr>
          <a:xfrm rot="0">
            <a:off x="1720424" y="5698902"/>
            <a:ext cx="14847152" cy="1046480"/>
            <a:chOff x="0" y="0"/>
            <a:chExt cx="19796203" cy="1395307"/>
          </a:xfrm>
        </p:grpSpPr>
        <p:sp>
          <p:nvSpPr>
            <p:cNvPr name="Freeform 21" id="21"/>
            <p:cNvSpPr/>
            <p:nvPr/>
          </p:nvSpPr>
          <p:spPr>
            <a:xfrm flipH="false" flipV="false" rot="0">
              <a:off x="0" y="34713"/>
              <a:ext cx="855829" cy="813816"/>
            </a:xfrm>
            <a:custGeom>
              <a:avLst/>
              <a:gdLst/>
              <a:ahLst/>
              <a:cxnLst/>
              <a:rect r="r" b="b" t="t" l="l"/>
              <a:pathLst>
                <a:path h="813816" w="855829">
                  <a:moveTo>
                    <a:pt x="0" y="0"/>
                  </a:moveTo>
                  <a:lnTo>
                    <a:pt x="855829" y="0"/>
                  </a:lnTo>
                  <a:lnTo>
                    <a:pt x="855829" y="813816"/>
                  </a:lnTo>
                  <a:lnTo>
                    <a:pt x="0" y="81381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2" id="22"/>
            <p:cNvSpPr txBox="true"/>
            <p:nvPr/>
          </p:nvSpPr>
          <p:spPr>
            <a:xfrm rot="0">
              <a:off x="8824406" y="-76200"/>
              <a:ext cx="10971796" cy="1471507"/>
            </a:xfrm>
            <a:prstGeom prst="rect">
              <a:avLst/>
            </a:prstGeom>
          </p:spPr>
          <p:txBody>
            <a:bodyPr anchor="t" rtlCol="false" tIns="0" lIns="0" bIns="0" rIns="0">
              <a:spAutoFit/>
            </a:bodyPr>
            <a:lstStyle/>
            <a:p>
              <a:pPr algn="l" marL="410209" indent="-205105" lvl="1">
                <a:lnSpc>
                  <a:spcPts val="3039"/>
                </a:lnSpc>
                <a:buFont typeface="Arial"/>
                <a:buChar char="•"/>
              </a:pPr>
              <a:r>
                <a:rPr lang="en-US" sz="1899" spc="37">
                  <a:solidFill>
                    <a:srgbClr val="F5F5EF"/>
                  </a:solidFill>
                  <a:latin typeface="Cerebri"/>
                  <a:ea typeface="Cerebri"/>
                  <a:cs typeface="Cerebri"/>
                  <a:sym typeface="Cerebri"/>
                </a:rPr>
                <a:t>¿Podríamos analizar la cantidad máxima de información que puede pasar desde un nodo a otro ?</a:t>
              </a:r>
            </a:p>
            <a:p>
              <a:pPr algn="l" marL="0" indent="0" lvl="0">
                <a:lnSpc>
                  <a:spcPts val="3039"/>
                </a:lnSpc>
                <a:spcBef>
                  <a:spcPct val="0"/>
                </a:spcBef>
              </a:pPr>
            </a:p>
          </p:txBody>
        </p:sp>
        <p:sp>
          <p:nvSpPr>
            <p:cNvPr name="TextBox 23" id="23"/>
            <p:cNvSpPr txBox="true"/>
            <p:nvPr/>
          </p:nvSpPr>
          <p:spPr>
            <a:xfrm rot="0">
              <a:off x="1350173" y="66336"/>
              <a:ext cx="6508672" cy="645797"/>
            </a:xfrm>
            <a:prstGeom prst="rect">
              <a:avLst/>
            </a:prstGeom>
          </p:spPr>
          <p:txBody>
            <a:bodyPr anchor="t" rtlCol="false" tIns="0" lIns="0" bIns="0" rIns="0">
              <a:spAutoFit/>
            </a:bodyPr>
            <a:lstStyle/>
            <a:p>
              <a:pPr algn="l" marL="0" indent="0" lvl="0">
                <a:lnSpc>
                  <a:spcPts val="4319"/>
                </a:lnSpc>
                <a:spcBef>
                  <a:spcPct val="0"/>
                </a:spcBef>
              </a:pPr>
              <a:r>
                <a:rPr lang="en-US" b="true" sz="2699" spc="53">
                  <a:solidFill>
                    <a:srgbClr val="8CB9C4"/>
                  </a:solidFill>
                  <a:latin typeface="Cerebri Bold"/>
                  <a:ea typeface="Cerebri Bold"/>
                  <a:cs typeface="Cerebri Bold"/>
                  <a:sym typeface="Cerebri Bold"/>
                </a:rPr>
                <a:t>PREGUNTA 1</a:t>
              </a:r>
            </a:p>
          </p:txBody>
        </p:sp>
      </p:grpSp>
      <p:grpSp>
        <p:nvGrpSpPr>
          <p:cNvPr name="Group 24" id="24"/>
          <p:cNvGrpSpPr/>
          <p:nvPr/>
        </p:nvGrpSpPr>
        <p:grpSpPr>
          <a:xfrm rot="0">
            <a:off x="1720424" y="7312437"/>
            <a:ext cx="14847152" cy="1046480"/>
            <a:chOff x="0" y="0"/>
            <a:chExt cx="19796203" cy="1395307"/>
          </a:xfrm>
        </p:grpSpPr>
        <p:sp>
          <p:nvSpPr>
            <p:cNvPr name="Freeform 25" id="25"/>
            <p:cNvSpPr/>
            <p:nvPr/>
          </p:nvSpPr>
          <p:spPr>
            <a:xfrm flipH="false" flipV="false" rot="0">
              <a:off x="0" y="34713"/>
              <a:ext cx="855829" cy="813816"/>
            </a:xfrm>
            <a:custGeom>
              <a:avLst/>
              <a:gdLst/>
              <a:ahLst/>
              <a:cxnLst/>
              <a:rect r="r" b="b" t="t" l="l"/>
              <a:pathLst>
                <a:path h="813816" w="855829">
                  <a:moveTo>
                    <a:pt x="0" y="0"/>
                  </a:moveTo>
                  <a:lnTo>
                    <a:pt x="855829" y="0"/>
                  </a:lnTo>
                  <a:lnTo>
                    <a:pt x="855829" y="813816"/>
                  </a:lnTo>
                  <a:lnTo>
                    <a:pt x="0" y="81381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6" id="26"/>
            <p:cNvSpPr txBox="true"/>
            <p:nvPr/>
          </p:nvSpPr>
          <p:spPr>
            <a:xfrm rot="0">
              <a:off x="8824406" y="-76200"/>
              <a:ext cx="10971796" cy="1471507"/>
            </a:xfrm>
            <a:prstGeom prst="rect">
              <a:avLst/>
            </a:prstGeom>
          </p:spPr>
          <p:txBody>
            <a:bodyPr anchor="t" rtlCol="false" tIns="0" lIns="0" bIns="0" rIns="0">
              <a:spAutoFit/>
            </a:bodyPr>
            <a:lstStyle/>
            <a:p>
              <a:pPr algn="l" marL="410209" indent="-205105" lvl="1">
                <a:lnSpc>
                  <a:spcPts val="3039"/>
                </a:lnSpc>
                <a:buFont typeface="Arial"/>
                <a:buChar char="•"/>
              </a:pPr>
              <a:r>
                <a:rPr lang="en-US" sz="1899" spc="37">
                  <a:solidFill>
                    <a:srgbClr val="F5F5EF"/>
                  </a:solidFill>
                  <a:latin typeface="Cerebri"/>
                  <a:ea typeface="Cerebri"/>
                  <a:cs typeface="Cerebri"/>
                  <a:sym typeface="Cerebri"/>
                </a:rPr>
                <a:t>¿Podríamos analizar la factibilidad de conectar a la red un nuevo punto (una nueva localidad) en el mapa ?</a:t>
              </a:r>
            </a:p>
            <a:p>
              <a:pPr algn="l" marL="0" indent="0" lvl="0">
                <a:lnSpc>
                  <a:spcPts val="3039"/>
                </a:lnSpc>
                <a:spcBef>
                  <a:spcPct val="0"/>
                </a:spcBef>
              </a:pPr>
            </a:p>
          </p:txBody>
        </p:sp>
        <p:sp>
          <p:nvSpPr>
            <p:cNvPr name="TextBox 27" id="27"/>
            <p:cNvSpPr txBox="true"/>
            <p:nvPr/>
          </p:nvSpPr>
          <p:spPr>
            <a:xfrm rot="0">
              <a:off x="1350173" y="66336"/>
              <a:ext cx="6508672" cy="645797"/>
            </a:xfrm>
            <a:prstGeom prst="rect">
              <a:avLst/>
            </a:prstGeom>
          </p:spPr>
          <p:txBody>
            <a:bodyPr anchor="t" rtlCol="false" tIns="0" lIns="0" bIns="0" rIns="0">
              <a:spAutoFit/>
            </a:bodyPr>
            <a:lstStyle/>
            <a:p>
              <a:pPr algn="l" marL="0" indent="0" lvl="0">
                <a:lnSpc>
                  <a:spcPts val="4319"/>
                </a:lnSpc>
                <a:spcBef>
                  <a:spcPct val="0"/>
                </a:spcBef>
              </a:pPr>
              <a:r>
                <a:rPr lang="en-US" b="true" sz="2699" spc="53">
                  <a:solidFill>
                    <a:srgbClr val="8CB9C4"/>
                  </a:solidFill>
                  <a:latin typeface="Cerebri Bold"/>
                  <a:ea typeface="Cerebri Bold"/>
                  <a:cs typeface="Cerebri Bold"/>
                  <a:sym typeface="Cerebri Bold"/>
                </a:rPr>
                <a:t>PREGUNTA 1</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D242C"/>
        </a:solidFill>
      </p:bgPr>
    </p:bg>
    <p:spTree>
      <p:nvGrpSpPr>
        <p:cNvPr id="1" name=""/>
        <p:cNvGrpSpPr/>
        <p:nvPr/>
      </p:nvGrpSpPr>
      <p:grpSpPr>
        <a:xfrm>
          <a:off x="0" y="0"/>
          <a:ext cx="0" cy="0"/>
          <a:chOff x="0" y="0"/>
          <a:chExt cx="0" cy="0"/>
        </a:xfrm>
      </p:grpSpPr>
      <p:sp>
        <p:nvSpPr>
          <p:cNvPr name="Freeform 2" id="2"/>
          <p:cNvSpPr/>
          <p:nvPr/>
        </p:nvSpPr>
        <p:spPr>
          <a:xfrm flipH="false" flipV="false" rot="0">
            <a:off x="14366436" y="6011208"/>
            <a:ext cx="5785728" cy="6494185"/>
          </a:xfrm>
          <a:custGeom>
            <a:avLst/>
            <a:gdLst/>
            <a:ahLst/>
            <a:cxnLst/>
            <a:rect r="r" b="b" t="t" l="l"/>
            <a:pathLst>
              <a:path h="6494185" w="5785728">
                <a:moveTo>
                  <a:pt x="0" y="0"/>
                </a:moveTo>
                <a:lnTo>
                  <a:pt x="5785728" y="0"/>
                </a:lnTo>
                <a:lnTo>
                  <a:pt x="5785728" y="6494184"/>
                </a:lnTo>
                <a:lnTo>
                  <a:pt x="0" y="6494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43227" y="-2798495"/>
            <a:ext cx="5785728" cy="6494185"/>
          </a:xfrm>
          <a:custGeom>
            <a:avLst/>
            <a:gdLst/>
            <a:ahLst/>
            <a:cxnLst/>
            <a:rect r="r" b="b" t="t" l="l"/>
            <a:pathLst>
              <a:path h="6494185" w="5785728">
                <a:moveTo>
                  <a:pt x="0" y="0"/>
                </a:moveTo>
                <a:lnTo>
                  <a:pt x="5785729" y="0"/>
                </a:lnTo>
                <a:lnTo>
                  <a:pt x="5785729" y="6494184"/>
                </a:lnTo>
                <a:lnTo>
                  <a:pt x="0" y="6494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848519" y="6485650"/>
            <a:ext cx="6123528" cy="6045592"/>
          </a:xfrm>
          <a:custGeom>
            <a:avLst/>
            <a:gdLst/>
            <a:ahLst/>
            <a:cxnLst/>
            <a:rect r="r" b="b" t="t" l="l"/>
            <a:pathLst>
              <a:path h="6045592" w="6123528">
                <a:moveTo>
                  <a:pt x="0" y="0"/>
                </a:moveTo>
                <a:lnTo>
                  <a:pt x="6123528" y="0"/>
                </a:lnTo>
                <a:lnTo>
                  <a:pt x="6123528" y="6045592"/>
                </a:lnTo>
                <a:lnTo>
                  <a:pt x="0" y="6045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435372" y="-1442451"/>
            <a:ext cx="6123528" cy="6045592"/>
          </a:xfrm>
          <a:custGeom>
            <a:avLst/>
            <a:gdLst/>
            <a:ahLst/>
            <a:cxnLst/>
            <a:rect r="r" b="b" t="t" l="l"/>
            <a:pathLst>
              <a:path h="6045592" w="6123528">
                <a:moveTo>
                  <a:pt x="0" y="0"/>
                </a:moveTo>
                <a:lnTo>
                  <a:pt x="6123527" y="0"/>
                </a:lnTo>
                <a:lnTo>
                  <a:pt x="6123527" y="6045592"/>
                </a:lnTo>
                <a:lnTo>
                  <a:pt x="0" y="6045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4089246" y="3540517"/>
            <a:ext cx="9930446" cy="4941381"/>
            <a:chOff x="0" y="0"/>
            <a:chExt cx="13240594" cy="6588508"/>
          </a:xfrm>
        </p:grpSpPr>
        <p:sp>
          <p:nvSpPr>
            <p:cNvPr name="TextBox 7" id="7"/>
            <p:cNvSpPr txBox="true"/>
            <p:nvPr/>
          </p:nvSpPr>
          <p:spPr>
            <a:xfrm rot="0">
              <a:off x="0" y="1056974"/>
              <a:ext cx="13240594" cy="5531533"/>
            </a:xfrm>
            <a:prstGeom prst="rect">
              <a:avLst/>
            </a:prstGeom>
          </p:spPr>
          <p:txBody>
            <a:bodyPr anchor="t" rtlCol="false" tIns="0" lIns="0" bIns="0" rIns="0">
              <a:spAutoFit/>
            </a:bodyPr>
            <a:lstStyle/>
            <a:p>
              <a:pPr algn="l" marL="0" indent="0" lvl="0">
                <a:lnSpc>
                  <a:spcPts val="3708"/>
                </a:lnSpc>
                <a:spcBef>
                  <a:spcPct val="0"/>
                </a:spcBef>
              </a:pPr>
              <a:r>
                <a:rPr lang="en-US" sz="2317" spc="46">
                  <a:solidFill>
                    <a:srgbClr val="F5F5EF"/>
                  </a:solidFill>
                  <a:latin typeface="Cerebri"/>
                  <a:ea typeface="Cerebri"/>
                  <a:cs typeface="Cerebri"/>
                  <a:sym typeface="Cerebri"/>
                </a:rPr>
                <a:t>Una de estas medidas fue el mandar a toda la población a sus casas, moviendo gran parte de las actividdaes presenciales a un modelo remoto en el que las empresas proveedoras de servicios de Intenet (ISP por sus siglas en inglés de Intenet Service Provider) tomaron un papel más que protagónico. Mucha gente se movió a la modalidad de trabajo remoto, o home-office, también la mayoría de instituciones educativas optaron por continuar sus operaciones bajo un modelo a distancia aumentando de gran forma la transmisión de datos en Internet. Continuando muchas de ellas operando de esta manera hasta la fecha.</a:t>
              </a:r>
            </a:p>
          </p:txBody>
        </p:sp>
        <p:sp>
          <p:nvSpPr>
            <p:cNvPr name="TextBox 8" id="8"/>
            <p:cNvSpPr txBox="true"/>
            <p:nvPr/>
          </p:nvSpPr>
          <p:spPr>
            <a:xfrm rot="0">
              <a:off x="0" y="-142875"/>
              <a:ext cx="1329269" cy="911546"/>
            </a:xfrm>
            <a:prstGeom prst="rect">
              <a:avLst/>
            </a:prstGeom>
          </p:spPr>
          <p:txBody>
            <a:bodyPr anchor="t" rtlCol="false" tIns="0" lIns="0" bIns="0" rIns="0">
              <a:spAutoFit/>
            </a:bodyPr>
            <a:lstStyle/>
            <a:p>
              <a:pPr algn="l" marL="0" indent="0" lvl="0">
                <a:lnSpc>
                  <a:spcPts val="6181"/>
                </a:lnSpc>
                <a:spcBef>
                  <a:spcPct val="0"/>
                </a:spcBef>
              </a:pPr>
              <a:r>
                <a:rPr lang="en-US" b="true" sz="3863" spc="77" u="none">
                  <a:solidFill>
                    <a:srgbClr val="F5F5EF"/>
                  </a:solidFill>
                  <a:latin typeface="Cerebri Bold"/>
                  <a:ea typeface="Cerebri Bold"/>
                  <a:cs typeface="Cerebri Bold"/>
                  <a:sym typeface="Cerebri Bold"/>
                </a:rPr>
                <a:t>01</a:t>
              </a:r>
            </a:p>
          </p:txBody>
        </p:sp>
      </p:grpSp>
      <p:sp>
        <p:nvSpPr>
          <p:cNvPr name="TextBox 9" id="9"/>
          <p:cNvSpPr txBox="true"/>
          <p:nvPr/>
        </p:nvSpPr>
        <p:spPr>
          <a:xfrm rot="0">
            <a:off x="5288316" y="2195886"/>
            <a:ext cx="6180265" cy="1352550"/>
          </a:xfrm>
          <a:prstGeom prst="rect">
            <a:avLst/>
          </a:prstGeom>
        </p:spPr>
        <p:txBody>
          <a:bodyPr anchor="t" rtlCol="false" tIns="0" lIns="0" bIns="0" rIns="0">
            <a:spAutoFit/>
          </a:bodyPr>
          <a:lstStyle/>
          <a:p>
            <a:pPr algn="l" marL="0" indent="0" lvl="0">
              <a:lnSpc>
                <a:spcPts val="5399"/>
              </a:lnSpc>
            </a:pPr>
            <a:r>
              <a:rPr lang="en-US" b="true" sz="4499" spc="89">
                <a:solidFill>
                  <a:srgbClr val="F5F5EF"/>
                </a:solidFill>
                <a:latin typeface="Cerebri Bold"/>
                <a:ea typeface="Cerebri Bold"/>
                <a:cs typeface="Cerebri Bold"/>
                <a:sym typeface="Cerebri Bold"/>
              </a:rPr>
              <a:t>SITUACION PROBLEMA 2</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D242C"/>
        </a:solidFill>
      </p:bgPr>
    </p:bg>
    <p:spTree>
      <p:nvGrpSpPr>
        <p:cNvPr id="1" name=""/>
        <p:cNvGrpSpPr/>
        <p:nvPr/>
      </p:nvGrpSpPr>
      <p:grpSpPr>
        <a:xfrm>
          <a:off x="0" y="0"/>
          <a:ext cx="0" cy="0"/>
          <a:chOff x="0" y="0"/>
          <a:chExt cx="0" cy="0"/>
        </a:xfrm>
      </p:grpSpPr>
      <p:sp>
        <p:nvSpPr>
          <p:cNvPr name="Freeform 2" id="2"/>
          <p:cNvSpPr/>
          <p:nvPr/>
        </p:nvSpPr>
        <p:spPr>
          <a:xfrm flipH="false" flipV="false" rot="0">
            <a:off x="-3812448" y="7241034"/>
            <a:ext cx="6710497" cy="6710497"/>
          </a:xfrm>
          <a:custGeom>
            <a:avLst/>
            <a:gdLst/>
            <a:ahLst/>
            <a:cxnLst/>
            <a:rect r="r" b="b" t="t" l="l"/>
            <a:pathLst>
              <a:path h="6710497" w="6710497">
                <a:moveTo>
                  <a:pt x="0" y="0"/>
                </a:moveTo>
                <a:lnTo>
                  <a:pt x="6710496" y="0"/>
                </a:lnTo>
                <a:lnTo>
                  <a:pt x="6710496" y="6710497"/>
                </a:lnTo>
                <a:lnTo>
                  <a:pt x="0" y="6710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355248" y="-3355248"/>
            <a:ext cx="6710497" cy="6710497"/>
          </a:xfrm>
          <a:custGeom>
            <a:avLst/>
            <a:gdLst/>
            <a:ahLst/>
            <a:cxnLst/>
            <a:rect r="r" b="b" t="t" l="l"/>
            <a:pathLst>
              <a:path h="6710497" w="6710497">
                <a:moveTo>
                  <a:pt x="0" y="0"/>
                </a:moveTo>
                <a:lnTo>
                  <a:pt x="6710496" y="0"/>
                </a:lnTo>
                <a:lnTo>
                  <a:pt x="6710496" y="6710496"/>
                </a:lnTo>
                <a:lnTo>
                  <a:pt x="0" y="6710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932752" y="-3287437"/>
            <a:ext cx="6710497" cy="6710497"/>
          </a:xfrm>
          <a:custGeom>
            <a:avLst/>
            <a:gdLst/>
            <a:ahLst/>
            <a:cxnLst/>
            <a:rect r="r" b="b" t="t" l="l"/>
            <a:pathLst>
              <a:path h="6710497" w="6710497">
                <a:moveTo>
                  <a:pt x="0" y="0"/>
                </a:moveTo>
                <a:lnTo>
                  <a:pt x="6710496" y="0"/>
                </a:lnTo>
                <a:lnTo>
                  <a:pt x="6710496" y="6710496"/>
                </a:lnTo>
                <a:lnTo>
                  <a:pt x="0" y="6710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61063" y="4230048"/>
            <a:ext cx="1826905" cy="1826905"/>
          </a:xfrm>
          <a:custGeom>
            <a:avLst/>
            <a:gdLst/>
            <a:ahLst/>
            <a:cxnLst/>
            <a:rect r="r" b="b" t="t" l="l"/>
            <a:pathLst>
              <a:path h="1826905" w="1826905">
                <a:moveTo>
                  <a:pt x="0" y="0"/>
                </a:moveTo>
                <a:lnTo>
                  <a:pt x="1826904" y="0"/>
                </a:lnTo>
                <a:lnTo>
                  <a:pt x="1826904" y="1826904"/>
                </a:lnTo>
                <a:lnTo>
                  <a:pt x="0" y="18269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264143" y="8460095"/>
            <a:ext cx="1826905" cy="1826905"/>
          </a:xfrm>
          <a:custGeom>
            <a:avLst/>
            <a:gdLst/>
            <a:ahLst/>
            <a:cxnLst/>
            <a:rect r="r" b="b" t="t" l="l"/>
            <a:pathLst>
              <a:path h="1826905" w="1826905">
                <a:moveTo>
                  <a:pt x="0" y="0"/>
                </a:moveTo>
                <a:lnTo>
                  <a:pt x="1826905" y="0"/>
                </a:lnTo>
                <a:lnTo>
                  <a:pt x="1826905" y="1826905"/>
                </a:lnTo>
                <a:lnTo>
                  <a:pt x="0" y="18269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063743" y="3355248"/>
            <a:ext cx="4706471" cy="4706471"/>
          </a:xfrm>
          <a:custGeom>
            <a:avLst/>
            <a:gdLst/>
            <a:ahLst/>
            <a:cxnLst/>
            <a:rect r="r" b="b" t="t" l="l"/>
            <a:pathLst>
              <a:path h="4706471" w="4706471">
                <a:moveTo>
                  <a:pt x="0" y="0"/>
                </a:moveTo>
                <a:lnTo>
                  <a:pt x="4706471" y="0"/>
                </a:lnTo>
                <a:lnTo>
                  <a:pt x="4706471" y="4706471"/>
                </a:lnTo>
                <a:lnTo>
                  <a:pt x="0" y="4706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491112" y="1499434"/>
            <a:ext cx="11305776" cy="1261110"/>
          </a:xfrm>
          <a:prstGeom prst="rect">
            <a:avLst/>
          </a:prstGeom>
        </p:spPr>
        <p:txBody>
          <a:bodyPr anchor="t" rtlCol="false" tIns="0" lIns="0" bIns="0" rIns="0">
            <a:spAutoFit/>
          </a:bodyPr>
          <a:lstStyle/>
          <a:p>
            <a:pPr algn="ctr">
              <a:lnSpc>
                <a:spcPts val="4995"/>
              </a:lnSpc>
            </a:pPr>
            <a:r>
              <a:rPr lang="en-US" b="true" sz="4500" spc="225">
                <a:solidFill>
                  <a:srgbClr val="F5F5EF"/>
                </a:solidFill>
                <a:latin typeface="Cerebri Bold"/>
                <a:ea typeface="Cerebri Bold"/>
                <a:cs typeface="Cerebri Bold"/>
                <a:sym typeface="Cerebri Bold"/>
              </a:rPr>
              <a:t>CONECTAR COLONIAS CON FIBRA ÓPTICA</a:t>
            </a:r>
          </a:p>
        </p:txBody>
      </p:sp>
      <p:grpSp>
        <p:nvGrpSpPr>
          <p:cNvPr name="Group 9" id="9"/>
          <p:cNvGrpSpPr/>
          <p:nvPr/>
        </p:nvGrpSpPr>
        <p:grpSpPr>
          <a:xfrm rot="0">
            <a:off x="2087967" y="3423059"/>
            <a:ext cx="9471602" cy="1395264"/>
            <a:chOff x="0" y="0"/>
            <a:chExt cx="12628803" cy="1860352"/>
          </a:xfrm>
        </p:grpSpPr>
        <p:sp>
          <p:nvSpPr>
            <p:cNvPr name="TextBox 10" id="10"/>
            <p:cNvSpPr txBox="true"/>
            <p:nvPr/>
          </p:nvSpPr>
          <p:spPr>
            <a:xfrm rot="0">
              <a:off x="0" y="685696"/>
              <a:ext cx="12628803" cy="1174656"/>
            </a:xfrm>
            <a:prstGeom prst="rect">
              <a:avLst/>
            </a:prstGeom>
          </p:spPr>
          <p:txBody>
            <a:bodyPr anchor="t" rtlCol="false" tIns="0" lIns="0" bIns="0" rIns="0">
              <a:spAutoFit/>
            </a:bodyPr>
            <a:lstStyle/>
            <a:p>
              <a:pPr algn="l" marL="0" indent="0" lvl="0">
                <a:lnSpc>
                  <a:spcPts val="3680"/>
                </a:lnSpc>
                <a:spcBef>
                  <a:spcPct val="0"/>
                </a:spcBef>
              </a:pPr>
              <a:r>
                <a:rPr lang="en-US" sz="2300" spc="46">
                  <a:solidFill>
                    <a:srgbClr val="F5F5EF"/>
                  </a:solidFill>
                  <a:latin typeface="Cerebri"/>
                  <a:ea typeface="Cerebri"/>
                  <a:cs typeface="Cerebri"/>
                  <a:sym typeface="Cerebri"/>
                </a:rPr>
                <a:t>Necesitamos conectar las colonias con fibra óptica para permitir la transmisión de datos entre estas colonias.</a:t>
              </a:r>
            </a:p>
          </p:txBody>
        </p:sp>
        <p:sp>
          <p:nvSpPr>
            <p:cNvPr name="TextBox 11" id="11"/>
            <p:cNvSpPr txBox="true"/>
            <p:nvPr/>
          </p:nvSpPr>
          <p:spPr>
            <a:xfrm rot="0">
              <a:off x="0" y="9525"/>
              <a:ext cx="5849248" cy="471551"/>
            </a:xfrm>
            <a:prstGeom prst="rect">
              <a:avLst/>
            </a:prstGeom>
          </p:spPr>
          <p:txBody>
            <a:bodyPr anchor="t" rtlCol="false" tIns="0" lIns="0" bIns="0" rIns="0">
              <a:spAutoFit/>
            </a:bodyPr>
            <a:lstStyle/>
            <a:p>
              <a:pPr algn="l">
                <a:lnSpc>
                  <a:spcPts val="2664"/>
                </a:lnSpc>
              </a:pPr>
              <a:r>
                <a:rPr lang="en-US" sz="2400" spc="120">
                  <a:solidFill>
                    <a:srgbClr val="F5F5EF"/>
                  </a:solidFill>
                  <a:latin typeface="Intro Rust"/>
                  <a:ea typeface="Intro Rust"/>
                  <a:cs typeface="Intro Rust"/>
                  <a:sym typeface="Intro Rust"/>
                </a:rPr>
                <a:t>OBJETIVO</a:t>
              </a:r>
            </a:p>
          </p:txBody>
        </p:sp>
      </p:grpSp>
      <p:grpSp>
        <p:nvGrpSpPr>
          <p:cNvPr name="Group 12" id="12"/>
          <p:cNvGrpSpPr/>
          <p:nvPr/>
        </p:nvGrpSpPr>
        <p:grpSpPr>
          <a:xfrm rot="0">
            <a:off x="3180437" y="6345582"/>
            <a:ext cx="9538838" cy="3262341"/>
            <a:chOff x="0" y="0"/>
            <a:chExt cx="12718450" cy="4349788"/>
          </a:xfrm>
        </p:grpSpPr>
        <p:sp>
          <p:nvSpPr>
            <p:cNvPr name="TextBox 13" id="13"/>
            <p:cNvSpPr txBox="true"/>
            <p:nvPr/>
          </p:nvSpPr>
          <p:spPr>
            <a:xfrm rot="0">
              <a:off x="0" y="676171"/>
              <a:ext cx="12718450" cy="3673617"/>
            </a:xfrm>
            <a:prstGeom prst="rect">
              <a:avLst/>
            </a:prstGeom>
          </p:spPr>
          <p:txBody>
            <a:bodyPr anchor="t" rtlCol="false" tIns="0" lIns="0" bIns="0" rIns="0">
              <a:spAutoFit/>
            </a:bodyPr>
            <a:lstStyle/>
            <a:p>
              <a:pPr algn="l" marL="0" indent="0" lvl="0">
                <a:lnSpc>
                  <a:spcPts val="3679"/>
                </a:lnSpc>
                <a:spcBef>
                  <a:spcPct val="0"/>
                </a:spcBef>
              </a:pPr>
              <a:r>
                <a:rPr lang="en-US" sz="2299" spc="45">
                  <a:solidFill>
                    <a:srgbClr val="F5F5EF"/>
                  </a:solidFill>
                  <a:latin typeface="Cerebri"/>
                  <a:ea typeface="Cerebri"/>
                  <a:cs typeface="Cerebri"/>
                  <a:sym typeface="Cerebri"/>
                </a:rPr>
                <a:t>Para la solución de esta problemática se requiere minimizar el costo total de cableado y asegurar una conexión entre todas las conexiones. Se representa las colonias como un grafo, el cual cada nodo es una colonia y cada arista representa la conexión entre cada colonia, representando el peso como la distancia entre estas colonias.</a:t>
              </a:r>
            </a:p>
          </p:txBody>
        </p:sp>
        <p:sp>
          <p:nvSpPr>
            <p:cNvPr name="TextBox 14" id="14"/>
            <p:cNvSpPr txBox="true"/>
            <p:nvPr/>
          </p:nvSpPr>
          <p:spPr>
            <a:xfrm rot="0">
              <a:off x="0" y="9525"/>
              <a:ext cx="5890770" cy="471551"/>
            </a:xfrm>
            <a:prstGeom prst="rect">
              <a:avLst/>
            </a:prstGeom>
          </p:spPr>
          <p:txBody>
            <a:bodyPr anchor="t" rtlCol="false" tIns="0" lIns="0" bIns="0" rIns="0">
              <a:spAutoFit/>
            </a:bodyPr>
            <a:lstStyle/>
            <a:p>
              <a:pPr algn="l">
                <a:lnSpc>
                  <a:spcPts val="2664"/>
                </a:lnSpc>
              </a:pPr>
              <a:r>
                <a:rPr lang="en-US" sz="2400" spc="120">
                  <a:solidFill>
                    <a:srgbClr val="F5F5EF"/>
                  </a:solidFill>
                  <a:latin typeface="Intro Rust"/>
                  <a:ea typeface="Intro Rust"/>
                  <a:cs typeface="Intro Rust"/>
                  <a:sym typeface="Intro Rust"/>
                </a:rPr>
                <a:t>ABORDE DEL PROBLEMA</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sp>
        <p:nvSpPr>
          <p:cNvPr name="Freeform 2" id="2"/>
          <p:cNvSpPr/>
          <p:nvPr/>
        </p:nvSpPr>
        <p:spPr>
          <a:xfrm flipH="false" flipV="false" rot="0">
            <a:off x="14670341" y="770544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58090" y="2419013"/>
            <a:ext cx="5676387" cy="5704912"/>
          </a:xfrm>
          <a:custGeom>
            <a:avLst/>
            <a:gdLst/>
            <a:ahLst/>
            <a:cxnLst/>
            <a:rect r="r" b="b" t="t" l="l"/>
            <a:pathLst>
              <a:path h="5704912" w="5676387">
                <a:moveTo>
                  <a:pt x="0" y="0"/>
                </a:moveTo>
                <a:lnTo>
                  <a:pt x="5676387" y="0"/>
                </a:lnTo>
                <a:lnTo>
                  <a:pt x="5676387" y="5704912"/>
                </a:lnTo>
                <a:lnTo>
                  <a:pt x="0" y="5704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4524395" y="146571"/>
            <a:ext cx="8101993" cy="1866314"/>
            <a:chOff x="0" y="0"/>
            <a:chExt cx="10802657" cy="2488419"/>
          </a:xfrm>
        </p:grpSpPr>
        <p:sp>
          <p:nvSpPr>
            <p:cNvPr name="TextBox 5" id="5"/>
            <p:cNvSpPr txBox="true"/>
            <p:nvPr/>
          </p:nvSpPr>
          <p:spPr>
            <a:xfrm rot="0">
              <a:off x="0" y="2070618"/>
              <a:ext cx="10133114" cy="417801"/>
            </a:xfrm>
            <a:prstGeom prst="rect">
              <a:avLst/>
            </a:prstGeom>
          </p:spPr>
          <p:txBody>
            <a:bodyPr anchor="t" rtlCol="false" tIns="0" lIns="0" bIns="0" rIns="0">
              <a:spAutoFit/>
            </a:bodyPr>
            <a:lstStyle/>
            <a:p>
              <a:pPr algn="l" marL="0" indent="0" lvl="0">
                <a:lnSpc>
                  <a:spcPts val="2880"/>
                </a:lnSpc>
                <a:spcBef>
                  <a:spcPct val="0"/>
                </a:spcBef>
              </a:pPr>
            </a:p>
          </p:txBody>
        </p:sp>
        <p:sp>
          <p:nvSpPr>
            <p:cNvPr name="TextBox 6" id="6"/>
            <p:cNvSpPr txBox="true"/>
            <p:nvPr/>
          </p:nvSpPr>
          <p:spPr>
            <a:xfrm rot="0">
              <a:off x="0" y="47625"/>
              <a:ext cx="10802657" cy="1697355"/>
            </a:xfrm>
            <a:prstGeom prst="rect">
              <a:avLst/>
            </a:prstGeom>
          </p:spPr>
          <p:txBody>
            <a:bodyPr anchor="t" rtlCol="false" tIns="0" lIns="0" bIns="0" rIns="0">
              <a:spAutoFit/>
            </a:bodyPr>
            <a:lstStyle/>
            <a:p>
              <a:pPr algn="l">
                <a:lnSpc>
                  <a:spcPts val="4995"/>
                </a:lnSpc>
              </a:pPr>
              <a:r>
                <a:rPr lang="en-US" b="true" sz="4500" spc="225">
                  <a:solidFill>
                    <a:srgbClr val="1D242C"/>
                  </a:solidFill>
                  <a:latin typeface="Cerebri Bold"/>
                  <a:ea typeface="Cerebri Bold"/>
                  <a:cs typeface="Cerebri Bold"/>
                  <a:sym typeface="Cerebri Bold"/>
                </a:rPr>
                <a:t>SOLUCION 1: ALGORITMO DE KRUSKAL</a:t>
              </a:r>
            </a:p>
          </p:txBody>
        </p:sp>
      </p:grpSp>
      <p:grpSp>
        <p:nvGrpSpPr>
          <p:cNvPr name="Group 7" id="7"/>
          <p:cNvGrpSpPr/>
          <p:nvPr/>
        </p:nvGrpSpPr>
        <p:grpSpPr>
          <a:xfrm rot="0">
            <a:off x="5942810" y="1800448"/>
            <a:ext cx="11524519" cy="2004175"/>
            <a:chOff x="0" y="0"/>
            <a:chExt cx="15366025" cy="2672234"/>
          </a:xfrm>
        </p:grpSpPr>
        <p:sp>
          <p:nvSpPr>
            <p:cNvPr name="TextBox 8" id="8"/>
            <p:cNvSpPr txBox="true"/>
            <p:nvPr/>
          </p:nvSpPr>
          <p:spPr>
            <a:xfrm rot="0">
              <a:off x="0" y="806604"/>
              <a:ext cx="15366025" cy="1865630"/>
            </a:xfrm>
            <a:prstGeom prst="rect">
              <a:avLst/>
            </a:prstGeom>
          </p:spPr>
          <p:txBody>
            <a:bodyPr anchor="t" rtlCol="false" tIns="0" lIns="0" bIns="0" rIns="0">
              <a:spAutoFit/>
            </a:bodyPr>
            <a:lstStyle/>
            <a:p>
              <a:pPr algn="ctr">
                <a:lnSpc>
                  <a:spcPts val="2880"/>
                </a:lnSpc>
              </a:pPr>
              <a:r>
                <a:rPr lang="en-US" sz="1800" spc="36">
                  <a:solidFill>
                    <a:srgbClr val="1D242C"/>
                  </a:solidFill>
                  <a:latin typeface="Cerebri"/>
                  <a:ea typeface="Cerebri"/>
                  <a:cs typeface="Cerebri"/>
                  <a:sym typeface="Cerebri"/>
                </a:rPr>
                <a:t>Implementamos Kruskal para resolver este problema como un árbol de expansión mínima(MST).</a:t>
              </a:r>
            </a:p>
            <a:p>
              <a:pPr algn="ctr">
                <a:lnSpc>
                  <a:spcPts val="2880"/>
                </a:lnSpc>
              </a:pPr>
              <a:r>
                <a:rPr lang="en-US" sz="1800" spc="36">
                  <a:solidFill>
                    <a:srgbClr val="1D242C"/>
                  </a:solidFill>
                  <a:latin typeface="Cerebri"/>
                  <a:ea typeface="Cerebri"/>
                  <a:cs typeface="Cerebri"/>
                  <a:sym typeface="Cerebri"/>
                </a:rPr>
                <a:t>La elección de este algoritmo es eficiente para grafos densos, permite seleccionar aristas en orden ascendente, por lo que encontraremos cómo conectar las colonias usando la conectividad mínima.</a:t>
              </a:r>
            </a:p>
            <a:p>
              <a:pPr algn="ctr" marL="0" indent="0" lvl="0">
                <a:lnSpc>
                  <a:spcPts val="2880"/>
                </a:lnSpc>
                <a:spcBef>
                  <a:spcPct val="0"/>
                </a:spcBef>
              </a:pPr>
            </a:p>
          </p:txBody>
        </p:sp>
        <p:sp>
          <p:nvSpPr>
            <p:cNvPr name="TextBox 9" id="9"/>
            <p:cNvSpPr txBox="true"/>
            <p:nvPr/>
          </p:nvSpPr>
          <p:spPr>
            <a:xfrm rot="0">
              <a:off x="3260735" y="-47625"/>
              <a:ext cx="8844556" cy="613198"/>
            </a:xfrm>
            <a:prstGeom prst="rect">
              <a:avLst/>
            </a:prstGeom>
          </p:spPr>
          <p:txBody>
            <a:bodyPr anchor="t" rtlCol="false" tIns="0" lIns="0" bIns="0" rIns="0">
              <a:spAutoFit/>
            </a:bodyPr>
            <a:lstStyle/>
            <a:p>
              <a:pPr algn="ctr">
                <a:lnSpc>
                  <a:spcPts val="3919"/>
                </a:lnSpc>
              </a:pPr>
              <a:r>
                <a:rPr lang="en-US" b="true" sz="2800" spc="336">
                  <a:solidFill>
                    <a:srgbClr val="E05142"/>
                  </a:solidFill>
                  <a:latin typeface="Cerebri Bold"/>
                  <a:ea typeface="Cerebri Bold"/>
                  <a:cs typeface="Cerebri Bold"/>
                  <a:sym typeface="Cerebri Bold"/>
                </a:rPr>
                <a:t>ESTRATEGIA DE SOLUCIÓN</a:t>
              </a:r>
            </a:p>
          </p:txBody>
        </p:sp>
      </p:grpSp>
      <p:grpSp>
        <p:nvGrpSpPr>
          <p:cNvPr name="Group 10" id="10"/>
          <p:cNvGrpSpPr/>
          <p:nvPr/>
        </p:nvGrpSpPr>
        <p:grpSpPr>
          <a:xfrm rot="0">
            <a:off x="6534481" y="4307344"/>
            <a:ext cx="11605201" cy="3223375"/>
            <a:chOff x="0" y="0"/>
            <a:chExt cx="15473602" cy="4297834"/>
          </a:xfrm>
        </p:grpSpPr>
        <p:sp>
          <p:nvSpPr>
            <p:cNvPr name="TextBox 11" id="11"/>
            <p:cNvSpPr txBox="true"/>
            <p:nvPr/>
          </p:nvSpPr>
          <p:spPr>
            <a:xfrm rot="0">
              <a:off x="0" y="1467004"/>
              <a:ext cx="15473602" cy="2830830"/>
            </a:xfrm>
            <a:prstGeom prst="rect">
              <a:avLst/>
            </a:prstGeom>
          </p:spPr>
          <p:txBody>
            <a:bodyPr anchor="t" rtlCol="false" tIns="0" lIns="0" bIns="0" rIns="0">
              <a:spAutoFit/>
            </a:bodyPr>
            <a:lstStyle/>
            <a:p>
              <a:pPr algn="ctr" marL="388620" indent="-194310" lvl="1">
                <a:lnSpc>
                  <a:spcPts val="2880"/>
                </a:lnSpc>
                <a:buFont typeface="Arial"/>
                <a:buChar char="•"/>
              </a:pPr>
              <a:r>
                <a:rPr lang="en-US" sz="1800" spc="36">
                  <a:solidFill>
                    <a:srgbClr val="1D242C"/>
                  </a:solidFill>
                  <a:latin typeface="Cerebri"/>
                  <a:ea typeface="Cerebri"/>
                  <a:cs typeface="Cerebri"/>
                  <a:sym typeface="Cerebri"/>
                </a:rPr>
                <a:t>Ordenar las Aristas: Se ordenan todas las aristas del grafo de acuerdo con su peso (distancia entre colonias).</a:t>
              </a:r>
            </a:p>
            <a:p>
              <a:pPr algn="ctr" marL="388620" indent="-194310" lvl="1">
                <a:lnSpc>
                  <a:spcPts val="2880"/>
                </a:lnSpc>
                <a:buFont typeface="Arial"/>
                <a:buChar char="•"/>
              </a:pPr>
              <a:r>
                <a:rPr lang="en-US" sz="1800" spc="36">
                  <a:solidFill>
                    <a:srgbClr val="1D242C"/>
                  </a:solidFill>
                  <a:latin typeface="Cerebri"/>
                  <a:ea typeface="Cerebri"/>
                  <a:cs typeface="Cerebri"/>
                  <a:sym typeface="Cerebri"/>
                </a:rPr>
                <a:t>Unión de componentes: Se asegura que cada arista conecte componentes diferentes, evitando ciclos.</a:t>
              </a:r>
            </a:p>
            <a:p>
              <a:pPr algn="ctr" marL="388620" indent="-194310" lvl="1">
                <a:lnSpc>
                  <a:spcPts val="2880"/>
                </a:lnSpc>
                <a:buFont typeface="Arial"/>
                <a:buChar char="•"/>
              </a:pPr>
              <a:r>
                <a:rPr lang="en-US" sz="1800" spc="36">
                  <a:solidFill>
                    <a:srgbClr val="1D242C"/>
                  </a:solidFill>
                  <a:latin typeface="Cerebri"/>
                  <a:ea typeface="Cerebri"/>
                  <a:cs typeface="Cerebri"/>
                  <a:sym typeface="Cerebri"/>
                </a:rPr>
                <a:t>Seleccionar Aristas Mínimas: Iterativamente, se añaden las aristas de menor peso, conectando colonias sin crear ciclos, hasta conectar todas las colonias.</a:t>
              </a:r>
            </a:p>
            <a:p>
              <a:pPr algn="ctr">
                <a:lnSpc>
                  <a:spcPts val="2880"/>
                </a:lnSpc>
              </a:pPr>
            </a:p>
          </p:txBody>
        </p:sp>
        <p:sp>
          <p:nvSpPr>
            <p:cNvPr name="TextBox 12" id="12"/>
            <p:cNvSpPr txBox="true"/>
            <p:nvPr/>
          </p:nvSpPr>
          <p:spPr>
            <a:xfrm rot="0">
              <a:off x="3283563" y="-47625"/>
              <a:ext cx="8906476" cy="1273598"/>
            </a:xfrm>
            <a:prstGeom prst="rect">
              <a:avLst/>
            </a:prstGeom>
          </p:spPr>
          <p:txBody>
            <a:bodyPr anchor="t" rtlCol="false" tIns="0" lIns="0" bIns="0" rIns="0">
              <a:spAutoFit/>
            </a:bodyPr>
            <a:lstStyle/>
            <a:p>
              <a:pPr algn="ctr">
                <a:lnSpc>
                  <a:spcPts val="3919"/>
                </a:lnSpc>
              </a:pPr>
              <a:r>
                <a:rPr lang="en-US" b="true" sz="2800" spc="336">
                  <a:solidFill>
                    <a:srgbClr val="E05142"/>
                  </a:solidFill>
                  <a:latin typeface="Cerebri Bold"/>
                  <a:ea typeface="Cerebri Bold"/>
                  <a:cs typeface="Cerebri Bold"/>
                  <a:sym typeface="Cerebri Bold"/>
                </a:rPr>
                <a:t>IMPLEMENTACIÓN DEL ALGORITMO</a:t>
              </a:r>
            </a:p>
          </p:txBody>
        </p:sp>
      </p:grpSp>
      <p:grpSp>
        <p:nvGrpSpPr>
          <p:cNvPr name="Group 13" id="13"/>
          <p:cNvGrpSpPr/>
          <p:nvPr/>
        </p:nvGrpSpPr>
        <p:grpSpPr>
          <a:xfrm rot="0">
            <a:off x="3378904" y="8377233"/>
            <a:ext cx="10865613" cy="1280253"/>
            <a:chOff x="0" y="0"/>
            <a:chExt cx="14487484" cy="1707004"/>
          </a:xfrm>
        </p:grpSpPr>
        <p:sp>
          <p:nvSpPr>
            <p:cNvPr name="TextBox 14" id="14"/>
            <p:cNvSpPr txBox="true"/>
            <p:nvPr/>
          </p:nvSpPr>
          <p:spPr>
            <a:xfrm rot="0">
              <a:off x="0" y="806633"/>
              <a:ext cx="14487484" cy="900371"/>
            </a:xfrm>
            <a:prstGeom prst="rect">
              <a:avLst/>
            </a:prstGeom>
          </p:spPr>
          <p:txBody>
            <a:bodyPr anchor="t" rtlCol="false" tIns="0" lIns="0" bIns="0" rIns="0">
              <a:spAutoFit/>
            </a:bodyPr>
            <a:lstStyle/>
            <a:p>
              <a:pPr algn="ctr">
                <a:lnSpc>
                  <a:spcPts val="2880"/>
                </a:lnSpc>
              </a:pPr>
              <a:r>
                <a:rPr lang="en-US" sz="1800" spc="36">
                  <a:solidFill>
                    <a:srgbClr val="1D242C"/>
                  </a:solidFill>
                  <a:latin typeface="Cerebri"/>
                  <a:ea typeface="Cerebri"/>
                  <a:cs typeface="Cerebri"/>
                  <a:sym typeface="Cerebri"/>
                </a:rPr>
                <a:t>Complejidad: O(E log E), donde E es el número de aristas.</a:t>
              </a:r>
            </a:p>
            <a:p>
              <a:pPr algn="ctr">
                <a:lnSpc>
                  <a:spcPts val="2880"/>
                </a:lnSpc>
              </a:pPr>
            </a:p>
          </p:txBody>
        </p:sp>
        <p:sp>
          <p:nvSpPr>
            <p:cNvPr name="TextBox 15" id="15"/>
            <p:cNvSpPr txBox="true"/>
            <p:nvPr/>
          </p:nvSpPr>
          <p:spPr>
            <a:xfrm rot="0">
              <a:off x="3074304" y="-47625"/>
              <a:ext cx="8338875" cy="613228"/>
            </a:xfrm>
            <a:prstGeom prst="rect">
              <a:avLst/>
            </a:prstGeom>
          </p:spPr>
          <p:txBody>
            <a:bodyPr anchor="t" rtlCol="false" tIns="0" lIns="0" bIns="0" rIns="0">
              <a:spAutoFit/>
            </a:bodyPr>
            <a:lstStyle/>
            <a:p>
              <a:pPr algn="ctr">
                <a:lnSpc>
                  <a:spcPts val="3919"/>
                </a:lnSpc>
              </a:pPr>
              <a:r>
                <a:rPr lang="en-US" b="true" sz="2800" spc="336">
                  <a:solidFill>
                    <a:srgbClr val="E05142"/>
                  </a:solidFill>
                  <a:latin typeface="Cerebri Bold"/>
                  <a:ea typeface="Cerebri Bold"/>
                  <a:cs typeface="Cerebri Bold"/>
                  <a:sym typeface="Cerebri Bold"/>
                </a:rPr>
                <a:t>COMPLEJIDAD Y EFICIENCIA</a:t>
              </a: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1D242C"/>
        </a:solidFill>
      </p:bgPr>
    </p:bg>
    <p:spTree>
      <p:nvGrpSpPr>
        <p:cNvPr id="1" name=""/>
        <p:cNvGrpSpPr/>
        <p:nvPr/>
      </p:nvGrpSpPr>
      <p:grpSpPr>
        <a:xfrm>
          <a:off x="0" y="0"/>
          <a:ext cx="0" cy="0"/>
          <a:chOff x="0" y="0"/>
          <a:chExt cx="0" cy="0"/>
        </a:xfrm>
      </p:grpSpPr>
      <p:grpSp>
        <p:nvGrpSpPr>
          <p:cNvPr name="Group 2" id="2"/>
          <p:cNvGrpSpPr/>
          <p:nvPr/>
        </p:nvGrpSpPr>
        <p:grpSpPr>
          <a:xfrm rot="0">
            <a:off x="10663902" y="1587808"/>
            <a:ext cx="1459927" cy="145992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A6350"/>
            </a:solidFill>
          </p:spPr>
        </p:sp>
        <p:sp>
          <p:nvSpPr>
            <p:cNvPr name="TextBox 4" id="4"/>
            <p:cNvSpPr txBox="true"/>
            <p:nvPr/>
          </p:nvSpPr>
          <p:spPr>
            <a:xfrm>
              <a:off x="76200" y="-95250"/>
              <a:ext cx="660400" cy="831850"/>
            </a:xfrm>
            <a:prstGeom prst="rect">
              <a:avLst/>
            </a:prstGeom>
          </p:spPr>
          <p:txBody>
            <a:bodyPr anchor="ctr" rtlCol="false" tIns="50800" lIns="50800" bIns="50800" rIns="50800"/>
            <a:lstStyle/>
            <a:p>
              <a:pPr algn="ctr">
                <a:lnSpc>
                  <a:spcPts val="7200"/>
                </a:lnSpc>
              </a:pPr>
              <a:r>
                <a:rPr lang="en-US" sz="4500" spc="89">
                  <a:solidFill>
                    <a:srgbClr val="FFFFFF"/>
                  </a:solidFill>
                  <a:latin typeface="Cerebri"/>
                  <a:ea typeface="Cerebri"/>
                  <a:cs typeface="Cerebri"/>
                  <a:sym typeface="Cerebri"/>
                </a:rPr>
                <a:t>0</a:t>
              </a:r>
            </a:p>
          </p:txBody>
        </p:sp>
      </p:grpSp>
      <p:sp>
        <p:nvSpPr>
          <p:cNvPr name="TextBox 5" id="5"/>
          <p:cNvSpPr txBox="true"/>
          <p:nvPr/>
        </p:nvSpPr>
        <p:spPr>
          <a:xfrm rot="0">
            <a:off x="1028700" y="1085850"/>
            <a:ext cx="6855247" cy="3112628"/>
          </a:xfrm>
          <a:prstGeom prst="rect">
            <a:avLst/>
          </a:prstGeom>
        </p:spPr>
        <p:txBody>
          <a:bodyPr anchor="t" rtlCol="false" tIns="0" lIns="0" bIns="0" rIns="0">
            <a:spAutoFit/>
          </a:bodyPr>
          <a:lstStyle/>
          <a:p>
            <a:pPr algn="l">
              <a:lnSpc>
                <a:spcPts val="8126"/>
              </a:lnSpc>
            </a:pPr>
            <a:r>
              <a:rPr lang="en-US" b="true" sz="7320" spc="366">
                <a:solidFill>
                  <a:srgbClr val="F5F5EF"/>
                </a:solidFill>
                <a:latin typeface="Cerebri Bold"/>
                <a:ea typeface="Cerebri Bold"/>
                <a:cs typeface="Cerebri Bold"/>
                <a:sym typeface="Cerebri Bold"/>
              </a:rPr>
              <a:t>SOLUCION 2: ALGORITMO DE PRIM</a:t>
            </a:r>
          </a:p>
        </p:txBody>
      </p:sp>
      <p:sp>
        <p:nvSpPr>
          <p:cNvPr name="TextBox 6" id="6"/>
          <p:cNvSpPr txBox="true"/>
          <p:nvPr/>
        </p:nvSpPr>
        <p:spPr>
          <a:xfrm rot="0">
            <a:off x="1028700" y="4641670"/>
            <a:ext cx="7563993" cy="4648593"/>
          </a:xfrm>
          <a:prstGeom prst="rect">
            <a:avLst/>
          </a:prstGeom>
        </p:spPr>
        <p:txBody>
          <a:bodyPr anchor="t" rtlCol="false" tIns="0" lIns="0" bIns="0" rIns="0">
            <a:spAutoFit/>
          </a:bodyPr>
          <a:lstStyle/>
          <a:p>
            <a:pPr algn="l" marL="379443" indent="-189721" lvl="1">
              <a:lnSpc>
                <a:spcPts val="3391"/>
              </a:lnSpc>
              <a:buAutoNum type="arabicPeriod" startAt="1"/>
            </a:pPr>
            <a:r>
              <a:rPr lang="en-US" b="true" sz="1757" spc="119">
                <a:solidFill>
                  <a:srgbClr val="F5F5EF"/>
                </a:solidFill>
                <a:latin typeface="Cerebri Bold"/>
                <a:ea typeface="Cerebri Bold"/>
                <a:cs typeface="Cerebri Bold"/>
                <a:sym typeface="Cerebri Bold"/>
              </a:rPr>
              <a:t>Inicia en el nodo 1 y márcalo como incluido en el MST.</a:t>
            </a:r>
          </a:p>
          <a:p>
            <a:pPr algn="l" marL="379443" indent="-189721" lvl="1">
              <a:lnSpc>
                <a:spcPts val="3391"/>
              </a:lnSpc>
              <a:buAutoNum type="arabicPeriod" startAt="1"/>
            </a:pPr>
            <a:r>
              <a:rPr lang="en-US" b="true" sz="1757" spc="119">
                <a:solidFill>
                  <a:srgbClr val="F5F5EF"/>
                </a:solidFill>
                <a:latin typeface="Cerebri Bold"/>
                <a:ea typeface="Cerebri Bold"/>
                <a:cs typeface="Cerebri Bold"/>
                <a:sym typeface="Cerebri Bold"/>
              </a:rPr>
              <a:t>Busca la arista de menor peso que conecte un nodo en el MST con cualquier nodo fuera del MST.</a:t>
            </a:r>
          </a:p>
          <a:p>
            <a:pPr algn="l" marL="379443" indent="-189721" lvl="1">
              <a:lnSpc>
                <a:spcPts val="3391"/>
              </a:lnSpc>
              <a:buAutoNum type="arabicPeriod" startAt="1"/>
            </a:pPr>
            <a:r>
              <a:rPr lang="en-US" b="true" sz="1757" spc="119">
                <a:solidFill>
                  <a:srgbClr val="F5F5EF"/>
                </a:solidFill>
                <a:latin typeface="Cerebri Bold"/>
                <a:ea typeface="Cerebri Bold"/>
                <a:cs typeface="Cerebri Bold"/>
                <a:sym typeface="Cerebri Bold"/>
              </a:rPr>
              <a:t>Añade el nodo y la arista al MST (el nodo destino y la arista de menor peso).</a:t>
            </a:r>
          </a:p>
          <a:p>
            <a:pPr algn="l" marL="379443" indent="-189721" lvl="1">
              <a:lnSpc>
                <a:spcPts val="3391"/>
              </a:lnSpc>
              <a:buAutoNum type="arabicPeriod" startAt="1"/>
            </a:pPr>
            <a:r>
              <a:rPr lang="en-US" b="true" sz="1757" spc="119">
                <a:solidFill>
                  <a:srgbClr val="F5F5EF"/>
                </a:solidFill>
                <a:latin typeface="Cerebri Bold"/>
                <a:ea typeface="Cerebri Bold"/>
                <a:cs typeface="Cerebri Bold"/>
                <a:sym typeface="Cerebri Bold"/>
              </a:rPr>
              <a:t>Repite el proceso:</a:t>
            </a:r>
          </a:p>
          <a:p>
            <a:pPr algn="l" marL="758886" indent="-252962" lvl="2">
              <a:lnSpc>
                <a:spcPts val="3391"/>
              </a:lnSpc>
              <a:buAutoNum type="alphaLcPeriod" startAt="1"/>
            </a:pPr>
            <a:r>
              <a:rPr lang="en-US" b="true" sz="1757" spc="119">
                <a:solidFill>
                  <a:srgbClr val="F5F5EF"/>
                </a:solidFill>
                <a:latin typeface="Cerebri Bold"/>
                <a:ea typeface="Cerebri Bold"/>
                <a:cs typeface="Cerebri Bold"/>
                <a:sym typeface="Cerebri Bold"/>
              </a:rPr>
              <a:t>Busca nuevamente la arista de menor peso que conecte cualquier nodo en el MST con un nodo fuera del MST.</a:t>
            </a:r>
          </a:p>
          <a:p>
            <a:pPr algn="l" marL="758886" indent="-252962" lvl="2">
              <a:lnSpc>
                <a:spcPts val="3391"/>
              </a:lnSpc>
              <a:buAutoNum type="alphaLcPeriod" startAt="1"/>
            </a:pPr>
            <a:r>
              <a:rPr lang="en-US" b="true" sz="1757" spc="119">
                <a:solidFill>
                  <a:srgbClr val="F5F5EF"/>
                </a:solidFill>
                <a:latin typeface="Cerebri Bold"/>
                <a:ea typeface="Cerebri Bold"/>
                <a:cs typeface="Cerebri Bold"/>
                <a:sym typeface="Cerebri Bold"/>
              </a:rPr>
              <a:t>Añade el nodo y la arista seleccionados al MST.</a:t>
            </a:r>
          </a:p>
          <a:p>
            <a:pPr algn="l" marL="379443" indent="-189721" lvl="1">
              <a:lnSpc>
                <a:spcPts val="3391"/>
              </a:lnSpc>
              <a:buAutoNum type="arabicPeriod" startAt="1"/>
            </a:pPr>
            <a:r>
              <a:rPr lang="en-US" b="true" sz="1757" spc="119">
                <a:solidFill>
                  <a:srgbClr val="F5F5EF"/>
                </a:solidFill>
                <a:latin typeface="Cerebri Bold"/>
                <a:ea typeface="Cerebri Bold"/>
                <a:cs typeface="Cerebri Bold"/>
                <a:sym typeface="Cerebri Bold"/>
              </a:rPr>
              <a:t>Continúa hasta que todos los nodos estén en el MST.</a:t>
            </a:r>
          </a:p>
          <a:p>
            <a:pPr algn="l">
              <a:lnSpc>
                <a:spcPts val="3391"/>
              </a:lnSpc>
            </a:pPr>
          </a:p>
        </p:txBody>
      </p:sp>
      <p:grpSp>
        <p:nvGrpSpPr>
          <p:cNvPr name="Group 7" id="7"/>
          <p:cNvGrpSpPr/>
          <p:nvPr/>
        </p:nvGrpSpPr>
        <p:grpSpPr>
          <a:xfrm rot="0">
            <a:off x="14307331" y="4332274"/>
            <a:ext cx="1459927" cy="145992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 id="9"/>
            <p:cNvSpPr txBox="true"/>
            <p:nvPr/>
          </p:nvSpPr>
          <p:spPr>
            <a:xfrm>
              <a:off x="76200" y="-95250"/>
              <a:ext cx="660400" cy="831850"/>
            </a:xfrm>
            <a:prstGeom prst="rect">
              <a:avLst/>
            </a:prstGeom>
          </p:spPr>
          <p:txBody>
            <a:bodyPr anchor="ctr" rtlCol="false" tIns="50800" lIns="50800" bIns="50800" rIns="50800"/>
            <a:lstStyle/>
            <a:p>
              <a:pPr algn="ctr">
                <a:lnSpc>
                  <a:spcPts val="7200"/>
                </a:lnSpc>
              </a:pPr>
              <a:r>
                <a:rPr lang="en-US" sz="4500" spc="89">
                  <a:solidFill>
                    <a:srgbClr val="000000"/>
                  </a:solidFill>
                  <a:latin typeface="Cerebri"/>
                  <a:ea typeface="Cerebri"/>
                  <a:cs typeface="Cerebri"/>
                  <a:sym typeface="Cerebri"/>
                </a:rPr>
                <a:t>3</a:t>
              </a:r>
            </a:p>
          </p:txBody>
        </p:sp>
      </p:grpSp>
      <p:grpSp>
        <p:nvGrpSpPr>
          <p:cNvPr name="Group 10" id="10"/>
          <p:cNvGrpSpPr/>
          <p:nvPr/>
        </p:nvGrpSpPr>
        <p:grpSpPr>
          <a:xfrm rot="0">
            <a:off x="14307331" y="1587808"/>
            <a:ext cx="1459927" cy="145992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704C"/>
            </a:solidFill>
          </p:spPr>
        </p:sp>
        <p:sp>
          <p:nvSpPr>
            <p:cNvPr name="TextBox 12" id="12"/>
            <p:cNvSpPr txBox="true"/>
            <p:nvPr/>
          </p:nvSpPr>
          <p:spPr>
            <a:xfrm>
              <a:off x="76200" y="-95250"/>
              <a:ext cx="660400" cy="831850"/>
            </a:xfrm>
            <a:prstGeom prst="rect">
              <a:avLst/>
            </a:prstGeom>
          </p:spPr>
          <p:txBody>
            <a:bodyPr anchor="ctr" rtlCol="false" tIns="50800" lIns="50800" bIns="50800" rIns="50800"/>
            <a:lstStyle/>
            <a:p>
              <a:pPr algn="ctr">
                <a:lnSpc>
                  <a:spcPts val="7200"/>
                </a:lnSpc>
              </a:pPr>
              <a:r>
                <a:rPr lang="en-US" sz="4500" spc="89">
                  <a:solidFill>
                    <a:srgbClr val="FFFFFF"/>
                  </a:solidFill>
                  <a:latin typeface="Cerebri"/>
                  <a:ea typeface="Cerebri"/>
                  <a:cs typeface="Cerebri"/>
                  <a:sym typeface="Cerebri"/>
                </a:rPr>
                <a:t>1</a:t>
              </a:r>
            </a:p>
          </p:txBody>
        </p:sp>
      </p:grpSp>
      <p:grpSp>
        <p:nvGrpSpPr>
          <p:cNvPr name="Group 13" id="13"/>
          <p:cNvGrpSpPr/>
          <p:nvPr/>
        </p:nvGrpSpPr>
        <p:grpSpPr>
          <a:xfrm rot="0">
            <a:off x="10663902" y="4332274"/>
            <a:ext cx="1459927" cy="145992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B9C4"/>
            </a:solidFill>
          </p:spPr>
        </p:sp>
        <p:sp>
          <p:nvSpPr>
            <p:cNvPr name="TextBox 15" id="15"/>
            <p:cNvSpPr txBox="true"/>
            <p:nvPr/>
          </p:nvSpPr>
          <p:spPr>
            <a:xfrm>
              <a:off x="76200" y="-95250"/>
              <a:ext cx="660400" cy="831850"/>
            </a:xfrm>
            <a:prstGeom prst="rect">
              <a:avLst/>
            </a:prstGeom>
          </p:spPr>
          <p:txBody>
            <a:bodyPr anchor="ctr" rtlCol="false" tIns="50800" lIns="50800" bIns="50800" rIns="50800"/>
            <a:lstStyle/>
            <a:p>
              <a:pPr algn="ctr">
                <a:lnSpc>
                  <a:spcPts val="7200"/>
                </a:lnSpc>
              </a:pPr>
              <a:r>
                <a:rPr lang="en-US" sz="4500" spc="89">
                  <a:solidFill>
                    <a:srgbClr val="FFFFFF"/>
                  </a:solidFill>
                  <a:latin typeface="Cerebri"/>
                  <a:ea typeface="Cerebri"/>
                  <a:cs typeface="Cerebri"/>
                  <a:sym typeface="Cerebri"/>
                </a:rPr>
                <a:t>2</a:t>
              </a:r>
            </a:p>
          </p:txBody>
        </p:sp>
      </p:grpSp>
      <p:sp>
        <p:nvSpPr>
          <p:cNvPr name="AutoShape 16" id="16"/>
          <p:cNvSpPr/>
          <p:nvPr/>
        </p:nvSpPr>
        <p:spPr>
          <a:xfrm flipV="true">
            <a:off x="11835176" y="2721733"/>
            <a:ext cx="2685661" cy="1993005"/>
          </a:xfrm>
          <a:prstGeom prst="line">
            <a:avLst/>
          </a:prstGeom>
          <a:ln cap="flat" w="28575">
            <a:solidFill>
              <a:srgbClr val="FFFFFF"/>
            </a:solidFill>
            <a:prstDash val="solid"/>
            <a:headEnd type="none" len="sm" w="sm"/>
            <a:tailEnd type="none" len="sm" w="sm"/>
          </a:ln>
        </p:spPr>
      </p:sp>
      <p:sp>
        <p:nvSpPr>
          <p:cNvPr name="AutoShape 17" id="17"/>
          <p:cNvSpPr/>
          <p:nvPr/>
        </p:nvSpPr>
        <p:spPr>
          <a:xfrm>
            <a:off x="11835176" y="2721733"/>
            <a:ext cx="2902075" cy="1993005"/>
          </a:xfrm>
          <a:prstGeom prst="line">
            <a:avLst/>
          </a:prstGeom>
          <a:ln cap="flat" w="28575">
            <a:solidFill>
              <a:srgbClr val="FFFFFF"/>
            </a:solidFill>
            <a:prstDash val="solid"/>
            <a:headEnd type="none" len="sm" w="sm"/>
            <a:tailEnd type="none" len="sm" w="sm"/>
          </a:ln>
        </p:spPr>
      </p:sp>
      <p:sp>
        <p:nvSpPr>
          <p:cNvPr name="AutoShape 18" id="18"/>
          <p:cNvSpPr/>
          <p:nvPr/>
        </p:nvSpPr>
        <p:spPr>
          <a:xfrm>
            <a:off x="12123829" y="2317772"/>
            <a:ext cx="2183502" cy="0"/>
          </a:xfrm>
          <a:prstGeom prst="line">
            <a:avLst/>
          </a:prstGeom>
          <a:ln cap="flat" w="28575">
            <a:solidFill>
              <a:srgbClr val="FFFFFF"/>
            </a:solidFill>
            <a:prstDash val="solid"/>
            <a:headEnd type="none" len="sm" w="sm"/>
            <a:tailEnd type="none" len="sm" w="sm"/>
          </a:ln>
        </p:spPr>
      </p:sp>
      <p:sp>
        <p:nvSpPr>
          <p:cNvPr name="AutoShape 19" id="19"/>
          <p:cNvSpPr/>
          <p:nvPr/>
        </p:nvSpPr>
        <p:spPr>
          <a:xfrm>
            <a:off x="15037294" y="3047735"/>
            <a:ext cx="0" cy="1284539"/>
          </a:xfrm>
          <a:prstGeom prst="line">
            <a:avLst/>
          </a:prstGeom>
          <a:ln cap="flat" w="28575">
            <a:solidFill>
              <a:srgbClr val="FFFFFF"/>
            </a:solidFill>
            <a:prstDash val="solid"/>
            <a:headEnd type="none" len="sm" w="sm"/>
            <a:tailEnd type="none" len="sm" w="sm"/>
          </a:ln>
        </p:spPr>
      </p:sp>
      <p:sp>
        <p:nvSpPr>
          <p:cNvPr name="AutoShape 20" id="20"/>
          <p:cNvSpPr/>
          <p:nvPr/>
        </p:nvSpPr>
        <p:spPr>
          <a:xfrm>
            <a:off x="11393865" y="3047735"/>
            <a:ext cx="0" cy="1284539"/>
          </a:xfrm>
          <a:prstGeom prst="line">
            <a:avLst/>
          </a:prstGeom>
          <a:ln cap="flat" w="28575">
            <a:solidFill>
              <a:srgbClr val="FFFFFF"/>
            </a:solidFill>
            <a:prstDash val="solid"/>
            <a:headEnd type="none" len="sm" w="sm"/>
            <a:tailEnd type="none" len="sm" w="sm"/>
          </a:ln>
        </p:spPr>
      </p:sp>
      <p:sp>
        <p:nvSpPr>
          <p:cNvPr name="AutoShape 21" id="21"/>
          <p:cNvSpPr/>
          <p:nvPr/>
        </p:nvSpPr>
        <p:spPr>
          <a:xfrm flipH="true">
            <a:off x="12123829" y="5062237"/>
            <a:ext cx="2613423" cy="0"/>
          </a:xfrm>
          <a:prstGeom prst="line">
            <a:avLst/>
          </a:prstGeom>
          <a:ln cap="flat" w="28575">
            <a:solidFill>
              <a:srgbClr val="FFFFFF"/>
            </a:solidFill>
            <a:prstDash val="solid"/>
            <a:headEnd type="none" len="sm" w="sm"/>
            <a:tailEnd type="none" len="sm" w="sm"/>
          </a:ln>
        </p:spPr>
      </p:sp>
      <p:sp>
        <p:nvSpPr>
          <p:cNvPr name="TextBox 22" id="22"/>
          <p:cNvSpPr txBox="true"/>
          <p:nvPr/>
        </p:nvSpPr>
        <p:spPr>
          <a:xfrm rot="0">
            <a:off x="9903951" y="6611351"/>
            <a:ext cx="6623258" cy="1628140"/>
          </a:xfrm>
          <a:prstGeom prst="rect">
            <a:avLst/>
          </a:prstGeom>
        </p:spPr>
        <p:txBody>
          <a:bodyPr anchor="t" rtlCol="false" tIns="0" lIns="0" bIns="0" rIns="0">
            <a:spAutoFit/>
          </a:bodyPr>
          <a:lstStyle/>
          <a:p>
            <a:pPr algn="ctr">
              <a:lnSpc>
                <a:spcPts val="6755"/>
              </a:lnSpc>
            </a:pPr>
            <a:r>
              <a:rPr lang="en-US" b="true" sz="3500" spc="238">
                <a:solidFill>
                  <a:srgbClr val="F5F5EF"/>
                </a:solidFill>
                <a:latin typeface="Cerebri Bold"/>
                <a:ea typeface="Cerebri Bold"/>
                <a:cs typeface="Cerebri Bold"/>
                <a:sym typeface="Cerebri Bold"/>
              </a:rPr>
              <a:t>MST = [0, 1, 2, 3]</a:t>
            </a:r>
          </a:p>
          <a:p>
            <a:pPr algn="ctr">
              <a:lnSpc>
                <a:spcPts val="6755"/>
              </a:lnSpc>
            </a:pPr>
            <a:r>
              <a:rPr lang="en-US" b="true" sz="3500" spc="238">
                <a:solidFill>
                  <a:srgbClr val="F5F5EF"/>
                </a:solidFill>
                <a:latin typeface="Cerebri Bold"/>
                <a:ea typeface="Cerebri Bold"/>
                <a:cs typeface="Cerebri Bold"/>
                <a:sym typeface="Cerebri Bold"/>
              </a:rPr>
              <a:t>MST = [(0, 1), (1, 2), (3, 4)]</a:t>
            </a:r>
          </a:p>
        </p:txBody>
      </p:sp>
      <p:sp>
        <p:nvSpPr>
          <p:cNvPr name="TextBox 23" id="23"/>
          <p:cNvSpPr txBox="true"/>
          <p:nvPr/>
        </p:nvSpPr>
        <p:spPr>
          <a:xfrm rot="0">
            <a:off x="12822267" y="1784835"/>
            <a:ext cx="786626" cy="379987"/>
          </a:xfrm>
          <a:prstGeom prst="rect">
            <a:avLst/>
          </a:prstGeom>
        </p:spPr>
        <p:txBody>
          <a:bodyPr anchor="t" rtlCol="false" tIns="0" lIns="0" bIns="0" rIns="0">
            <a:spAutoFit/>
          </a:bodyPr>
          <a:lstStyle/>
          <a:p>
            <a:pPr algn="ctr">
              <a:lnSpc>
                <a:spcPts val="3391"/>
              </a:lnSpc>
            </a:pPr>
            <a:r>
              <a:rPr lang="en-US" b="true" sz="1757" spc="119">
                <a:solidFill>
                  <a:srgbClr val="F5F5EF"/>
                </a:solidFill>
                <a:latin typeface="Cerebri Bold"/>
                <a:ea typeface="Cerebri Bold"/>
                <a:cs typeface="Cerebri Bold"/>
                <a:sym typeface="Cerebri Bold"/>
              </a:rPr>
              <a:t>16</a:t>
            </a:r>
          </a:p>
        </p:txBody>
      </p:sp>
      <p:sp>
        <p:nvSpPr>
          <p:cNvPr name="TextBox 24" id="24"/>
          <p:cNvSpPr txBox="true"/>
          <p:nvPr/>
        </p:nvSpPr>
        <p:spPr>
          <a:xfrm rot="0">
            <a:off x="10607239" y="3442861"/>
            <a:ext cx="786626" cy="379987"/>
          </a:xfrm>
          <a:prstGeom prst="rect">
            <a:avLst/>
          </a:prstGeom>
        </p:spPr>
        <p:txBody>
          <a:bodyPr anchor="t" rtlCol="false" tIns="0" lIns="0" bIns="0" rIns="0">
            <a:spAutoFit/>
          </a:bodyPr>
          <a:lstStyle/>
          <a:p>
            <a:pPr algn="ctr">
              <a:lnSpc>
                <a:spcPts val="3391"/>
              </a:lnSpc>
            </a:pPr>
            <a:r>
              <a:rPr lang="en-US" b="true" sz="1757" spc="119">
                <a:solidFill>
                  <a:srgbClr val="F5F5EF"/>
                </a:solidFill>
                <a:latin typeface="Cerebri Bold"/>
                <a:ea typeface="Cerebri Bold"/>
                <a:cs typeface="Cerebri Bold"/>
                <a:sym typeface="Cerebri Bold"/>
              </a:rPr>
              <a:t>45</a:t>
            </a:r>
          </a:p>
        </p:txBody>
      </p:sp>
      <p:sp>
        <p:nvSpPr>
          <p:cNvPr name="TextBox 25" id="25"/>
          <p:cNvSpPr txBox="true"/>
          <p:nvPr/>
        </p:nvSpPr>
        <p:spPr>
          <a:xfrm rot="0">
            <a:off x="15037294" y="3442861"/>
            <a:ext cx="786626" cy="379987"/>
          </a:xfrm>
          <a:prstGeom prst="rect">
            <a:avLst/>
          </a:prstGeom>
        </p:spPr>
        <p:txBody>
          <a:bodyPr anchor="t" rtlCol="false" tIns="0" lIns="0" bIns="0" rIns="0">
            <a:spAutoFit/>
          </a:bodyPr>
          <a:lstStyle/>
          <a:p>
            <a:pPr algn="ctr">
              <a:lnSpc>
                <a:spcPts val="3391"/>
              </a:lnSpc>
            </a:pPr>
            <a:r>
              <a:rPr lang="en-US" b="true" sz="1757" spc="119">
                <a:solidFill>
                  <a:srgbClr val="F5F5EF"/>
                </a:solidFill>
                <a:latin typeface="Cerebri Bold"/>
                <a:ea typeface="Cerebri Bold"/>
                <a:cs typeface="Cerebri Bold"/>
                <a:sym typeface="Cerebri Bold"/>
              </a:rPr>
              <a:t>21</a:t>
            </a:r>
          </a:p>
        </p:txBody>
      </p:sp>
      <p:sp>
        <p:nvSpPr>
          <p:cNvPr name="TextBox 26" id="26"/>
          <p:cNvSpPr txBox="true"/>
          <p:nvPr/>
        </p:nvSpPr>
        <p:spPr>
          <a:xfrm rot="0">
            <a:off x="12822267" y="5029200"/>
            <a:ext cx="786626" cy="379987"/>
          </a:xfrm>
          <a:prstGeom prst="rect">
            <a:avLst/>
          </a:prstGeom>
        </p:spPr>
        <p:txBody>
          <a:bodyPr anchor="t" rtlCol="false" tIns="0" lIns="0" bIns="0" rIns="0">
            <a:spAutoFit/>
          </a:bodyPr>
          <a:lstStyle/>
          <a:p>
            <a:pPr algn="ctr">
              <a:lnSpc>
                <a:spcPts val="3391"/>
              </a:lnSpc>
            </a:pPr>
            <a:r>
              <a:rPr lang="en-US" b="true" sz="1757" spc="119">
                <a:solidFill>
                  <a:srgbClr val="F5F5EF"/>
                </a:solidFill>
                <a:latin typeface="Cerebri Bold"/>
                <a:ea typeface="Cerebri Bold"/>
                <a:cs typeface="Cerebri Bold"/>
                <a:sym typeface="Cerebri Bold"/>
              </a:rPr>
              <a:t>7</a:t>
            </a:r>
          </a:p>
        </p:txBody>
      </p:sp>
      <p:sp>
        <p:nvSpPr>
          <p:cNvPr name="TextBox 27" id="27"/>
          <p:cNvSpPr txBox="true"/>
          <p:nvPr/>
        </p:nvSpPr>
        <p:spPr>
          <a:xfrm rot="0">
            <a:off x="12035641" y="3708548"/>
            <a:ext cx="786626" cy="379987"/>
          </a:xfrm>
          <a:prstGeom prst="rect">
            <a:avLst/>
          </a:prstGeom>
        </p:spPr>
        <p:txBody>
          <a:bodyPr anchor="t" rtlCol="false" tIns="0" lIns="0" bIns="0" rIns="0">
            <a:spAutoFit/>
          </a:bodyPr>
          <a:lstStyle/>
          <a:p>
            <a:pPr algn="ctr">
              <a:lnSpc>
                <a:spcPts val="3391"/>
              </a:lnSpc>
            </a:pPr>
            <a:r>
              <a:rPr lang="en-US" b="true" sz="1757" spc="119">
                <a:solidFill>
                  <a:srgbClr val="F5F5EF"/>
                </a:solidFill>
                <a:latin typeface="Cerebri Bold"/>
                <a:ea typeface="Cerebri Bold"/>
                <a:cs typeface="Cerebri Bold"/>
                <a:sym typeface="Cerebri Bold"/>
              </a:rPr>
              <a:t>18</a:t>
            </a:r>
          </a:p>
        </p:txBody>
      </p:sp>
      <p:sp>
        <p:nvSpPr>
          <p:cNvPr name="TextBox 28" id="28"/>
          <p:cNvSpPr txBox="true"/>
          <p:nvPr/>
        </p:nvSpPr>
        <p:spPr>
          <a:xfrm rot="0">
            <a:off x="13734211" y="3708548"/>
            <a:ext cx="786626" cy="379987"/>
          </a:xfrm>
          <a:prstGeom prst="rect">
            <a:avLst/>
          </a:prstGeom>
        </p:spPr>
        <p:txBody>
          <a:bodyPr anchor="t" rtlCol="false" tIns="0" lIns="0" bIns="0" rIns="0">
            <a:spAutoFit/>
          </a:bodyPr>
          <a:lstStyle/>
          <a:p>
            <a:pPr algn="ctr">
              <a:lnSpc>
                <a:spcPts val="3391"/>
              </a:lnSpc>
            </a:pPr>
            <a:r>
              <a:rPr lang="en-US" b="true" sz="1757" spc="119">
                <a:solidFill>
                  <a:srgbClr val="F5F5EF"/>
                </a:solidFill>
                <a:latin typeface="Cerebri Bold"/>
                <a:ea typeface="Cerebri Bold"/>
                <a:cs typeface="Cerebri Bold"/>
                <a:sym typeface="Cerebri Bold"/>
              </a:rPr>
              <a:t>32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D242C"/>
        </a:solidFill>
      </p:bgPr>
    </p:bg>
    <p:spTree>
      <p:nvGrpSpPr>
        <p:cNvPr id="1" name=""/>
        <p:cNvGrpSpPr/>
        <p:nvPr/>
      </p:nvGrpSpPr>
      <p:grpSpPr>
        <a:xfrm>
          <a:off x="0" y="0"/>
          <a:ext cx="0" cy="0"/>
          <a:chOff x="0" y="0"/>
          <a:chExt cx="0" cy="0"/>
        </a:xfrm>
      </p:grpSpPr>
      <p:grpSp>
        <p:nvGrpSpPr>
          <p:cNvPr name="Group 2" id="2"/>
          <p:cNvGrpSpPr/>
          <p:nvPr/>
        </p:nvGrpSpPr>
        <p:grpSpPr>
          <a:xfrm rot="0">
            <a:off x="10663902" y="1587808"/>
            <a:ext cx="1459927" cy="145992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A6350"/>
            </a:solidFill>
          </p:spPr>
        </p:sp>
        <p:sp>
          <p:nvSpPr>
            <p:cNvPr name="TextBox 4" id="4"/>
            <p:cNvSpPr txBox="true"/>
            <p:nvPr/>
          </p:nvSpPr>
          <p:spPr>
            <a:xfrm>
              <a:off x="76200" y="-95250"/>
              <a:ext cx="660400" cy="831850"/>
            </a:xfrm>
            <a:prstGeom prst="rect">
              <a:avLst/>
            </a:prstGeom>
          </p:spPr>
          <p:txBody>
            <a:bodyPr anchor="ctr" rtlCol="false" tIns="50800" lIns="50800" bIns="50800" rIns="50800"/>
            <a:lstStyle/>
            <a:p>
              <a:pPr algn="ctr">
                <a:lnSpc>
                  <a:spcPts val="7200"/>
                </a:lnSpc>
              </a:pPr>
              <a:r>
                <a:rPr lang="en-US" sz="4500" spc="89">
                  <a:solidFill>
                    <a:srgbClr val="FFFFFF"/>
                  </a:solidFill>
                  <a:latin typeface="Cerebri"/>
                  <a:ea typeface="Cerebri"/>
                  <a:cs typeface="Cerebri"/>
                  <a:sym typeface="Cerebri"/>
                </a:rPr>
                <a:t>0</a:t>
              </a:r>
            </a:p>
          </p:txBody>
        </p:sp>
      </p:grpSp>
      <p:grpSp>
        <p:nvGrpSpPr>
          <p:cNvPr name="Group 5" id="5"/>
          <p:cNvGrpSpPr/>
          <p:nvPr/>
        </p:nvGrpSpPr>
        <p:grpSpPr>
          <a:xfrm rot="0">
            <a:off x="14307331" y="4332274"/>
            <a:ext cx="1459927" cy="145992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95250"/>
              <a:ext cx="660400" cy="831850"/>
            </a:xfrm>
            <a:prstGeom prst="rect">
              <a:avLst/>
            </a:prstGeom>
          </p:spPr>
          <p:txBody>
            <a:bodyPr anchor="ctr" rtlCol="false" tIns="50800" lIns="50800" bIns="50800" rIns="50800"/>
            <a:lstStyle/>
            <a:p>
              <a:pPr algn="ctr">
                <a:lnSpc>
                  <a:spcPts val="7200"/>
                </a:lnSpc>
              </a:pPr>
              <a:r>
                <a:rPr lang="en-US" sz="4500" spc="89">
                  <a:solidFill>
                    <a:srgbClr val="000000"/>
                  </a:solidFill>
                  <a:latin typeface="Cerebri"/>
                  <a:ea typeface="Cerebri"/>
                  <a:cs typeface="Cerebri"/>
                  <a:sym typeface="Cerebri"/>
                </a:rPr>
                <a:t>3</a:t>
              </a:r>
            </a:p>
          </p:txBody>
        </p:sp>
      </p:grpSp>
      <p:grpSp>
        <p:nvGrpSpPr>
          <p:cNvPr name="Group 8" id="8"/>
          <p:cNvGrpSpPr/>
          <p:nvPr/>
        </p:nvGrpSpPr>
        <p:grpSpPr>
          <a:xfrm rot="0">
            <a:off x="14307331" y="1587808"/>
            <a:ext cx="1459927" cy="145992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704C"/>
            </a:solidFill>
          </p:spPr>
        </p:sp>
        <p:sp>
          <p:nvSpPr>
            <p:cNvPr name="TextBox 10" id="10"/>
            <p:cNvSpPr txBox="true"/>
            <p:nvPr/>
          </p:nvSpPr>
          <p:spPr>
            <a:xfrm>
              <a:off x="76200" y="-95250"/>
              <a:ext cx="660400" cy="831850"/>
            </a:xfrm>
            <a:prstGeom prst="rect">
              <a:avLst/>
            </a:prstGeom>
          </p:spPr>
          <p:txBody>
            <a:bodyPr anchor="ctr" rtlCol="false" tIns="50800" lIns="50800" bIns="50800" rIns="50800"/>
            <a:lstStyle/>
            <a:p>
              <a:pPr algn="ctr">
                <a:lnSpc>
                  <a:spcPts val="7200"/>
                </a:lnSpc>
              </a:pPr>
              <a:r>
                <a:rPr lang="en-US" sz="4500" spc="89">
                  <a:solidFill>
                    <a:srgbClr val="FFFFFF"/>
                  </a:solidFill>
                  <a:latin typeface="Cerebri"/>
                  <a:ea typeface="Cerebri"/>
                  <a:cs typeface="Cerebri"/>
                  <a:sym typeface="Cerebri"/>
                </a:rPr>
                <a:t>1</a:t>
              </a:r>
            </a:p>
          </p:txBody>
        </p:sp>
      </p:grpSp>
      <p:grpSp>
        <p:nvGrpSpPr>
          <p:cNvPr name="Group 11" id="11"/>
          <p:cNvGrpSpPr/>
          <p:nvPr/>
        </p:nvGrpSpPr>
        <p:grpSpPr>
          <a:xfrm rot="0">
            <a:off x="10663902" y="4332274"/>
            <a:ext cx="1459927" cy="145992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B9C4"/>
            </a:solidFill>
          </p:spPr>
        </p:sp>
        <p:sp>
          <p:nvSpPr>
            <p:cNvPr name="TextBox 13" id="13"/>
            <p:cNvSpPr txBox="true"/>
            <p:nvPr/>
          </p:nvSpPr>
          <p:spPr>
            <a:xfrm>
              <a:off x="76200" y="-95250"/>
              <a:ext cx="660400" cy="831850"/>
            </a:xfrm>
            <a:prstGeom prst="rect">
              <a:avLst/>
            </a:prstGeom>
          </p:spPr>
          <p:txBody>
            <a:bodyPr anchor="ctr" rtlCol="false" tIns="50800" lIns="50800" bIns="50800" rIns="50800"/>
            <a:lstStyle/>
            <a:p>
              <a:pPr algn="ctr">
                <a:lnSpc>
                  <a:spcPts val="7200"/>
                </a:lnSpc>
              </a:pPr>
              <a:r>
                <a:rPr lang="en-US" sz="4500" spc="89">
                  <a:solidFill>
                    <a:srgbClr val="FFFFFF"/>
                  </a:solidFill>
                  <a:latin typeface="Cerebri"/>
                  <a:ea typeface="Cerebri"/>
                  <a:cs typeface="Cerebri"/>
                  <a:sym typeface="Cerebri"/>
                </a:rPr>
                <a:t>2</a:t>
              </a:r>
            </a:p>
          </p:txBody>
        </p:sp>
      </p:grpSp>
      <p:sp>
        <p:nvSpPr>
          <p:cNvPr name="AutoShape 14" id="14"/>
          <p:cNvSpPr/>
          <p:nvPr/>
        </p:nvSpPr>
        <p:spPr>
          <a:xfrm flipV="true">
            <a:off x="11835176" y="2721733"/>
            <a:ext cx="2685661" cy="1993005"/>
          </a:xfrm>
          <a:prstGeom prst="line">
            <a:avLst/>
          </a:prstGeom>
          <a:ln cap="flat" w="28575">
            <a:solidFill>
              <a:srgbClr val="FFFFFF"/>
            </a:solidFill>
            <a:prstDash val="solid"/>
            <a:headEnd type="none" len="sm" w="sm"/>
            <a:tailEnd type="none" len="sm" w="sm"/>
          </a:ln>
        </p:spPr>
      </p:sp>
      <p:sp>
        <p:nvSpPr>
          <p:cNvPr name="AutoShape 15" id="15"/>
          <p:cNvSpPr/>
          <p:nvPr/>
        </p:nvSpPr>
        <p:spPr>
          <a:xfrm>
            <a:off x="11835176" y="2721733"/>
            <a:ext cx="2902075" cy="1993005"/>
          </a:xfrm>
          <a:prstGeom prst="line">
            <a:avLst/>
          </a:prstGeom>
          <a:ln cap="flat" w="28575">
            <a:solidFill>
              <a:srgbClr val="FFFFFF"/>
            </a:solidFill>
            <a:prstDash val="solid"/>
            <a:headEnd type="none" len="sm" w="sm"/>
            <a:tailEnd type="none" len="sm" w="sm"/>
          </a:ln>
        </p:spPr>
      </p:sp>
      <p:sp>
        <p:nvSpPr>
          <p:cNvPr name="AutoShape 16" id="16"/>
          <p:cNvSpPr/>
          <p:nvPr/>
        </p:nvSpPr>
        <p:spPr>
          <a:xfrm>
            <a:off x="12123829" y="2317772"/>
            <a:ext cx="2183502" cy="0"/>
          </a:xfrm>
          <a:prstGeom prst="line">
            <a:avLst/>
          </a:prstGeom>
          <a:ln cap="flat" w="28575">
            <a:solidFill>
              <a:srgbClr val="FFFFFF"/>
            </a:solidFill>
            <a:prstDash val="solid"/>
            <a:headEnd type="none" len="sm" w="sm"/>
            <a:tailEnd type="none" len="sm" w="sm"/>
          </a:ln>
        </p:spPr>
      </p:sp>
      <p:sp>
        <p:nvSpPr>
          <p:cNvPr name="AutoShape 17" id="17"/>
          <p:cNvSpPr/>
          <p:nvPr/>
        </p:nvSpPr>
        <p:spPr>
          <a:xfrm>
            <a:off x="15037294" y="3047735"/>
            <a:ext cx="0" cy="1284539"/>
          </a:xfrm>
          <a:prstGeom prst="line">
            <a:avLst/>
          </a:prstGeom>
          <a:ln cap="flat" w="28575">
            <a:solidFill>
              <a:srgbClr val="FFFFFF"/>
            </a:solidFill>
            <a:prstDash val="solid"/>
            <a:headEnd type="none" len="sm" w="sm"/>
            <a:tailEnd type="none" len="sm" w="sm"/>
          </a:ln>
        </p:spPr>
      </p:sp>
      <p:sp>
        <p:nvSpPr>
          <p:cNvPr name="AutoShape 18" id="18"/>
          <p:cNvSpPr/>
          <p:nvPr/>
        </p:nvSpPr>
        <p:spPr>
          <a:xfrm>
            <a:off x="11393865" y="3047735"/>
            <a:ext cx="0" cy="1284539"/>
          </a:xfrm>
          <a:prstGeom prst="line">
            <a:avLst/>
          </a:prstGeom>
          <a:ln cap="flat" w="28575">
            <a:solidFill>
              <a:srgbClr val="FFFFFF"/>
            </a:solidFill>
            <a:prstDash val="solid"/>
            <a:headEnd type="none" len="sm" w="sm"/>
            <a:tailEnd type="none" len="sm" w="sm"/>
          </a:ln>
        </p:spPr>
      </p:sp>
      <p:sp>
        <p:nvSpPr>
          <p:cNvPr name="AutoShape 19" id="19"/>
          <p:cNvSpPr/>
          <p:nvPr/>
        </p:nvSpPr>
        <p:spPr>
          <a:xfrm flipH="true">
            <a:off x="12123829" y="5062237"/>
            <a:ext cx="2613423" cy="0"/>
          </a:xfrm>
          <a:prstGeom prst="line">
            <a:avLst/>
          </a:prstGeom>
          <a:ln cap="flat" w="28575">
            <a:solidFill>
              <a:srgbClr val="FFFFFF"/>
            </a:solidFill>
            <a:prstDash val="solid"/>
            <a:headEnd type="none" len="sm" w="sm"/>
            <a:tailEnd type="none" len="sm" w="sm"/>
          </a:ln>
        </p:spPr>
      </p:sp>
      <p:sp>
        <p:nvSpPr>
          <p:cNvPr name="Freeform 20" id="20"/>
          <p:cNvSpPr/>
          <p:nvPr/>
        </p:nvSpPr>
        <p:spPr>
          <a:xfrm flipH="false" flipV="false" rot="0">
            <a:off x="11000552" y="5475862"/>
            <a:ext cx="4565409" cy="4565409"/>
          </a:xfrm>
          <a:custGeom>
            <a:avLst/>
            <a:gdLst/>
            <a:ahLst/>
            <a:cxnLst/>
            <a:rect r="r" b="b" t="t" l="l"/>
            <a:pathLst>
              <a:path h="4565409" w="4565409">
                <a:moveTo>
                  <a:pt x="0" y="0"/>
                </a:moveTo>
                <a:lnTo>
                  <a:pt x="4565409" y="0"/>
                </a:lnTo>
                <a:lnTo>
                  <a:pt x="4565409" y="4565410"/>
                </a:lnTo>
                <a:lnTo>
                  <a:pt x="0" y="45654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2300731" y="6589311"/>
            <a:ext cx="1965052" cy="2490911"/>
          </a:xfrm>
          <a:custGeom>
            <a:avLst/>
            <a:gdLst/>
            <a:ahLst/>
            <a:cxnLst/>
            <a:rect r="r" b="b" t="t" l="l"/>
            <a:pathLst>
              <a:path h="2490911" w="1965052">
                <a:moveTo>
                  <a:pt x="0" y="0"/>
                </a:moveTo>
                <a:lnTo>
                  <a:pt x="1965052" y="0"/>
                </a:lnTo>
                <a:lnTo>
                  <a:pt x="1965052" y="2490912"/>
                </a:lnTo>
                <a:lnTo>
                  <a:pt x="0" y="2490912"/>
                </a:lnTo>
                <a:lnTo>
                  <a:pt x="0" y="0"/>
                </a:lnTo>
                <a:close/>
              </a:path>
            </a:pathLst>
          </a:custGeom>
          <a:blipFill>
            <a:blip r:embed="rId4"/>
            <a:stretch>
              <a:fillRect l="0" t="0" r="0" b="0"/>
            </a:stretch>
          </a:blipFill>
        </p:spPr>
      </p:sp>
      <p:sp>
        <p:nvSpPr>
          <p:cNvPr name="TextBox 22" id="22"/>
          <p:cNvSpPr txBox="true"/>
          <p:nvPr/>
        </p:nvSpPr>
        <p:spPr>
          <a:xfrm rot="0">
            <a:off x="1028700" y="1085850"/>
            <a:ext cx="6855247" cy="3112628"/>
          </a:xfrm>
          <a:prstGeom prst="rect">
            <a:avLst/>
          </a:prstGeom>
        </p:spPr>
        <p:txBody>
          <a:bodyPr anchor="t" rtlCol="false" tIns="0" lIns="0" bIns="0" rIns="0">
            <a:spAutoFit/>
          </a:bodyPr>
          <a:lstStyle/>
          <a:p>
            <a:pPr algn="l">
              <a:lnSpc>
                <a:spcPts val="8126"/>
              </a:lnSpc>
            </a:pPr>
            <a:r>
              <a:rPr lang="en-US" b="true" sz="7320" spc="366">
                <a:solidFill>
                  <a:srgbClr val="F5F5EF"/>
                </a:solidFill>
                <a:latin typeface="Cerebri Bold"/>
                <a:ea typeface="Cerebri Bold"/>
                <a:cs typeface="Cerebri Bold"/>
                <a:sym typeface="Cerebri Bold"/>
              </a:rPr>
              <a:t>SOLUCION 2: ALGORITMO DE PRIM</a:t>
            </a:r>
          </a:p>
        </p:txBody>
      </p:sp>
      <p:sp>
        <p:nvSpPr>
          <p:cNvPr name="TextBox 23" id="23"/>
          <p:cNvSpPr txBox="true"/>
          <p:nvPr/>
        </p:nvSpPr>
        <p:spPr>
          <a:xfrm rot="0">
            <a:off x="1028700" y="4491097"/>
            <a:ext cx="7600675" cy="4304921"/>
          </a:xfrm>
          <a:prstGeom prst="rect">
            <a:avLst/>
          </a:prstGeom>
        </p:spPr>
        <p:txBody>
          <a:bodyPr anchor="t" rtlCol="false" tIns="0" lIns="0" bIns="0" rIns="0">
            <a:spAutoFit/>
          </a:bodyPr>
          <a:lstStyle/>
          <a:p>
            <a:pPr algn="l">
              <a:lnSpc>
                <a:spcPts val="4319"/>
              </a:lnSpc>
            </a:pPr>
            <a:r>
              <a:rPr lang="en-US" sz="2238" spc="152" b="true">
                <a:solidFill>
                  <a:srgbClr val="F5F5EF"/>
                </a:solidFill>
                <a:latin typeface="Cerebri Bold"/>
                <a:ea typeface="Cerebri Bold"/>
                <a:cs typeface="Cerebri Bold"/>
                <a:sym typeface="Cerebri Bold"/>
              </a:rPr>
              <a:t>Definición y Propósito:</a:t>
            </a:r>
          </a:p>
          <a:p>
            <a:pPr algn="l" marL="483222" indent="-241611" lvl="1">
              <a:lnSpc>
                <a:spcPts val="4319"/>
              </a:lnSpc>
              <a:buFont typeface="Arial"/>
              <a:buChar char="•"/>
            </a:pPr>
            <a:r>
              <a:rPr lang="en-US" b="true" sz="2238" spc="152">
                <a:solidFill>
                  <a:srgbClr val="F5F5EF"/>
                </a:solidFill>
                <a:latin typeface="Cerebri Bold"/>
                <a:ea typeface="Cerebri Bold"/>
                <a:cs typeface="Cerebri Bold"/>
                <a:sym typeface="Cerebri Bold"/>
              </a:rPr>
              <a:t>El algoritmo de Prim es un método voraz utilizado para encontrar el Árbol de Expansión Mínima (MST) en un grafo conexo y no dirigido.</a:t>
            </a:r>
          </a:p>
          <a:p>
            <a:pPr algn="l" marL="483222" indent="-241611" lvl="1">
              <a:lnSpc>
                <a:spcPts val="4319"/>
              </a:lnSpc>
              <a:buFont typeface="Arial"/>
              <a:buChar char="•"/>
            </a:pPr>
            <a:r>
              <a:rPr lang="en-US" b="true" sz="2238" spc="152">
                <a:solidFill>
                  <a:srgbClr val="F5F5EF"/>
                </a:solidFill>
                <a:latin typeface="Cerebri Bold"/>
                <a:ea typeface="Cerebri Bold"/>
                <a:cs typeface="Cerebri Bold"/>
                <a:sym typeface="Cerebri Bold"/>
              </a:rPr>
              <a:t>Su objetivo es conectar todos los nodos del grafo con el menor peso total posible, evitando ciclos.</a:t>
            </a:r>
          </a:p>
        </p:txBody>
      </p:sp>
      <p:sp>
        <p:nvSpPr>
          <p:cNvPr name="TextBox 24" id="24"/>
          <p:cNvSpPr txBox="true"/>
          <p:nvPr/>
        </p:nvSpPr>
        <p:spPr>
          <a:xfrm rot="0">
            <a:off x="12822267" y="1784835"/>
            <a:ext cx="786626" cy="379987"/>
          </a:xfrm>
          <a:prstGeom prst="rect">
            <a:avLst/>
          </a:prstGeom>
        </p:spPr>
        <p:txBody>
          <a:bodyPr anchor="t" rtlCol="false" tIns="0" lIns="0" bIns="0" rIns="0">
            <a:spAutoFit/>
          </a:bodyPr>
          <a:lstStyle/>
          <a:p>
            <a:pPr algn="ctr">
              <a:lnSpc>
                <a:spcPts val="3391"/>
              </a:lnSpc>
            </a:pPr>
            <a:r>
              <a:rPr lang="en-US" b="true" sz="1757" spc="119">
                <a:solidFill>
                  <a:srgbClr val="F5F5EF"/>
                </a:solidFill>
                <a:latin typeface="Cerebri Bold"/>
                <a:ea typeface="Cerebri Bold"/>
                <a:cs typeface="Cerebri Bold"/>
                <a:sym typeface="Cerebri Bold"/>
              </a:rPr>
              <a:t>16</a:t>
            </a:r>
          </a:p>
        </p:txBody>
      </p:sp>
      <p:sp>
        <p:nvSpPr>
          <p:cNvPr name="TextBox 25" id="25"/>
          <p:cNvSpPr txBox="true"/>
          <p:nvPr/>
        </p:nvSpPr>
        <p:spPr>
          <a:xfrm rot="0">
            <a:off x="10607239" y="3442861"/>
            <a:ext cx="786626" cy="379987"/>
          </a:xfrm>
          <a:prstGeom prst="rect">
            <a:avLst/>
          </a:prstGeom>
        </p:spPr>
        <p:txBody>
          <a:bodyPr anchor="t" rtlCol="false" tIns="0" lIns="0" bIns="0" rIns="0">
            <a:spAutoFit/>
          </a:bodyPr>
          <a:lstStyle/>
          <a:p>
            <a:pPr algn="ctr">
              <a:lnSpc>
                <a:spcPts val="3391"/>
              </a:lnSpc>
            </a:pPr>
            <a:r>
              <a:rPr lang="en-US" b="true" sz="1757" spc="119">
                <a:solidFill>
                  <a:srgbClr val="F5F5EF"/>
                </a:solidFill>
                <a:latin typeface="Cerebri Bold"/>
                <a:ea typeface="Cerebri Bold"/>
                <a:cs typeface="Cerebri Bold"/>
                <a:sym typeface="Cerebri Bold"/>
              </a:rPr>
              <a:t>45</a:t>
            </a:r>
          </a:p>
        </p:txBody>
      </p:sp>
      <p:sp>
        <p:nvSpPr>
          <p:cNvPr name="TextBox 26" id="26"/>
          <p:cNvSpPr txBox="true"/>
          <p:nvPr/>
        </p:nvSpPr>
        <p:spPr>
          <a:xfrm rot="0">
            <a:off x="15037294" y="3442861"/>
            <a:ext cx="786626" cy="379987"/>
          </a:xfrm>
          <a:prstGeom prst="rect">
            <a:avLst/>
          </a:prstGeom>
        </p:spPr>
        <p:txBody>
          <a:bodyPr anchor="t" rtlCol="false" tIns="0" lIns="0" bIns="0" rIns="0">
            <a:spAutoFit/>
          </a:bodyPr>
          <a:lstStyle/>
          <a:p>
            <a:pPr algn="ctr">
              <a:lnSpc>
                <a:spcPts val="3391"/>
              </a:lnSpc>
            </a:pPr>
            <a:r>
              <a:rPr lang="en-US" b="true" sz="1757" spc="119">
                <a:solidFill>
                  <a:srgbClr val="F5F5EF"/>
                </a:solidFill>
                <a:latin typeface="Cerebri Bold"/>
                <a:ea typeface="Cerebri Bold"/>
                <a:cs typeface="Cerebri Bold"/>
                <a:sym typeface="Cerebri Bold"/>
              </a:rPr>
              <a:t>21</a:t>
            </a:r>
          </a:p>
        </p:txBody>
      </p:sp>
      <p:sp>
        <p:nvSpPr>
          <p:cNvPr name="TextBox 27" id="27"/>
          <p:cNvSpPr txBox="true"/>
          <p:nvPr/>
        </p:nvSpPr>
        <p:spPr>
          <a:xfrm rot="0">
            <a:off x="12822267" y="5029200"/>
            <a:ext cx="786626" cy="379987"/>
          </a:xfrm>
          <a:prstGeom prst="rect">
            <a:avLst/>
          </a:prstGeom>
        </p:spPr>
        <p:txBody>
          <a:bodyPr anchor="t" rtlCol="false" tIns="0" lIns="0" bIns="0" rIns="0">
            <a:spAutoFit/>
          </a:bodyPr>
          <a:lstStyle/>
          <a:p>
            <a:pPr algn="ctr">
              <a:lnSpc>
                <a:spcPts val="3391"/>
              </a:lnSpc>
            </a:pPr>
            <a:r>
              <a:rPr lang="en-US" b="true" sz="1757" spc="119">
                <a:solidFill>
                  <a:srgbClr val="F5F5EF"/>
                </a:solidFill>
                <a:latin typeface="Cerebri Bold"/>
                <a:ea typeface="Cerebri Bold"/>
                <a:cs typeface="Cerebri Bold"/>
                <a:sym typeface="Cerebri Bold"/>
              </a:rPr>
              <a:t>7</a:t>
            </a:r>
          </a:p>
        </p:txBody>
      </p:sp>
      <p:sp>
        <p:nvSpPr>
          <p:cNvPr name="TextBox 28" id="28"/>
          <p:cNvSpPr txBox="true"/>
          <p:nvPr/>
        </p:nvSpPr>
        <p:spPr>
          <a:xfrm rot="0">
            <a:off x="12035641" y="3708548"/>
            <a:ext cx="786626" cy="379987"/>
          </a:xfrm>
          <a:prstGeom prst="rect">
            <a:avLst/>
          </a:prstGeom>
        </p:spPr>
        <p:txBody>
          <a:bodyPr anchor="t" rtlCol="false" tIns="0" lIns="0" bIns="0" rIns="0">
            <a:spAutoFit/>
          </a:bodyPr>
          <a:lstStyle/>
          <a:p>
            <a:pPr algn="ctr">
              <a:lnSpc>
                <a:spcPts val="3391"/>
              </a:lnSpc>
            </a:pPr>
            <a:r>
              <a:rPr lang="en-US" b="true" sz="1757" spc="119">
                <a:solidFill>
                  <a:srgbClr val="F5F5EF"/>
                </a:solidFill>
                <a:latin typeface="Cerebri Bold"/>
                <a:ea typeface="Cerebri Bold"/>
                <a:cs typeface="Cerebri Bold"/>
                <a:sym typeface="Cerebri Bold"/>
              </a:rPr>
              <a:t>18</a:t>
            </a:r>
          </a:p>
        </p:txBody>
      </p:sp>
      <p:sp>
        <p:nvSpPr>
          <p:cNvPr name="TextBox 29" id="29"/>
          <p:cNvSpPr txBox="true"/>
          <p:nvPr/>
        </p:nvSpPr>
        <p:spPr>
          <a:xfrm rot="0">
            <a:off x="13734211" y="3708548"/>
            <a:ext cx="786626" cy="379987"/>
          </a:xfrm>
          <a:prstGeom prst="rect">
            <a:avLst/>
          </a:prstGeom>
        </p:spPr>
        <p:txBody>
          <a:bodyPr anchor="t" rtlCol="false" tIns="0" lIns="0" bIns="0" rIns="0">
            <a:spAutoFit/>
          </a:bodyPr>
          <a:lstStyle/>
          <a:p>
            <a:pPr algn="ctr">
              <a:lnSpc>
                <a:spcPts val="3391"/>
              </a:lnSpc>
            </a:pPr>
            <a:r>
              <a:rPr lang="en-US" b="true" sz="1757" spc="119">
                <a:solidFill>
                  <a:srgbClr val="F5F5EF"/>
                </a:solidFill>
                <a:latin typeface="Cerebri Bold"/>
                <a:ea typeface="Cerebri Bold"/>
                <a:cs typeface="Cerebri Bold"/>
                <a:sym typeface="Cerebri Bold"/>
              </a:rPr>
              <a:t>32</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D242C"/>
        </a:solidFill>
      </p:bgPr>
    </p:bg>
    <p:spTree>
      <p:nvGrpSpPr>
        <p:cNvPr id="1" name=""/>
        <p:cNvGrpSpPr/>
        <p:nvPr/>
      </p:nvGrpSpPr>
      <p:grpSpPr>
        <a:xfrm>
          <a:off x="0" y="0"/>
          <a:ext cx="0" cy="0"/>
          <a:chOff x="0" y="0"/>
          <a:chExt cx="0" cy="0"/>
        </a:xfrm>
      </p:grpSpPr>
      <p:sp>
        <p:nvSpPr>
          <p:cNvPr name="Freeform 2" id="2"/>
          <p:cNvSpPr/>
          <p:nvPr/>
        </p:nvSpPr>
        <p:spPr>
          <a:xfrm flipH="false" flipV="false" rot="0">
            <a:off x="11013359" y="3046837"/>
            <a:ext cx="6245941" cy="4461387"/>
          </a:xfrm>
          <a:custGeom>
            <a:avLst/>
            <a:gdLst/>
            <a:ahLst/>
            <a:cxnLst/>
            <a:rect r="r" b="b" t="t" l="l"/>
            <a:pathLst>
              <a:path h="4461387" w="6245941">
                <a:moveTo>
                  <a:pt x="0" y="0"/>
                </a:moveTo>
                <a:lnTo>
                  <a:pt x="6245941" y="0"/>
                </a:lnTo>
                <a:lnTo>
                  <a:pt x="6245941" y="4461387"/>
                </a:lnTo>
                <a:lnTo>
                  <a:pt x="0" y="4461387"/>
                </a:lnTo>
                <a:lnTo>
                  <a:pt x="0" y="0"/>
                </a:lnTo>
                <a:close/>
              </a:path>
            </a:pathLst>
          </a:custGeom>
          <a:blipFill>
            <a:blip r:embed="rId2"/>
            <a:stretch>
              <a:fillRect l="0" t="0" r="0" b="0"/>
            </a:stretch>
          </a:blipFill>
        </p:spPr>
      </p:sp>
      <p:sp>
        <p:nvSpPr>
          <p:cNvPr name="TextBox 3" id="3"/>
          <p:cNvSpPr txBox="true"/>
          <p:nvPr/>
        </p:nvSpPr>
        <p:spPr>
          <a:xfrm rot="0">
            <a:off x="1028700" y="1085850"/>
            <a:ext cx="6855247" cy="3112628"/>
          </a:xfrm>
          <a:prstGeom prst="rect">
            <a:avLst/>
          </a:prstGeom>
        </p:spPr>
        <p:txBody>
          <a:bodyPr anchor="t" rtlCol="false" tIns="0" lIns="0" bIns="0" rIns="0">
            <a:spAutoFit/>
          </a:bodyPr>
          <a:lstStyle/>
          <a:p>
            <a:pPr algn="l">
              <a:lnSpc>
                <a:spcPts val="8126"/>
              </a:lnSpc>
            </a:pPr>
            <a:r>
              <a:rPr lang="en-US" b="true" sz="7320" spc="366">
                <a:solidFill>
                  <a:srgbClr val="F5F5EF"/>
                </a:solidFill>
                <a:latin typeface="Cerebri Bold"/>
                <a:ea typeface="Cerebri Bold"/>
                <a:cs typeface="Cerebri Bold"/>
                <a:sym typeface="Cerebri Bold"/>
              </a:rPr>
              <a:t>SOLUCION 2: ALGORITMO DE PRIM</a:t>
            </a:r>
          </a:p>
        </p:txBody>
      </p:sp>
      <p:sp>
        <p:nvSpPr>
          <p:cNvPr name="TextBox 4" id="4"/>
          <p:cNvSpPr txBox="true"/>
          <p:nvPr/>
        </p:nvSpPr>
        <p:spPr>
          <a:xfrm rot="0">
            <a:off x="1028700" y="4638794"/>
            <a:ext cx="9635202" cy="4619506"/>
          </a:xfrm>
          <a:prstGeom prst="rect">
            <a:avLst/>
          </a:prstGeom>
        </p:spPr>
        <p:txBody>
          <a:bodyPr anchor="t" rtlCol="false" tIns="0" lIns="0" bIns="0" rIns="0">
            <a:spAutoFit/>
          </a:bodyPr>
          <a:lstStyle/>
          <a:p>
            <a:pPr algn="l">
              <a:lnSpc>
                <a:spcPts val="4655"/>
              </a:lnSpc>
            </a:pPr>
            <a:r>
              <a:rPr lang="en-US" sz="2412" spc="164" b="true">
                <a:solidFill>
                  <a:srgbClr val="EC704C"/>
                </a:solidFill>
                <a:latin typeface="Cerebri Bold"/>
                <a:ea typeface="Cerebri Bold"/>
                <a:cs typeface="Cerebri Bold"/>
                <a:sym typeface="Cerebri Bold"/>
              </a:rPr>
              <a:t>Complejidad Algorítmica:</a:t>
            </a:r>
          </a:p>
          <a:p>
            <a:pPr algn="l" marL="520805" indent="-260403" lvl="1">
              <a:lnSpc>
                <a:spcPts val="4655"/>
              </a:lnSpc>
              <a:buFont typeface="Arial"/>
              <a:buChar char="•"/>
            </a:pPr>
            <a:r>
              <a:rPr lang="en-US" b="true" sz="2412" spc="164">
                <a:solidFill>
                  <a:srgbClr val="F5F5EF"/>
                </a:solidFill>
                <a:latin typeface="Cerebri Bold"/>
                <a:ea typeface="Cerebri Bold"/>
                <a:cs typeface="Cerebri Bold"/>
                <a:sym typeface="Cerebri Bold"/>
              </a:rPr>
              <a:t>La complejidad del algoritmo de Prim depende de la representación del grafo y las estructuras de datos utilizadas.</a:t>
            </a:r>
          </a:p>
          <a:p>
            <a:pPr algn="l" marL="520805" indent="-260403" lvl="1">
              <a:lnSpc>
                <a:spcPts val="4655"/>
              </a:lnSpc>
              <a:buFont typeface="Arial"/>
              <a:buChar char="•"/>
            </a:pPr>
            <a:r>
              <a:rPr lang="en-US" b="true" sz="2412" spc="164">
                <a:solidFill>
                  <a:srgbClr val="EC704C"/>
                </a:solidFill>
                <a:latin typeface="Cerebri Bold"/>
                <a:ea typeface="Cerebri Bold"/>
                <a:cs typeface="Cerebri Bold"/>
                <a:sym typeface="Cerebri Bold"/>
              </a:rPr>
              <a:t>Matriz de Adyacencia: </a:t>
            </a:r>
            <a:r>
              <a:rPr lang="en-US" b="true" sz="2412" spc="164">
                <a:solidFill>
                  <a:srgbClr val="F5F5EF"/>
                </a:solidFill>
                <a:latin typeface="Cerebri Bold"/>
                <a:ea typeface="Cerebri Bold"/>
                <a:cs typeface="Cerebri Bold"/>
                <a:sym typeface="Cerebri Bold"/>
              </a:rPr>
              <a:t>Si se emplea una matriz de adyacencia y se busca la arista mínima en cada iteración, la complejidad es O(V²), donde V es el número de nodos.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DAGWGL6mvw8</dc:identifier>
  <dcterms:modified xsi:type="dcterms:W3CDTF">2011-08-01T06:04:30Z</dcterms:modified>
  <cp:revision>1</cp:revision>
  <dc:title>Equipo_07_presentacion</dc:title>
</cp:coreProperties>
</file>