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81" r:id="rId12"/>
    <p:sldId id="275" r:id="rId13"/>
    <p:sldId id="276" r:id="rId14"/>
    <p:sldId id="262" r:id="rId15"/>
    <p:sldId id="282" r:id="rId16"/>
    <p:sldId id="283" r:id="rId17"/>
    <p:sldId id="264" r:id="rId18"/>
    <p:sldId id="279" r:id="rId19"/>
    <p:sldId id="280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00"/>
    <a:srgbClr val="0F0FFD"/>
    <a:srgbClr val="C9C9FD"/>
    <a:srgbClr val="2683C6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 autoAdjust="0"/>
    <p:restoredTop sz="94658"/>
  </p:normalViewPr>
  <p:slideViewPr>
    <p:cSldViewPr snapToGrid="0">
      <p:cViewPr varScale="1">
        <p:scale>
          <a:sx n="101" d="100"/>
          <a:sy n="101" d="100"/>
        </p:scale>
        <p:origin x="10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6A48-508A-426B-87FB-A56656A413F5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4B01F-50F6-468C-82F7-6C619CD8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4B01F-50F6-468C-82F7-6C619CD8FE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5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4B01F-50F6-468C-82F7-6C619CD8FE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8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6FD6-E404-47F9-9D9B-30891CEBA04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EAB-AED9-44F1-861F-911D7854A1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0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6FD6-E404-47F9-9D9B-30891CEBA04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EAB-AED9-44F1-861F-911D7854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6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6FD6-E404-47F9-9D9B-30891CEBA04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EAB-AED9-44F1-861F-911D7854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8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6FD6-E404-47F9-9D9B-30891CEBA04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EAB-AED9-44F1-861F-911D7854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6FD6-E404-47F9-9D9B-30891CEBA04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EAB-AED9-44F1-861F-911D7854A1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6FD6-E404-47F9-9D9B-30891CEBA04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EAB-AED9-44F1-861F-911D7854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6FD6-E404-47F9-9D9B-30891CEBA04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EAB-AED9-44F1-861F-911D7854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9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6FD6-E404-47F9-9D9B-30891CEBA04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EAB-AED9-44F1-861F-911D7854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6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6FD6-E404-47F9-9D9B-30891CEBA04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EAB-AED9-44F1-861F-911D7854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B6FD6-E404-47F9-9D9B-30891CEBA04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1AEEAB-AED9-44F1-861F-911D7854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6FD6-E404-47F9-9D9B-30891CEBA04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EEAB-AED9-44F1-861F-911D7854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1B6FD6-E404-47F9-9D9B-30891CEBA04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1AEEAB-AED9-44F1-861F-911D7854A14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31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4684-B144-8983-5241-6AD0A21CB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Project - Part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6597A-2D0C-874D-F170-6EEF1ECE1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cap="none" dirty="0">
                <a:solidFill>
                  <a:schemeClr val="tx1"/>
                </a:solidFill>
                <a:latin typeface="+mn-lt"/>
              </a:rPr>
              <a:t>Noa Schneider 312173347</a:t>
            </a:r>
          </a:p>
          <a:p>
            <a:r>
              <a:rPr lang="en-US" sz="1800" cap="none" dirty="0">
                <a:solidFill>
                  <a:schemeClr val="tx1"/>
                </a:solidFill>
                <a:latin typeface="+mn-lt"/>
              </a:rPr>
              <a:t>Jenni </a:t>
            </a:r>
            <a:r>
              <a:rPr lang="en-US" sz="1800" cap="none" dirty="0" err="1">
                <a:solidFill>
                  <a:schemeClr val="tx1"/>
                </a:solidFill>
                <a:latin typeface="+mn-lt"/>
              </a:rPr>
              <a:t>Shechovitzky</a:t>
            </a:r>
            <a:r>
              <a:rPr lang="en-US" sz="1800" cap="none" dirty="0">
                <a:solidFill>
                  <a:schemeClr val="tx1"/>
                </a:solidFill>
                <a:latin typeface="+mn-lt"/>
              </a:rPr>
              <a:t> 313690307</a:t>
            </a:r>
          </a:p>
          <a:p>
            <a:r>
              <a:rPr lang="en-US" sz="1800" cap="none" dirty="0">
                <a:solidFill>
                  <a:schemeClr val="tx1"/>
                </a:solidFill>
                <a:latin typeface="+mn-lt"/>
              </a:rPr>
              <a:t>Emil Raskin 207109471</a:t>
            </a:r>
          </a:p>
        </p:txBody>
      </p:sp>
    </p:spTree>
    <p:extLst>
      <p:ext uri="{BB962C8B-B14F-4D97-AF65-F5344CB8AC3E}">
        <p14:creationId xmlns:p14="http://schemas.microsoft.com/office/powerpoint/2010/main" val="323444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B0A8-E9B0-2245-7421-A4A3F162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Zooming in on:</a:t>
            </a:r>
            <a:r>
              <a:rPr lang="en-US" sz="1600" dirty="0">
                <a:solidFill>
                  <a:srgbClr val="2683C6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/>
              <a:t>Payment Method &amp; Churn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7810F-FF2D-C55A-2553-9C5141767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900" y="1787866"/>
            <a:ext cx="6864155" cy="42747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862E48-C346-82FC-4E9C-72A0CC49CA4C}"/>
              </a:ext>
            </a:extLst>
          </p:cNvPr>
          <p:cNvSpPr txBox="1"/>
          <p:nvPr/>
        </p:nvSpPr>
        <p:spPr>
          <a:xfrm>
            <a:off x="1097280" y="2140125"/>
            <a:ext cx="3840480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683C6"/>
                </a:solidFill>
              </a:rPr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Customers using Electronic Check have the highest churn rate (~45%), significantly higher than other payment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combination of high churn and high distribution suggests this payment method may be causing dissatisfaction.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🚀 Key Takeaway: </a:t>
            </a:r>
          </a:p>
          <a:p>
            <a:r>
              <a:rPr lang="en-US" sz="1600" dirty="0"/>
              <a:t>Electronic Check is a high-risk payment method for churn.</a:t>
            </a:r>
            <a:endParaRPr lang="en-US" sz="1800" dirty="0">
              <a:solidFill>
                <a:srgbClr val="268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8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82FF-42A8-3F86-D6F6-F5BACD68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Zooming in on: Monthly Charges &amp; Churn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23D0B-1F04-C89D-8846-56343DF857C9}"/>
              </a:ext>
            </a:extLst>
          </p:cNvPr>
          <p:cNvSpPr txBox="1"/>
          <p:nvPr/>
        </p:nvSpPr>
        <p:spPr>
          <a:xfrm>
            <a:off x="1097280" y="2140125"/>
            <a:ext cx="384048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683C6"/>
                </a:solidFill>
              </a:rPr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Overpaying customers have the highest churn rate (32.9%), followed closely by those in the Normal charge group (31.1%).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Underpaying customers have the lowest churn rate (11.3%), suggesting they may have discounted or promotional plans that encourage retention.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🚀 Key Takeaway: </a:t>
            </a:r>
          </a:p>
          <a:p>
            <a:r>
              <a:rPr lang="en-US" sz="1600" dirty="0"/>
              <a:t>Higher monthly charges are linked to higher churn—addressing pricing concerns and offering better value can improve retention.</a:t>
            </a:r>
            <a:endParaRPr lang="en-US" sz="1800" dirty="0">
              <a:solidFill>
                <a:srgbClr val="2683C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55A24C-F613-2399-5E3F-A0AA7CAC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1830850"/>
            <a:ext cx="5421630" cy="44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3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34C48-E748-3802-EFAE-EAFA01D04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A164-DC3A-70F0-62BF-FBE4E45A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Data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319E2-7996-46EC-EBEF-BBE471BDBF64}"/>
              </a:ext>
            </a:extLst>
          </p:cNvPr>
          <p:cNvSpPr txBox="1"/>
          <p:nvPr/>
        </p:nvSpPr>
        <p:spPr>
          <a:xfrm>
            <a:off x="1097280" y="1737360"/>
            <a:ext cx="106710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altLang="en-US" sz="1600" dirty="0">
                <a:solidFill>
                  <a:srgbClr val="2683C6"/>
                </a:solidFill>
              </a:rPr>
              <a:t>Handling Categorical Variables:</a:t>
            </a:r>
          </a:p>
          <a:p>
            <a:r>
              <a:rPr lang="en-US" altLang="en-US" sz="1600" dirty="0"/>
              <a:t>Applied One-Hot Encoding to: gender, </a:t>
            </a:r>
            <a:r>
              <a:rPr lang="en-US" altLang="en-US" sz="1600" dirty="0" err="1"/>
              <a:t>multiplelines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internetservice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onlinesecurity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onlinebackup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deviceprotection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techsupport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streamingtv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streamingmovies</a:t>
            </a:r>
            <a:r>
              <a:rPr lang="en-US" altLang="en-US" sz="1600" dirty="0"/>
              <a:t>, contract, </a:t>
            </a:r>
            <a:r>
              <a:rPr lang="en-US" altLang="en-US" sz="1600" dirty="0" err="1"/>
              <a:t>paymentmethod</a:t>
            </a:r>
            <a:r>
              <a:rPr lang="en-US" altLang="en-US" sz="1600" dirty="0"/>
              <a:t>. </a:t>
            </a:r>
          </a:p>
          <a:p>
            <a:endParaRPr lang="en-US" altLang="en-US" sz="1600" dirty="0"/>
          </a:p>
          <a:p>
            <a:r>
              <a:rPr lang="en-US" altLang="en-US" sz="1600" dirty="0">
                <a:solidFill>
                  <a:srgbClr val="2683C6"/>
                </a:solidFill>
              </a:rPr>
              <a:t>Feature Removal: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Removed Customer ID – Not relevant for churn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Gender Feature Consideration- Gender had minimal impact on churn (Female: 26.9%, Male: 26.1%), and removing it resulted in no significant effect on model accuracy, so we kept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Removed Redundant One-Hot Encoded Columns: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We removed "No internet service" and "No phone service" columns as they were redundant, with </a:t>
            </a:r>
            <a:r>
              <a:rPr lang="en-US" altLang="en-US" sz="1600" dirty="0" err="1"/>
              <a:t>internetservice_No</a:t>
            </a:r>
            <a:r>
              <a:rPr lang="en-US" altLang="en-US" sz="1600" dirty="0"/>
              <a:t> and </a:t>
            </a:r>
            <a:r>
              <a:rPr lang="en-US" altLang="en-US" sz="1600" dirty="0" err="1"/>
              <a:t>phoneservice</a:t>
            </a:r>
            <a:r>
              <a:rPr lang="en-US" altLang="en-US" sz="1600" dirty="0"/>
              <a:t> providing the same information.</a:t>
            </a:r>
            <a:r>
              <a:rPr lang="en-US" altLang="en-US" sz="1600" dirty="0">
                <a:solidFill>
                  <a:srgbClr val="2683C6"/>
                </a:solidFill>
              </a:rPr>
              <a:t> 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altLang="en-US" sz="1600" dirty="0"/>
              <a:t>Cleaned the data from 41 features and one label to 34 features and one 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r>
              <a:rPr lang="en-US" altLang="en-US" sz="1600" dirty="0">
                <a:solidFill>
                  <a:srgbClr val="2683C6"/>
                </a:solidFill>
              </a:rPr>
              <a:t>Handling Missing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filled missing TotalCharges values with 0 since they belonged to new customers (tenure = 0) who hadn’t been billed yet.</a:t>
            </a:r>
            <a:endParaRPr lang="en-US" altLang="en-US" sz="1600" dirty="0">
              <a:solidFill>
                <a:srgbClr val="2683C6"/>
              </a:solidFill>
            </a:endParaRPr>
          </a:p>
          <a:p>
            <a:endParaRPr lang="en-US" altLang="en-US" sz="1600" dirty="0">
              <a:solidFill>
                <a:srgbClr val="2683C6"/>
              </a:solidFill>
            </a:endParaRPr>
          </a:p>
          <a:p>
            <a:r>
              <a:rPr lang="en-US" altLang="en-US" sz="1600" dirty="0">
                <a:solidFill>
                  <a:srgbClr val="2683C6"/>
                </a:solidFill>
              </a:rPr>
              <a:t>Feature Addition:</a:t>
            </a:r>
          </a:p>
          <a:p>
            <a:pPr marL="285750" indent="-285750">
              <a:buFont typeface="Calibri" panose="020F0502020204030204" pitchFamily="34" charset="0"/>
              <a:buChar char="×"/>
            </a:pPr>
            <a:r>
              <a:rPr lang="en-US" altLang="en-US" sz="1600" dirty="0"/>
              <a:t>No new features were added.</a:t>
            </a:r>
          </a:p>
        </p:txBody>
      </p:sp>
    </p:spTree>
    <p:extLst>
      <p:ext uri="{BB962C8B-B14F-4D97-AF65-F5344CB8AC3E}">
        <p14:creationId xmlns:p14="http://schemas.microsoft.com/office/powerpoint/2010/main" val="177379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3434-A9C4-9587-19A4-1D61B9D5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Machine Learning Models for Churn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9DA78-57E3-A0E3-8423-B0258115F0C8}"/>
              </a:ext>
            </a:extLst>
          </p:cNvPr>
          <p:cNvSpPr txBox="1"/>
          <p:nvPr/>
        </p:nvSpPr>
        <p:spPr>
          <a:xfrm>
            <a:off x="1097280" y="1978789"/>
            <a:ext cx="90563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83C6"/>
                </a:solidFill>
              </a:rPr>
              <a:t>Choosing the Right Model</a:t>
            </a:r>
          </a:p>
          <a:p>
            <a:r>
              <a:rPr lang="en-US" dirty="0"/>
              <a:t>To predict customer churn, we experimented with three different machine learning models and evaluated their performance: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K-Nearest Neighbors (KNN) </a:t>
            </a:r>
            <a:r>
              <a:rPr lang="en-US" dirty="0"/>
              <a:t>– A distance-based model that classifies customers based on their similarity to others.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Decision Tree </a:t>
            </a:r>
            <a:r>
              <a:rPr lang="en-US" dirty="0"/>
              <a:t>– A rule-based model that splits the data into meaningful decision paths.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Random Forest </a:t>
            </a:r>
            <a:r>
              <a:rPr lang="en-US" dirty="0"/>
              <a:t>– An ensemble model that improves predictions by combining multiple decision trees.</a:t>
            </a:r>
          </a:p>
          <a:p>
            <a:endParaRPr lang="en-US" dirty="0"/>
          </a:p>
          <a:p>
            <a:r>
              <a:rPr lang="en-US" dirty="0">
                <a:solidFill>
                  <a:srgbClr val="2683C6"/>
                </a:solidFill>
              </a:rPr>
              <a:t>Goal:</a:t>
            </a:r>
          </a:p>
          <a:p>
            <a:r>
              <a:rPr lang="en-US" dirty="0"/>
              <a:t>We compared these models to determine which one provided the most accurate churn predictions.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D756AA-3146-850A-9687-FA73CB18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0" y="2920971"/>
            <a:ext cx="1505287" cy="153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7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7D33-3459-15F8-A600-5D917672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KNN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EEB9A-7336-5BDC-506F-64D391A5905A}"/>
              </a:ext>
            </a:extLst>
          </p:cNvPr>
          <p:cNvSpPr txBox="1"/>
          <p:nvPr/>
        </p:nvSpPr>
        <p:spPr>
          <a:xfrm>
            <a:off x="1097280" y="1901075"/>
            <a:ext cx="414147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683C6"/>
                </a:solidFill>
              </a:rPr>
              <a:t>Initial Model &amp; Feature Scaling: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model was first tested with </a:t>
            </a:r>
            <a:r>
              <a:rPr lang="en-US" sz="1600" b="1" dirty="0"/>
              <a:t>k=3</a:t>
            </a:r>
            <a:r>
              <a:rPr lang="en-US" sz="1600" dirty="0"/>
              <a:t>, achieving </a:t>
            </a:r>
            <a:r>
              <a:rPr lang="en-US" sz="1600" b="1" dirty="0"/>
              <a:t>76.65%</a:t>
            </a:r>
            <a:r>
              <a:rPr lang="en-US" sz="1600" dirty="0"/>
              <a:t>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improve performance, feature scaling was applied to both train and test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Different odd k-values (1 to 69) were tested for optimization.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2683C6"/>
                </a:solidFill>
              </a:rPr>
              <a:t>Results &amp; Optimal K Selection: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C00"/>
                </a:solidFill>
              </a:rPr>
              <a:t>k=33 </a:t>
            </a:r>
            <a:r>
              <a:rPr lang="en-US" sz="1600" dirty="0"/>
              <a:t>→ </a:t>
            </a:r>
            <a:r>
              <a:rPr lang="en-US" sz="1600" b="1" dirty="0"/>
              <a:t>80.4%</a:t>
            </a:r>
            <a:r>
              <a:rPr lang="en-US" sz="1600" dirty="0"/>
              <a:t> accuracy (balanced performance with a simpler model).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k=67 </a:t>
            </a:r>
            <a:r>
              <a:rPr lang="en-US" sz="1600" dirty="0"/>
              <a:t>→ </a:t>
            </a:r>
            <a:r>
              <a:rPr lang="en-US" sz="1600" b="1" dirty="0"/>
              <a:t>81.2</a:t>
            </a:r>
            <a:r>
              <a:rPr lang="en-US" sz="1600" dirty="0"/>
              <a:t>% accuracy (highest accuracy, but marginal improvement).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accuracy difference between k=33 and k=67 is ~1%, making </a:t>
            </a:r>
            <a:r>
              <a:rPr lang="en-US" sz="1600" b="1" dirty="0"/>
              <a:t>k=33 </a:t>
            </a:r>
            <a:r>
              <a:rPr lang="en-US" sz="1600" dirty="0"/>
              <a:t>a preferable choice for its balance of accuracy and model simplicity.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6ACE2-63FB-4A75-ECEA-2713D732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012" y="1901075"/>
            <a:ext cx="6429888" cy="43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5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9A0FC1-1A35-F70B-FE69-BD834FD7C1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6320" y="1930400"/>
            <a:ext cx="10569856" cy="43209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5ED19-7DF4-70F1-01FF-F2C53A59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3EDDF-B047-5BB2-311A-B02B8B084621}"/>
              </a:ext>
            </a:extLst>
          </p:cNvPr>
          <p:cNvSpPr txBox="1"/>
          <p:nvPr/>
        </p:nvSpPr>
        <p:spPr>
          <a:xfrm>
            <a:off x="8664303" y="1844088"/>
            <a:ext cx="3192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decision tree results confirmed our insights regarding the factors influencing a customer's decision to churn. It is evident that the most significant factors include </a:t>
            </a:r>
            <a:r>
              <a:rPr lang="en-US" sz="1200" b="1" dirty="0"/>
              <a:t>the type of monthly contract monthly charges</a:t>
            </a:r>
            <a:r>
              <a:rPr lang="en-US" sz="1200" dirty="0"/>
              <a:t>, </a:t>
            </a:r>
            <a:r>
              <a:rPr lang="en-US" sz="1200" b="1" dirty="0"/>
              <a:t>whether the customer uses fiber-optic internet services</a:t>
            </a:r>
            <a:r>
              <a:rPr lang="en-US" sz="1200" dirty="0"/>
              <a:t>, </a:t>
            </a:r>
            <a:r>
              <a:rPr lang="en-US" sz="1200" b="1" dirty="0"/>
              <a:t>tenure</a:t>
            </a:r>
            <a:r>
              <a:rPr lang="en-US" sz="1200" dirty="0"/>
              <a:t>, and others. These key variables played a major role in predicting customer churn.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46A70FF-5EE1-94C6-1DDD-396328E4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1930400"/>
            <a:ext cx="3614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683C6"/>
                </a:solidFill>
              </a:rPr>
              <a:t>Initial Model &amp; Feature Scaling:</a:t>
            </a:r>
          </a:p>
          <a:p>
            <a:r>
              <a:rPr lang="en-US" altLang="he-IL" sz="1400" dirty="0"/>
              <a:t>We </a:t>
            </a:r>
            <a:r>
              <a:rPr lang="he-IL" altLang="he-IL" sz="1400" dirty="0" err="1"/>
              <a:t>decided</a:t>
            </a:r>
            <a:r>
              <a:rPr lang="he-IL" altLang="he-IL" sz="1400" dirty="0"/>
              <a:t> </a:t>
            </a:r>
            <a:r>
              <a:rPr lang="he-IL" altLang="he-IL" sz="1400" dirty="0" err="1"/>
              <a:t>to</a:t>
            </a:r>
            <a:r>
              <a:rPr lang="he-IL" altLang="he-IL" sz="1400" dirty="0"/>
              <a:t> </a:t>
            </a:r>
            <a:r>
              <a:rPr lang="he-IL" altLang="he-IL" sz="1400" dirty="0" err="1"/>
              <a:t>set</a:t>
            </a:r>
            <a:r>
              <a:rPr lang="he-IL" altLang="he-IL" sz="1400" dirty="0"/>
              <a:t> </a:t>
            </a:r>
            <a:r>
              <a:rPr lang="he-IL" altLang="he-IL" sz="1400" dirty="0" err="1"/>
              <a:t>the</a:t>
            </a:r>
            <a:r>
              <a:rPr lang="he-IL" altLang="he-IL" sz="1400" dirty="0"/>
              <a:t> </a:t>
            </a:r>
            <a:r>
              <a:rPr lang="he-IL" altLang="he-IL" sz="1400" dirty="0" err="1"/>
              <a:t>model's</a:t>
            </a:r>
            <a:r>
              <a:rPr lang="he-IL" altLang="he-IL" sz="1400" dirty="0"/>
              <a:t> </a:t>
            </a:r>
            <a:r>
              <a:rPr lang="he-IL" altLang="he-IL" sz="1400" dirty="0" err="1"/>
              <a:t>depth</a:t>
            </a:r>
            <a:r>
              <a:rPr lang="he-IL" altLang="he-IL" sz="1400" dirty="0"/>
              <a:t> </a:t>
            </a:r>
            <a:r>
              <a:rPr lang="he-IL" altLang="he-IL" sz="1400" dirty="0" err="1"/>
              <a:t>to</a:t>
            </a:r>
            <a:r>
              <a:rPr lang="he-IL" altLang="he-IL" sz="1400" dirty="0"/>
              <a:t> </a:t>
            </a:r>
            <a:r>
              <a:rPr lang="he-IL" altLang="he-IL" sz="1400" dirty="0" err="1"/>
              <a:t>an</a:t>
            </a:r>
            <a:r>
              <a:rPr lang="he-IL" altLang="he-IL" sz="1400" dirty="0"/>
              <a:t> </a:t>
            </a:r>
            <a:r>
              <a:rPr lang="he-IL" altLang="he-IL" sz="1400" dirty="0" err="1"/>
              <a:t>arbitrary</a:t>
            </a:r>
            <a:r>
              <a:rPr lang="he-IL" altLang="he-IL" sz="1400" dirty="0"/>
              <a:t> </a:t>
            </a:r>
            <a:r>
              <a:rPr lang="he-IL" altLang="he-IL" sz="1400" dirty="0" err="1"/>
              <a:t>value</a:t>
            </a:r>
            <a:r>
              <a:rPr lang="he-IL" altLang="he-IL" sz="1400" dirty="0"/>
              <a:t> </a:t>
            </a:r>
            <a:r>
              <a:rPr lang="he-IL" altLang="he-IL" sz="1400" dirty="0" err="1"/>
              <a:t>of</a:t>
            </a:r>
            <a:r>
              <a:rPr lang="he-IL" altLang="he-IL" sz="1400" dirty="0"/>
              <a:t> </a:t>
            </a:r>
            <a:r>
              <a:rPr lang="he-IL" altLang="he-IL" sz="1400" b="1" dirty="0" err="1"/>
              <a:t>max_depth</a:t>
            </a:r>
            <a:r>
              <a:rPr lang="he-IL" altLang="he-IL" sz="1400" b="1" dirty="0"/>
              <a:t> </a:t>
            </a:r>
            <a:r>
              <a:rPr lang="en-US" altLang="he-IL" sz="1400" b="1" dirty="0"/>
              <a:t>= 3</a:t>
            </a:r>
            <a:r>
              <a:rPr lang="en-US" sz="1400" dirty="0"/>
              <a:t>, achieving </a:t>
            </a:r>
            <a:r>
              <a:rPr lang="en-US" altLang="he-IL" sz="1400" b="1" dirty="0"/>
              <a:t>79.6% </a:t>
            </a:r>
            <a:r>
              <a:rPr lang="en-US" sz="1400" dirty="0"/>
              <a:t>accuracy.</a:t>
            </a:r>
          </a:p>
        </p:txBody>
      </p:sp>
    </p:spTree>
    <p:extLst>
      <p:ext uri="{BB962C8B-B14F-4D97-AF65-F5344CB8AC3E}">
        <p14:creationId xmlns:p14="http://schemas.microsoft.com/office/powerpoint/2010/main" val="224401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AB21B-6F0F-B1B9-83AE-EB614C5CE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7479-9746-A327-A2AA-045B9118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E003E-EBCD-D045-3ECD-7DBF037D0771}"/>
              </a:ext>
            </a:extLst>
          </p:cNvPr>
          <p:cNvSpPr txBox="1"/>
          <p:nvPr/>
        </p:nvSpPr>
        <p:spPr>
          <a:xfrm>
            <a:off x="1097280" y="1770555"/>
            <a:ext cx="6023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 err="1">
                <a:solidFill>
                  <a:srgbClr val="2683C6"/>
                </a:solidFill>
              </a:rPr>
              <a:t>Optimal</a:t>
            </a:r>
            <a:r>
              <a:rPr lang="he-IL" altLang="he-IL" sz="1600" dirty="0">
                <a:solidFill>
                  <a:srgbClr val="2683C6"/>
                </a:solidFill>
              </a:rPr>
              <a:t> </a:t>
            </a:r>
            <a:r>
              <a:rPr lang="he-IL" altLang="he-IL" sz="1600" dirty="0" err="1">
                <a:solidFill>
                  <a:srgbClr val="2683C6"/>
                </a:solidFill>
              </a:rPr>
              <a:t>Depth</a:t>
            </a:r>
            <a:r>
              <a:rPr lang="he-IL" altLang="he-IL" sz="1600" dirty="0">
                <a:solidFill>
                  <a:srgbClr val="2683C6"/>
                </a:solidFill>
              </a:rPr>
              <a:t> </a:t>
            </a:r>
            <a:r>
              <a:rPr lang="he-IL" altLang="he-IL" sz="1600" dirty="0" err="1">
                <a:solidFill>
                  <a:srgbClr val="2683C6"/>
                </a:solidFill>
              </a:rPr>
              <a:t>for</a:t>
            </a:r>
            <a:r>
              <a:rPr lang="he-IL" altLang="he-IL" sz="1600" dirty="0">
                <a:solidFill>
                  <a:srgbClr val="2683C6"/>
                </a:solidFill>
              </a:rPr>
              <a:t> </a:t>
            </a:r>
            <a:r>
              <a:rPr lang="he-IL" altLang="he-IL" sz="1600" dirty="0" err="1">
                <a:solidFill>
                  <a:srgbClr val="2683C6"/>
                </a:solidFill>
              </a:rPr>
              <a:t>Maximum</a:t>
            </a:r>
            <a:r>
              <a:rPr lang="he-IL" altLang="he-IL" sz="1600" dirty="0">
                <a:solidFill>
                  <a:srgbClr val="2683C6"/>
                </a:solidFill>
              </a:rPr>
              <a:t> </a:t>
            </a:r>
            <a:r>
              <a:rPr lang="he-IL" altLang="he-IL" sz="1600" dirty="0" err="1">
                <a:solidFill>
                  <a:srgbClr val="2683C6"/>
                </a:solidFill>
              </a:rPr>
              <a:t>Accuracy</a:t>
            </a:r>
            <a:r>
              <a:rPr lang="he-IL" altLang="he-IL" sz="1600" dirty="0">
                <a:solidFill>
                  <a:srgbClr val="2683C6"/>
                </a:solidFill>
              </a:rPr>
              <a:t> </a:t>
            </a:r>
            <a:r>
              <a:rPr lang="he-IL" altLang="he-IL" sz="1600" dirty="0" err="1">
                <a:solidFill>
                  <a:srgbClr val="2683C6"/>
                </a:solidFill>
              </a:rPr>
              <a:t>for</a:t>
            </a:r>
            <a:r>
              <a:rPr lang="he-IL" altLang="he-IL" sz="1600" dirty="0">
                <a:solidFill>
                  <a:srgbClr val="2683C6"/>
                </a:solidFill>
              </a:rPr>
              <a:t> </a:t>
            </a:r>
            <a:r>
              <a:rPr lang="he-IL" altLang="he-IL" sz="1600" dirty="0" err="1">
                <a:solidFill>
                  <a:srgbClr val="2683C6"/>
                </a:solidFill>
              </a:rPr>
              <a:t>the</a:t>
            </a:r>
            <a:r>
              <a:rPr lang="he-IL" altLang="he-IL" sz="1600" dirty="0">
                <a:solidFill>
                  <a:srgbClr val="2683C6"/>
                </a:solidFill>
              </a:rPr>
              <a:t> </a:t>
            </a:r>
            <a:r>
              <a:rPr lang="he-IL" altLang="he-IL" sz="1600" dirty="0" err="1">
                <a:solidFill>
                  <a:srgbClr val="2683C6"/>
                </a:solidFill>
              </a:rPr>
              <a:t>Test</a:t>
            </a:r>
            <a:r>
              <a:rPr lang="he-IL" altLang="he-IL" sz="1600" dirty="0">
                <a:solidFill>
                  <a:srgbClr val="2683C6"/>
                </a:solidFill>
              </a:rPr>
              <a:t> </a:t>
            </a:r>
            <a:r>
              <a:rPr lang="he-IL" altLang="he-IL" sz="1600" dirty="0" err="1">
                <a:solidFill>
                  <a:srgbClr val="2683C6"/>
                </a:solidFill>
              </a:rPr>
              <a:t>and</a:t>
            </a:r>
            <a:r>
              <a:rPr lang="he-IL" altLang="he-IL" sz="1600" dirty="0">
                <a:solidFill>
                  <a:srgbClr val="2683C6"/>
                </a:solidFill>
              </a:rPr>
              <a:t> </a:t>
            </a:r>
            <a:r>
              <a:rPr lang="he-IL" altLang="he-IL" sz="1600" dirty="0" err="1">
                <a:solidFill>
                  <a:srgbClr val="2683C6"/>
                </a:solidFill>
              </a:rPr>
              <a:t>Train</a:t>
            </a:r>
            <a:r>
              <a:rPr lang="he-IL" altLang="he-IL" sz="1600" dirty="0">
                <a:solidFill>
                  <a:srgbClr val="2683C6"/>
                </a:solidFill>
              </a:rPr>
              <a:t> </a:t>
            </a:r>
            <a:r>
              <a:rPr lang="he-IL" altLang="he-IL" sz="1600" dirty="0" err="1">
                <a:solidFill>
                  <a:srgbClr val="2683C6"/>
                </a:solidFill>
              </a:rPr>
              <a:t>Samples</a:t>
            </a:r>
            <a:endParaRPr lang="he-IL" altLang="he-IL" sz="1600" dirty="0">
              <a:solidFill>
                <a:srgbClr val="2683C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94AD04-9346-850E-3084-DD45A724B83D}"/>
              </a:ext>
            </a:extLst>
          </p:cNvPr>
          <p:cNvSpPr txBox="1"/>
          <p:nvPr/>
        </p:nvSpPr>
        <p:spPr>
          <a:xfrm>
            <a:off x="975360" y="5364212"/>
            <a:ext cx="112166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solidFill>
                  <a:schemeClr val="accent2"/>
                </a:solidFill>
                <a:effectLst/>
              </a:rPr>
              <a:t>Conclusion-</a:t>
            </a:r>
            <a:r>
              <a:rPr lang="en-US" sz="1600" dirty="0"/>
              <a:t>The optimal depth for accuracy on the test set is 6, while for the training set, it's 10. This highlights the </a:t>
            </a:r>
            <a:r>
              <a:rPr lang="en-US" sz="1600" b="1" dirty="0"/>
              <a:t>overfitting</a:t>
            </a:r>
            <a:r>
              <a:rPr lang="en-US" sz="1600" dirty="0"/>
              <a:t> phenomenon, where a model becomes too complex and performs well on the training data but struggles to generalize to unseen test data, leading to lower accuracy on the test set.</a:t>
            </a:r>
            <a:endParaRPr lang="he-IL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91132-4D0C-624D-1D0F-03FE747F2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27" y="2185658"/>
            <a:ext cx="3114556" cy="2833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29A833-7D69-7CF0-CB48-E21A15DF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780" y="2173082"/>
            <a:ext cx="4160900" cy="314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9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A815-674F-94FF-857F-02AE8575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Random Forest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9E828-AA5A-2E85-B781-EC420448D206}"/>
              </a:ext>
            </a:extLst>
          </p:cNvPr>
          <p:cNvSpPr txBox="1"/>
          <p:nvPr/>
        </p:nvSpPr>
        <p:spPr>
          <a:xfrm>
            <a:off x="1097279" y="1901075"/>
            <a:ext cx="45159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683C6"/>
                </a:solidFill>
              </a:rPr>
              <a:t>Initial Max Depth &amp; Estimators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model was first tested with </a:t>
            </a:r>
            <a:r>
              <a:rPr lang="en-US" sz="1600" b="1" dirty="0"/>
              <a:t>n_estimators=100 </a:t>
            </a:r>
            <a:r>
              <a:rPr lang="en-US" sz="1600" dirty="0"/>
              <a:t>and </a:t>
            </a:r>
            <a:r>
              <a:rPr lang="en-IL" sz="1600" b="1" dirty="0"/>
              <a:t>max_depth=10</a:t>
            </a:r>
            <a:r>
              <a:rPr lang="en-IL" sz="1600" dirty="0"/>
              <a:t>,</a:t>
            </a:r>
            <a:r>
              <a:rPr lang="en-IL" sz="1600" b="1" dirty="0"/>
              <a:t> </a:t>
            </a:r>
            <a:r>
              <a:rPr lang="en-US" sz="1600" dirty="0"/>
              <a:t>achieving test accuracy of </a:t>
            </a:r>
            <a:r>
              <a:rPr lang="en-IL" sz="1600" b="1" dirty="0"/>
              <a:t>80.48</a:t>
            </a:r>
            <a:r>
              <a:rPr lang="en-US" sz="1600" b="1" dirty="0"/>
              <a:t>%</a:t>
            </a:r>
            <a:r>
              <a:rPr lang="en-US" sz="1600" dirty="0"/>
              <a:t> </a:t>
            </a:r>
          </a:p>
          <a:p>
            <a:r>
              <a:rPr lang="en-US" sz="1600" dirty="0"/>
              <a:t>      and </a:t>
            </a:r>
            <a:r>
              <a:rPr lang="en-IL" sz="1600" b="1" dirty="0"/>
              <a:t>87</a:t>
            </a:r>
            <a:r>
              <a:rPr lang="he-IL" sz="1600" b="1" dirty="0"/>
              <a:t>.</a:t>
            </a:r>
            <a:r>
              <a:rPr lang="en-IL" sz="1600" b="1" dirty="0"/>
              <a:t>4</a:t>
            </a:r>
            <a:r>
              <a:rPr lang="en-IL" sz="1600" dirty="0"/>
              <a:t>% of</a:t>
            </a:r>
            <a:r>
              <a:rPr lang="en-US" sz="1600" dirty="0"/>
              <a:t> train accuracy</a:t>
            </a:r>
            <a:r>
              <a:rPr lang="en-IL" sz="1600" dirty="0"/>
              <a:t>.</a:t>
            </a:r>
            <a:endParaRPr lang="en-US" sz="1600" dirty="0"/>
          </a:p>
          <a:p>
            <a:endParaRPr lang="en-US" sz="1600" dirty="0"/>
          </a:p>
          <a:p>
            <a:pPr>
              <a:buNone/>
            </a:pPr>
            <a:r>
              <a:rPr lang="en-US" sz="1600" dirty="0"/>
              <a:t>To improve the accuracy, hyperparameters tested: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Number of estimators: [8, 9, 11, 51, 101, 151, 201]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Max </a:t>
            </a:r>
            <a:r>
              <a:rPr lang="es-MX" sz="1600" dirty="0"/>
              <a:t>d</a:t>
            </a:r>
            <a:r>
              <a:rPr lang="en-US" sz="1600" dirty="0" err="1"/>
              <a:t>epth</a:t>
            </a:r>
            <a:r>
              <a:rPr lang="en-US" sz="1600" dirty="0"/>
              <a:t> values: [5, 7, 9, 10, 11, 21, 100] 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2683C6"/>
                </a:solidFill>
              </a:rPr>
              <a:t>Best hyperparameters found:</a:t>
            </a:r>
          </a:p>
          <a:p>
            <a:r>
              <a:rPr lang="en-US" sz="1600" dirty="0"/>
              <a:t>Number of Estimators =  </a:t>
            </a:r>
            <a:r>
              <a:rPr lang="en-US" sz="1600" b="1" dirty="0"/>
              <a:t>151</a:t>
            </a:r>
          </a:p>
          <a:p>
            <a:r>
              <a:rPr lang="en-US" sz="1600" dirty="0"/>
              <a:t>Max Depth = </a:t>
            </a:r>
            <a:r>
              <a:rPr lang="en-US" sz="1600" b="1" dirty="0"/>
              <a:t>7</a:t>
            </a:r>
          </a:p>
          <a:p>
            <a:r>
              <a:rPr lang="en-US" sz="1600" dirty="0"/>
              <a:t>Best</a:t>
            </a:r>
            <a:r>
              <a:rPr lang="he-IL" sz="1600" dirty="0"/>
              <a:t> </a:t>
            </a:r>
            <a:r>
              <a:rPr lang="en-US" sz="1600" dirty="0"/>
              <a:t>Test Accuracy</a:t>
            </a:r>
            <a:r>
              <a:rPr lang="he-IL" sz="1600" dirty="0"/>
              <a:t> </a:t>
            </a:r>
            <a:r>
              <a:rPr lang="en-US" sz="1600" dirty="0"/>
              <a:t>=</a:t>
            </a:r>
            <a:r>
              <a:rPr lang="en-IL" sz="1600" dirty="0"/>
              <a:t> </a:t>
            </a:r>
            <a:r>
              <a:rPr lang="en-IL" sz="1600" b="1" dirty="0"/>
              <a:t>81.33</a:t>
            </a:r>
            <a:r>
              <a:rPr lang="en-US" sz="1600" dirty="0"/>
              <a:t>%</a:t>
            </a:r>
            <a:endParaRPr lang="he-IL" sz="1600" dirty="0"/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Train Accuracy =</a:t>
            </a:r>
            <a:r>
              <a:rPr lang="en-US" sz="16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IL" sz="1600" b="1" dirty="0"/>
              <a:t>81.</a:t>
            </a:r>
            <a:r>
              <a:rPr lang="en-US" sz="1600" b="1" dirty="0"/>
              <a:t>72</a:t>
            </a:r>
            <a:r>
              <a:rPr lang="en-US" sz="1600" dirty="0">
                <a:solidFill>
                  <a:srgbClr val="000000"/>
                </a:solidFill>
                <a:latin typeface="-webkit-standard"/>
              </a:rPr>
              <a:t>%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8C7AC-3B8B-2F37-5515-7A2EB285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232" y="2015386"/>
            <a:ext cx="6315596" cy="395530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7F692F4-2701-35DA-E695-62DD5A63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65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A52FD-9547-EEE8-47DE-13D77914D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6209-3C91-80CE-376C-D9901BEC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Random Forest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6E143-31B6-BE7E-7175-330432F196E4}"/>
              </a:ext>
            </a:extLst>
          </p:cNvPr>
          <p:cNvSpPr txBox="1"/>
          <p:nvPr/>
        </p:nvSpPr>
        <p:spPr>
          <a:xfrm>
            <a:off x="1097280" y="1901075"/>
            <a:ext cx="36461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model identified the most influential factors for </a:t>
            </a:r>
            <a:r>
              <a:rPr lang="en-US" sz="1600" dirty="0">
                <a:solidFill>
                  <a:srgbClr val="2683C6"/>
                </a:solidFill>
              </a:rPr>
              <a:t>predicting churn:</a:t>
            </a:r>
          </a:p>
          <a:p>
            <a:endParaRPr lang="en-US" sz="1600" dirty="0">
              <a:solidFill>
                <a:srgbClr val="2683C6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/>
              <a:t>TotalCharges: </a:t>
            </a:r>
            <a:r>
              <a:rPr lang="en-IL" sz="1600" b="1" i="0" u="none" strike="noStrike" dirty="0">
                <a:effectLst/>
                <a:latin typeface="-apple-system"/>
              </a:rPr>
              <a:t>17.1</a:t>
            </a:r>
            <a:r>
              <a:rPr lang="en-US" sz="1600" dirty="0"/>
              <a:t>%</a:t>
            </a:r>
            <a:endParaRPr lang="he-IL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/>
              <a:t>Tenure: </a:t>
            </a:r>
            <a:r>
              <a:rPr lang="en-IL" sz="1600" b="1" i="0" u="none" strike="noStrike" dirty="0">
                <a:effectLst/>
                <a:latin typeface="-apple-system"/>
              </a:rPr>
              <a:t>15.4</a:t>
            </a:r>
            <a:r>
              <a:rPr lang="en-US" sz="1600" dirty="0"/>
              <a:t>%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i="0" u="none" strike="noStrike" dirty="0">
                <a:solidFill>
                  <a:srgbClr val="000000"/>
                </a:solidFill>
                <a:effectLst/>
              </a:rPr>
              <a:t>MonthlyCharges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IL" sz="1600" b="0" i="0" u="none" strike="noStrike" dirty="0">
                <a:effectLst/>
                <a:latin typeface="-apple-system"/>
              </a:rPr>
              <a:t> </a:t>
            </a:r>
            <a:r>
              <a:rPr lang="en-IL" sz="1600" b="1" i="0" u="none" strike="noStrike" dirty="0">
                <a:effectLst/>
                <a:latin typeface="-apple-system"/>
              </a:rPr>
              <a:t>11</a:t>
            </a:r>
            <a:r>
              <a:rPr lang="en-IL" sz="1600" b="1" dirty="0">
                <a:latin typeface="-apple-system"/>
              </a:rPr>
              <a:t>.14</a:t>
            </a:r>
            <a:r>
              <a:rPr lang="en-US" sz="1600" dirty="0"/>
              <a:t>%</a:t>
            </a:r>
            <a:endParaRPr lang="he-IL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i="0" u="none" strike="noStrike" dirty="0">
                <a:solidFill>
                  <a:srgbClr val="000000"/>
                </a:solidFill>
                <a:effectLst/>
              </a:rPr>
              <a:t>Contract (Month-to-Month):</a:t>
            </a:r>
            <a:r>
              <a:rPr lang="en-US" sz="1600" dirty="0"/>
              <a:t> </a:t>
            </a:r>
            <a:r>
              <a:rPr lang="en-IL" sz="1600" b="1" i="0" u="none" strike="noStrike" dirty="0">
                <a:effectLst/>
                <a:latin typeface="-apple-system"/>
              </a:rPr>
              <a:t>5.14</a:t>
            </a:r>
            <a:r>
              <a:rPr lang="en-US" sz="1600" dirty="0"/>
              <a:t>%</a:t>
            </a:r>
            <a:endParaRPr lang="he-IL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i="0" u="none" strike="noStrike" dirty="0">
                <a:solidFill>
                  <a:srgbClr val="000000"/>
                </a:solidFill>
                <a:effectLst/>
              </a:rPr>
              <a:t>OnlineSecurity (No): </a:t>
            </a:r>
            <a:r>
              <a:rPr lang="en-IL" sz="1600" b="1" i="0" u="none" strike="noStrike" dirty="0">
                <a:effectLst/>
                <a:latin typeface="-apple-system"/>
              </a:rPr>
              <a:t>3.27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</a:rPr>
              <a:t>%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b="0" i="0" u="none" strike="noStrike" dirty="0">
                <a:effectLst/>
                <a:latin typeface="-apple-system"/>
              </a:rPr>
              <a:t>Techsupport (No</a:t>
            </a:r>
            <a:r>
              <a:rPr lang="en-US" sz="1600" b="0" dirty="0">
                <a:solidFill>
                  <a:srgbClr val="000000"/>
                </a:solidFill>
                <a:latin typeface="-apple-system"/>
              </a:rPr>
              <a:t>): </a:t>
            </a:r>
            <a:r>
              <a:rPr lang="en-IL" sz="1600" b="1" i="0" u="none" strike="noStrike" dirty="0">
                <a:effectLst/>
                <a:latin typeface="-apple-system"/>
              </a:rPr>
              <a:t>3.1</a:t>
            </a:r>
            <a:r>
              <a:rPr lang="en-IL" sz="1600" b="0" i="0" u="none" strike="noStrike" dirty="0">
                <a:effectLst/>
                <a:latin typeface="-apple-system"/>
              </a:rPr>
              <a:t>%</a:t>
            </a:r>
            <a:endParaRPr lang="en-US" sz="1600" b="0" i="0" u="none" strike="noStrike" dirty="0">
              <a:effectLst/>
              <a:latin typeface="-apple-system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60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This closely aligns with our previous findings, further validating their significance.</a:t>
            </a:r>
            <a:endParaRPr lang="en-US" sz="160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 descr="A bar graph with text&#10;&#10;AI-generated content may be incorrect.">
            <a:extLst>
              <a:ext uri="{FF2B5EF4-FFF2-40B4-BE49-F238E27FC236}">
                <a16:creationId xmlns:a16="http://schemas.microsoft.com/office/drawing/2014/main" id="{61B7833F-1806-D3B5-0C61-E39AB4D3E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53" y="2174014"/>
            <a:ext cx="7057697" cy="380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30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D4772-BBBA-8121-12A9-8A1ED5A6C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90EA-A565-59F7-F588-42FA2FA8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Random Forest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AC24C-B1A3-B3C3-3886-04A8932EB7B5}"/>
              </a:ext>
            </a:extLst>
          </p:cNvPr>
          <p:cNvSpPr txBox="1"/>
          <p:nvPr/>
        </p:nvSpPr>
        <p:spPr>
          <a:xfrm>
            <a:off x="1097280" y="1901075"/>
            <a:ext cx="4888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evaluate the model’s performance by comparing accuracy on the training and test datasets.</a:t>
            </a:r>
            <a:endParaRPr lang="en-US" sz="1600" dirty="0">
              <a:solidFill>
                <a:srgbClr val="2683C6"/>
              </a:solidFill>
            </a:endParaRPr>
          </a:p>
          <a:p>
            <a:endParaRPr lang="en-US" sz="1600" i="0" u="none" strike="noStrike" dirty="0">
              <a:solidFill>
                <a:schemeClr val="accent2"/>
              </a:solidFill>
              <a:effectLst/>
            </a:endParaRPr>
          </a:p>
          <a:p>
            <a:r>
              <a:rPr lang="en-US" sz="1600" i="0" u="none" strike="noStrike" dirty="0">
                <a:solidFill>
                  <a:schemeClr val="accent2"/>
                </a:solidFill>
                <a:effectLst/>
              </a:rPr>
              <a:t>Results:</a:t>
            </a:r>
            <a:endParaRPr lang="en-US" sz="1600" dirty="0">
              <a:solidFill>
                <a:schemeClr val="accent2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b="1" i="0" u="none" strike="noStrike" dirty="0">
                <a:solidFill>
                  <a:srgbClr val="0F0FFD"/>
                </a:solidFill>
                <a:effectLst/>
              </a:rPr>
              <a:t>Train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</a:rPr>
              <a:t> Accuracy: </a:t>
            </a:r>
            <a:r>
              <a:rPr lang="en-IL" sz="1600" b="1" dirty="0"/>
              <a:t>81.</a:t>
            </a:r>
            <a:r>
              <a:rPr lang="en-US" sz="1600" b="1" dirty="0"/>
              <a:t>72</a:t>
            </a:r>
            <a:r>
              <a:rPr lang="en-IL" sz="1600" b="1" dirty="0"/>
              <a:t> 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</a:rPr>
              <a:t>%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b="1" i="0" u="none" strike="noStrike" dirty="0">
                <a:solidFill>
                  <a:srgbClr val="007C00"/>
                </a:solidFill>
                <a:effectLst/>
              </a:rPr>
              <a:t>Test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</a:rPr>
              <a:t> Accuracy: </a:t>
            </a:r>
            <a:r>
              <a:rPr lang="en-IL" sz="1600" b="1" dirty="0"/>
              <a:t>81.33 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</a:rPr>
              <a:t>%</a:t>
            </a:r>
            <a:endParaRPr lang="he-IL" sz="160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i="0" u="none" strike="noStrike" dirty="0">
                <a:solidFill>
                  <a:srgbClr val="000000"/>
                </a:solidFill>
                <a:effectLst/>
              </a:rPr>
              <a:t>The train-test gap is only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0.39%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meaning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no significant overfitting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he-IL" sz="16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i="0" u="none" strike="noStrike" dirty="0">
                <a:solidFill>
                  <a:srgbClr val="000000"/>
                </a:solidFill>
                <a:effectLst/>
              </a:rPr>
              <a:t>Overfitting starts at 15</a:t>
            </a:r>
            <a:r>
              <a:rPr lang="en-US" sz="1600" dirty="0">
                <a:solidFill>
                  <a:srgbClr val="000000"/>
                </a:solidFill>
              </a:rPr>
              <a:t>1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</a:rPr>
              <a:t> trees </a:t>
            </a:r>
            <a:r>
              <a:rPr lang="en-US" sz="1600" dirty="0"/>
              <a:t>before declining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he-IL" sz="160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he-IL" sz="16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sz="1600" i="0" u="none" strike="noStrike" dirty="0">
                <a:solidFill>
                  <a:schemeClr val="accent2"/>
                </a:solidFill>
                <a:effectLst/>
              </a:rPr>
              <a:t>Conclusion:</a:t>
            </a:r>
          </a:p>
          <a:p>
            <a:r>
              <a:rPr lang="en-US" sz="1600" i="0" u="none" strike="noStrike" dirty="0">
                <a:effectLst/>
              </a:rPr>
              <a:t>A well-balanced model with good predictive power.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D9AD7-EB81-DC13-7054-F0A956826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843" y="2009775"/>
            <a:ext cx="6160228" cy="353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3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C991-895E-3068-1159-604363F7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Challenge: Predicting &amp; Preventing Customer Churn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7CA23-7F17-C9F9-F3B4-1396155E12BF}"/>
              </a:ext>
            </a:extLst>
          </p:cNvPr>
          <p:cNvSpPr txBox="1"/>
          <p:nvPr/>
        </p:nvSpPr>
        <p:spPr>
          <a:xfrm>
            <a:off x="1097280" y="1861346"/>
            <a:ext cx="83301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are we trying to </a:t>
            </a:r>
            <a:r>
              <a:rPr lang="en-US" dirty="0">
                <a:solidFill>
                  <a:srgbClr val="2683C6"/>
                </a:solidFill>
              </a:rPr>
              <a:t>predict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aim to predict which customers will churn (i.e., stop using the service).</a:t>
            </a:r>
          </a:p>
          <a:p>
            <a:endParaRPr lang="en-US" dirty="0"/>
          </a:p>
          <a:p>
            <a:r>
              <a:rPr lang="en-US" dirty="0">
                <a:solidFill>
                  <a:srgbClr val="2683C6"/>
                </a:solidFill>
              </a:rPr>
              <a:t>Motivation- </a:t>
            </a:r>
            <a:r>
              <a:rPr lang="en-US" dirty="0"/>
              <a:t>Why is this important?</a:t>
            </a:r>
            <a:r>
              <a:rPr lang="en-US" dirty="0">
                <a:solidFill>
                  <a:srgbClr val="2683C6"/>
                </a:solidFill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</a:rPr>
              <a:t>Reduce customer loss</a:t>
            </a:r>
            <a:r>
              <a:rPr lang="en-US" dirty="0">
                <a:solidFill>
                  <a:srgbClr val="000000"/>
                </a:solidFill>
              </a:rPr>
              <a:t>- </a:t>
            </a:r>
            <a:r>
              <a:rPr lang="en-US" dirty="0"/>
              <a:t>retaining customers is cheaper than acquiring new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businesses improve customer satisfaction and reduce revenue loss.</a:t>
            </a:r>
          </a:p>
          <a:p>
            <a:endParaRPr lang="en-US" dirty="0"/>
          </a:p>
          <a:p>
            <a:r>
              <a:rPr lang="en-US" dirty="0">
                <a:solidFill>
                  <a:srgbClr val="2683C6"/>
                </a:solidFill>
              </a:rPr>
              <a:t>Data</a:t>
            </a:r>
            <a:r>
              <a:rPr lang="en-US" dirty="0"/>
              <a:t> available: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CSV file with 7,043 records and 21 columns.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u="sng" dirty="0"/>
              <a:t>20 Features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details (Gender, Tenure, </a:t>
            </a:r>
            <a:r>
              <a:rPr lang="en-US" dirty="0" err="1"/>
              <a:t>ContractType</a:t>
            </a:r>
            <a:r>
              <a:rPr lang="en-US" dirty="0"/>
              <a:t>, etc.)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Service usage (</a:t>
            </a:r>
            <a:r>
              <a:rPr lang="en-US" dirty="0" err="1"/>
              <a:t>InternetService</a:t>
            </a:r>
            <a:r>
              <a:rPr lang="en-US" dirty="0"/>
              <a:t>, </a:t>
            </a:r>
            <a:r>
              <a:rPr lang="en-US" dirty="0" err="1"/>
              <a:t>StreamingTV</a:t>
            </a:r>
            <a:r>
              <a:rPr lang="en-US" dirty="0"/>
              <a:t>, etc.)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Billing details (MonthlyCharges, </a:t>
            </a:r>
            <a:r>
              <a:rPr lang="en-US" dirty="0" err="1"/>
              <a:t>PaymentMethod</a:t>
            </a:r>
            <a:r>
              <a:rPr lang="en-US" dirty="0"/>
              <a:t>, etc.)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u="sng" dirty="0"/>
              <a:t>Label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Churn (Yes/No)</a:t>
            </a:r>
          </a:p>
        </p:txBody>
      </p:sp>
      <p:pic>
        <p:nvPicPr>
          <p:cNvPr id="9" name="Graphic 8" descr="Target Audience with solid fill">
            <a:extLst>
              <a:ext uri="{FF2B5EF4-FFF2-40B4-BE49-F238E27FC236}">
                <a16:creationId xmlns:a16="http://schemas.microsoft.com/office/drawing/2014/main" id="{9558CA26-474D-BC05-2AEA-97A7A4C71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0928" y="4760030"/>
            <a:ext cx="1444752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31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CF82-0463-D125-20CD-B1B25C12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Algorithms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31A559-03DC-6A5A-C3EF-327379975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45835"/>
              </p:ext>
            </p:extLst>
          </p:nvPr>
        </p:nvGraphicFramePr>
        <p:xfrm>
          <a:off x="2646044" y="1979499"/>
          <a:ext cx="6899912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187">
                  <a:extLst>
                    <a:ext uri="{9D8B030D-6E8A-4147-A177-3AD203B41FA5}">
                      <a16:colId xmlns:a16="http://schemas.microsoft.com/office/drawing/2014/main" val="3611070350"/>
                    </a:ext>
                  </a:extLst>
                </a:gridCol>
                <a:gridCol w="2528259">
                  <a:extLst>
                    <a:ext uri="{9D8B030D-6E8A-4147-A177-3AD203B41FA5}">
                      <a16:colId xmlns:a16="http://schemas.microsoft.com/office/drawing/2014/main" val="1712105561"/>
                    </a:ext>
                  </a:extLst>
                </a:gridCol>
                <a:gridCol w="2192571">
                  <a:extLst>
                    <a:ext uri="{9D8B030D-6E8A-4147-A177-3AD203B41FA5}">
                      <a16:colId xmlns:a16="http://schemas.microsoft.com/office/drawing/2014/main" val="2551363055"/>
                    </a:ext>
                  </a:extLst>
                </a:gridCol>
                <a:gridCol w="1460895">
                  <a:extLst>
                    <a:ext uri="{9D8B030D-6E8A-4147-A177-3AD203B41FA5}">
                      <a16:colId xmlns:a16="http://schemas.microsoft.com/office/drawing/2014/main" val="2727461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Rank</a:t>
                      </a:r>
                    </a:p>
                  </a:txBody>
                  <a:tcPr anchor="ctr"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Algorithm</a:t>
                      </a:r>
                    </a:p>
                  </a:txBody>
                  <a:tcPr anchor="ctr"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Optimized Hyperparameters</a:t>
                      </a:r>
                    </a:p>
                  </a:txBody>
                  <a:tcPr anchor="ctr"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Accuracy (%)</a:t>
                      </a:r>
                    </a:p>
                  </a:txBody>
                  <a:tcPr anchor="ctr"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47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Trees = 151 </a:t>
                      </a:r>
                    </a:p>
                    <a:p>
                      <a:pPr algn="ctr"/>
                      <a:r>
                        <a:rPr lang="en-US" dirty="0"/>
                        <a:t>Max Depth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= 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81.3%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19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K=33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80.4%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09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Depth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= 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883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A15173-EF1A-8063-82D4-0ADAA0DCF699}"/>
              </a:ext>
            </a:extLst>
          </p:cNvPr>
          <p:cNvSpPr txBox="1"/>
          <p:nvPr/>
        </p:nvSpPr>
        <p:spPr>
          <a:xfrm>
            <a:off x="1097281" y="4243478"/>
            <a:ext cx="100583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Overall, the accuracy results for all three models were similar, but </a:t>
            </a:r>
            <a:r>
              <a:rPr lang="en-US" sz="1600" b="1" dirty="0"/>
              <a:t>Random Forest </a:t>
            </a:r>
            <a:r>
              <a:rPr lang="en-US" sz="1600" dirty="0"/>
              <a:t>performed the best, achieving the highest accuracy. While </a:t>
            </a:r>
            <a:r>
              <a:rPr lang="en-US" sz="1600" b="1" dirty="0"/>
              <a:t>KNN</a:t>
            </a:r>
            <a:r>
              <a:rPr lang="en-US" sz="1600" dirty="0"/>
              <a:t> and </a:t>
            </a:r>
            <a:r>
              <a:rPr lang="en-US" sz="1600" b="1" dirty="0"/>
              <a:t>Decision Tree </a:t>
            </a:r>
            <a:r>
              <a:rPr lang="en-US" sz="1600" dirty="0"/>
              <a:t>provided competitive results, Random Forest's ensemble approach gave it a slight edge in predictive performance.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benchmark model (always predicts "Not Churned") achieves </a:t>
            </a:r>
            <a:r>
              <a:rPr lang="en-US" sz="1600" b="1" dirty="0"/>
              <a:t>73.53%</a:t>
            </a:r>
            <a:r>
              <a:rPr lang="en-US" sz="1600" dirty="0"/>
              <a:t> accuracy; thus, all models outperformed this benchmark.</a:t>
            </a:r>
          </a:p>
          <a:p>
            <a:endParaRPr lang="en-US" sz="1600" dirty="0"/>
          </a:p>
          <a:p>
            <a:r>
              <a:rPr lang="en-US" sz="1600" dirty="0"/>
              <a:t>🏆 In conclusion </a:t>
            </a:r>
            <a:r>
              <a:rPr lang="en-US" sz="1600" b="1" dirty="0">
                <a:solidFill>
                  <a:srgbClr val="2683C6"/>
                </a:solidFill>
              </a:rPr>
              <a:t>Random Forest</a:t>
            </a:r>
            <a:r>
              <a:rPr lang="en-US" sz="1600" dirty="0">
                <a:solidFill>
                  <a:srgbClr val="2683C6"/>
                </a:solidFill>
              </a:rPr>
              <a:t> </a:t>
            </a:r>
            <a:r>
              <a:rPr lang="en-US" sz="1600" dirty="0"/>
              <a:t>is the best choice due to its higher accuracy, robustness, and ability to handle complex patterns, making it ideal for predicting customer churn.</a:t>
            </a:r>
          </a:p>
        </p:txBody>
      </p:sp>
    </p:spTree>
    <p:extLst>
      <p:ext uri="{BB962C8B-B14F-4D97-AF65-F5344CB8AC3E}">
        <p14:creationId xmlns:p14="http://schemas.microsoft.com/office/powerpoint/2010/main" val="95998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B2A6-C03F-CB78-2EAF-63479CF7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Data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87C7F-A47C-0963-299C-0B6FFDB9C69D}"/>
              </a:ext>
            </a:extLst>
          </p:cNvPr>
          <p:cNvSpPr txBox="1"/>
          <p:nvPr/>
        </p:nvSpPr>
        <p:spPr>
          <a:xfrm>
            <a:off x="1097280" y="1918124"/>
            <a:ext cx="684885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683C6"/>
                </a:solidFill>
              </a:rPr>
              <a:t>Dataset 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 Examples: 7,043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Train-Test Split: 80% Train → ~5,643 examples | 20% Test → ~1,400 examples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2683C6"/>
                </a:solidFill>
              </a:rPr>
              <a:t>Label 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Churned: 26.5%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Churned: 73.5%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>
                <a:solidFill>
                  <a:srgbClr val="2683C6"/>
                </a:solidFill>
              </a:rPr>
              <a:t>Missing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TotalCharges column had 11 missing values.</a:t>
            </a:r>
          </a:p>
          <a:p>
            <a:endParaRPr lang="en-US" dirty="0">
              <a:solidFill>
                <a:srgbClr val="2683C6"/>
              </a:solidFill>
            </a:endParaRPr>
          </a:p>
          <a:p>
            <a:endParaRPr lang="en-US" dirty="0">
              <a:solidFill>
                <a:srgbClr val="2683C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C7703-21D3-BA24-2A62-FA8A4D93BF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845" b="4740"/>
          <a:stretch/>
        </p:blipFill>
        <p:spPr>
          <a:xfrm>
            <a:off x="7821723" y="1951187"/>
            <a:ext cx="4322701" cy="423186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74E9269-8A5F-1A24-01D3-4D0B4F064D1A}"/>
              </a:ext>
            </a:extLst>
          </p:cNvPr>
          <p:cNvGrpSpPr/>
          <p:nvPr/>
        </p:nvGrpSpPr>
        <p:grpSpPr>
          <a:xfrm>
            <a:off x="2743667" y="4504381"/>
            <a:ext cx="1504484" cy="1764399"/>
            <a:chOff x="7314561" y="2995356"/>
            <a:chExt cx="1638529" cy="18959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ACA3B1-58BA-6240-C66F-E2D8A56A5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79087"/>
            <a:stretch/>
          </p:blipFill>
          <p:spPr>
            <a:xfrm>
              <a:off x="7314561" y="4124325"/>
              <a:ext cx="1638529" cy="76701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3F518B-25AE-7B62-2091-6C9843D4D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69218"/>
            <a:stretch/>
          </p:blipFill>
          <p:spPr>
            <a:xfrm>
              <a:off x="7314561" y="2995356"/>
              <a:ext cx="1638529" cy="1128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26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A812-ADC4-10A5-0749-8C0A879B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Churn Analysis: Trends, Correlations &amp; Key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A8138-3B82-C846-E3B5-9AA4C8BBA232}"/>
              </a:ext>
            </a:extLst>
          </p:cNvPr>
          <p:cNvSpPr txBox="1"/>
          <p:nvPr/>
        </p:nvSpPr>
        <p:spPr>
          <a:xfrm>
            <a:off x="1097280" y="199160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683C6"/>
                </a:solidFill>
              </a:rPr>
              <a:t>Correlation to Churn: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4B84E-B688-575F-C8CA-8E690E86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804" y="1789085"/>
            <a:ext cx="5460391" cy="45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1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6FB9-577F-FAE1-EF5A-A724A862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Identifying Key Features Influencing Churn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B77B4-7182-8399-F256-0419B419BB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5" r="2220"/>
          <a:stretch/>
        </p:blipFill>
        <p:spPr>
          <a:xfrm>
            <a:off x="298358" y="1810724"/>
            <a:ext cx="7104888" cy="4394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5BE294-8B2C-79AF-5B12-D5685A2ACF1D}"/>
              </a:ext>
            </a:extLst>
          </p:cNvPr>
          <p:cNvSpPr txBox="1"/>
          <p:nvPr/>
        </p:nvSpPr>
        <p:spPr>
          <a:xfrm>
            <a:off x="7725358" y="1886974"/>
            <a:ext cx="368635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683C6"/>
                </a:solidFill>
              </a:rPr>
              <a:t>Removing Low-Correlation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set a correlation threshold of 0.05 to filter out features with negligible impact on churn.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Columns removed for visualization: </a:t>
            </a:r>
            <a:r>
              <a:rPr lang="en-US" sz="1600" dirty="0" err="1"/>
              <a:t>PhoneService</a:t>
            </a:r>
            <a:r>
              <a:rPr lang="en-US" sz="1600" dirty="0"/>
              <a:t>, Gender (Male/Female), </a:t>
            </a:r>
            <a:r>
              <a:rPr lang="en-US" sz="1600" dirty="0" err="1"/>
              <a:t>MultipleLines</a:t>
            </a:r>
            <a:r>
              <a:rPr lang="en-US" sz="1600" dirty="0"/>
              <a:t> (Yes/No). </a:t>
            </a:r>
          </a:p>
          <a:p>
            <a:endParaRPr lang="en-US" sz="1600" dirty="0">
              <a:solidFill>
                <a:srgbClr val="2683C6"/>
              </a:solidFill>
            </a:endParaRPr>
          </a:p>
          <a:p>
            <a:r>
              <a:rPr lang="en-US" sz="1600" dirty="0">
                <a:solidFill>
                  <a:srgbClr val="2683C6"/>
                </a:solidFill>
              </a:rPr>
              <a:t>Top Features Most Correlated with Churn: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Contract Type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Tenure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Internet Service Type, Online Security &amp; Tech Support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Payment Method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Monthly Charges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57B2854-8740-AD37-A96E-313BA3A2E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63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A67F-C4C2-7998-B9CE-DF7A59CD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Zooming in on: Contract Type &amp; Churn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6FA58-0178-715A-E50C-63A4DC16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10" y="2039093"/>
            <a:ext cx="4982270" cy="3972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8A8641-3A93-3C1A-9F95-969A84234576}"/>
              </a:ext>
            </a:extLst>
          </p:cNvPr>
          <p:cNvSpPr txBox="1"/>
          <p:nvPr/>
        </p:nvSpPr>
        <p:spPr>
          <a:xfrm>
            <a:off x="1097280" y="2039093"/>
            <a:ext cx="416966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683C6"/>
                </a:solidFill>
              </a:rPr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Month-to-month customers have the highest churn (42.7%), while two-year contract customers have the lowest (2.8%).</a:t>
            </a:r>
          </a:p>
          <a:p>
            <a:endParaRPr lang="en-US" sz="1600" dirty="0"/>
          </a:p>
          <a:p>
            <a:r>
              <a:rPr lang="en-US" sz="1600" dirty="0"/>
              <a:t>🚀 Key Takeaway: </a:t>
            </a:r>
          </a:p>
          <a:p>
            <a:r>
              <a:rPr lang="en-US" sz="1600" dirty="0"/>
              <a:t>Longer contracts reduce churn, indicating greater customer retention.</a:t>
            </a:r>
          </a:p>
        </p:txBody>
      </p:sp>
    </p:spTree>
    <p:extLst>
      <p:ext uri="{BB962C8B-B14F-4D97-AF65-F5344CB8AC3E}">
        <p14:creationId xmlns:p14="http://schemas.microsoft.com/office/powerpoint/2010/main" val="338114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5DBB-8E94-C24F-0330-E567A8C5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Zooming in on: Tenure &amp; Churn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D6C14-59AD-82A1-9B78-97D3F1272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990" y="1819656"/>
            <a:ext cx="5711260" cy="4408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E4FA1-8784-7A88-C8C3-5AA700709474}"/>
              </a:ext>
            </a:extLst>
          </p:cNvPr>
          <p:cNvSpPr txBox="1"/>
          <p:nvPr/>
        </p:nvSpPr>
        <p:spPr>
          <a:xfrm>
            <a:off x="1097280" y="1945886"/>
            <a:ext cx="419709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683C6"/>
                </a:solidFill>
              </a:rPr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Early-stage customers (0-6 months) have the highest churn rate (52.9%), while long-term customers (70+ months) have the lowest (3.5%).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Churn rate decreases as tenure increases, indicating that longer customer relationships lead to greater retention.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🚀 Key Takeaway: </a:t>
            </a:r>
          </a:p>
          <a:p>
            <a:r>
              <a:rPr lang="en-US" sz="1600" dirty="0"/>
              <a:t>The first 6 months are the most critical! Improving early retention efforts can significantly reduce churn.</a:t>
            </a:r>
            <a:endParaRPr lang="en-US" sz="1800" dirty="0">
              <a:solidFill>
                <a:srgbClr val="268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7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D5DE0-548D-E5BB-B0BE-0998FCEAA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E075-84DC-471A-9545-A0D37BF9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Zooming in on: Internet Service &amp; Churn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CC2C4-467C-6722-C440-778F28407F5E}"/>
              </a:ext>
            </a:extLst>
          </p:cNvPr>
          <p:cNvSpPr txBox="1"/>
          <p:nvPr/>
        </p:nvSpPr>
        <p:spPr>
          <a:xfrm>
            <a:off x="1097280" y="2140125"/>
            <a:ext cx="3648456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683C6"/>
                </a:solidFill>
              </a:rPr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Customers with Fiber Optic service have the highest churn rate (~41.9%), compared to DSL (19%) and No Internet Service (7.4%).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Customers without internet service have the lowest churn rate, possibly because they have fewer service-related frustrations.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🚀 Key Takeaway: </a:t>
            </a:r>
          </a:p>
          <a:p>
            <a:r>
              <a:rPr lang="en-US" sz="1600" dirty="0"/>
              <a:t>Fiber Optic customers churn the most—improving service quality could enhance retention.</a:t>
            </a:r>
            <a:endParaRPr lang="en-US" sz="1800" dirty="0">
              <a:solidFill>
                <a:srgbClr val="2683C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EC6A5-2E59-AAB9-9386-5E003B835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498" y="1948911"/>
            <a:ext cx="6973326" cy="428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4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C2521-D2E8-0E8A-54A1-77C79E9B0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41DE-A063-0675-F1C6-9B46CD1F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Zooming in on: Online Security, Tech Support &amp; Churn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E80AE-9893-BE50-A762-C12DC1379F26}"/>
              </a:ext>
            </a:extLst>
          </p:cNvPr>
          <p:cNvSpPr txBox="1"/>
          <p:nvPr/>
        </p:nvSpPr>
        <p:spPr>
          <a:xfrm>
            <a:off x="407267" y="5144579"/>
            <a:ext cx="114384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83C6"/>
                </a:solidFill>
              </a:rPr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Customers without online security or technical support are more likely to churn.</a:t>
            </a:r>
          </a:p>
          <a:p>
            <a:r>
              <a:rPr lang="en-US" sz="1600" dirty="0"/>
              <a:t>🚀 Key Takeaway:  Providing online security &amp; tech support significantly reduces churn—customers who feel supported stay longer.</a:t>
            </a:r>
            <a:endParaRPr lang="en-US" sz="1600" dirty="0">
              <a:solidFill>
                <a:srgbClr val="2683C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CB4B5-D23A-48D2-F17F-F22073C38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29" y="1859454"/>
            <a:ext cx="4256322" cy="328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B64C9D-44F3-1CA8-6450-B45D42E72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11" y="1860469"/>
            <a:ext cx="4207425" cy="32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560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6198</TotalTime>
  <Words>1547</Words>
  <Application>Microsoft Office PowerPoint</Application>
  <PresentationFormat>Widescreen</PresentationFormat>
  <Paragraphs>185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-apple-system</vt:lpstr>
      <vt:lpstr>Aptos</vt:lpstr>
      <vt:lpstr>Arial</vt:lpstr>
      <vt:lpstr>Calibri</vt:lpstr>
      <vt:lpstr>Calibri Light</vt:lpstr>
      <vt:lpstr>-webkit-standard</vt:lpstr>
      <vt:lpstr>Wingdings</vt:lpstr>
      <vt:lpstr>Retrospect</vt:lpstr>
      <vt:lpstr>Python Project - Part A</vt:lpstr>
      <vt:lpstr>The Challenge: Predicting &amp; Preventing Customer Churn</vt:lpstr>
      <vt:lpstr>Data Description</vt:lpstr>
      <vt:lpstr>Churn Analysis: Trends, Correlations &amp; Key Insights</vt:lpstr>
      <vt:lpstr>Identifying Key Features Influencing Churn</vt:lpstr>
      <vt:lpstr>Zooming in on: Contract Type &amp; Churn</vt:lpstr>
      <vt:lpstr>Zooming in on: Tenure &amp; Churn</vt:lpstr>
      <vt:lpstr>Zooming in on: Internet Service &amp; Churn</vt:lpstr>
      <vt:lpstr>Zooming in on: Online Security, Tech Support &amp; Churn</vt:lpstr>
      <vt:lpstr>Zooming in on: Payment Method &amp; Churn</vt:lpstr>
      <vt:lpstr>Zooming in on: Monthly Charges &amp; Churn</vt:lpstr>
      <vt:lpstr>Data Engineering</vt:lpstr>
      <vt:lpstr>Machine Learning Models for Churn Prediction</vt:lpstr>
      <vt:lpstr>KNN</vt:lpstr>
      <vt:lpstr>Decision tree</vt:lpstr>
      <vt:lpstr>Decision tree</vt:lpstr>
      <vt:lpstr>Random Forest</vt:lpstr>
      <vt:lpstr>Random Forest</vt:lpstr>
      <vt:lpstr>Random Forest</vt:lpstr>
      <vt:lpstr>Algorithms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 Schneider</dc:creator>
  <cp:lastModifiedBy>Noa Schneider</cp:lastModifiedBy>
  <cp:revision>38</cp:revision>
  <dcterms:created xsi:type="dcterms:W3CDTF">2025-03-07T09:53:22Z</dcterms:created>
  <dcterms:modified xsi:type="dcterms:W3CDTF">2025-03-22T15:58:53Z</dcterms:modified>
</cp:coreProperties>
</file>