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2.jpg" ContentType="image/jpeg"/>
  <Override PartName="/ppt/media/image34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38"/>
  </p:notesMasterIdLst>
  <p:handoutMasterIdLst>
    <p:handoutMasterId r:id="rId39"/>
  </p:handoutMasterIdLst>
  <p:sldIdLst>
    <p:sldId id="295" r:id="rId5"/>
    <p:sldId id="317" r:id="rId6"/>
    <p:sldId id="318" r:id="rId7"/>
    <p:sldId id="319" r:id="rId8"/>
    <p:sldId id="320" r:id="rId9"/>
    <p:sldId id="321" r:id="rId10"/>
    <p:sldId id="322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7" r:id="rId29"/>
    <p:sldId id="348" r:id="rId30"/>
    <p:sldId id="349" r:id="rId31"/>
    <p:sldId id="341" r:id="rId32"/>
    <p:sldId id="342" r:id="rId33"/>
    <p:sldId id="345" r:id="rId34"/>
    <p:sldId id="343" r:id="rId35"/>
    <p:sldId id="344" r:id="rId36"/>
    <p:sldId id="346" r:id="rId3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7A37"/>
    <a:srgbClr val="0099FF"/>
    <a:srgbClr val="000099"/>
    <a:srgbClr val="7F3203"/>
    <a:srgbClr val="C47500"/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 autoAdjust="0"/>
    <p:restoredTop sz="94671"/>
  </p:normalViewPr>
  <p:slideViewPr>
    <p:cSldViewPr>
      <p:cViewPr>
        <p:scale>
          <a:sx n="160" d="100"/>
          <a:sy n="160" d="100"/>
        </p:scale>
        <p:origin x="144" y="-1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2A97BF-89B9-4C05-88CD-518128AE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7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C127A2-F08B-40B5-9D1C-B64FCBB02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51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127A2-F08B-40B5-9D1C-B64FCBB0219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127A2-F08B-40B5-9D1C-B64FCBB0219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6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A33D0-5543-4DF2-9322-A5207B5A2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C998C-4B79-43EF-8DF3-51E1A5CAFE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6141A-A758-44E4-991A-86004345F5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732A95</a:t>
            </a: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60464-A9F5-4954-92A0-68EB0F89C69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C9250-33B3-4B57-B930-DABAD0BFF2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FCD78-5439-41C5-9F35-3AFDB81B04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5CF0A-0B9C-40A9-9B9A-BFD2BD6974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4D2D7-1652-49AE-8835-ACDB9AB8D0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D3F86-AD18-437A-AC5F-D9C9E7C400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E18DD-C055-400A-9F65-6B433F0645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0989B-BD83-42FF-8BCE-4767C61C1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BC8A5-D7BD-4974-9761-B68FC4048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9C9250-33B3-4B57-B930-DABAD0BFF2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9.png"/><Relationship Id="rId5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3b</a:t>
            </a:r>
            <a:br>
              <a:rPr lang="en-US" dirty="0"/>
            </a:br>
            <a:r>
              <a:rPr lang="en-US" sz="2000" dirty="0"/>
              <a:t>block 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High-dimensional</a:t>
            </a:r>
            <a:r>
              <a:rPr lang="sv-SE" dirty="0"/>
              <a:t>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7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/>
          <a:lstStyle/>
          <a:p>
            <a:r>
              <a:rPr lang="sv-SE" dirty="0"/>
              <a:t>LSVT Voice Rehabilitation Data Set </a:t>
            </a:r>
          </a:p>
          <a:p>
            <a:pPr lvl="1"/>
            <a:r>
              <a:rPr lang="sv-SE" dirty="0"/>
              <a:t>Target: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voice rehabilitation</a:t>
            </a:r>
          </a:p>
          <a:p>
            <a:pPr lvl="2"/>
            <a:r>
              <a:rPr lang="sv-SE" dirty="0"/>
              <a:t>1=acceptable, 2=not acceptable</a:t>
            </a:r>
          </a:p>
          <a:p>
            <a:pPr lvl="1"/>
            <a:r>
              <a:rPr lang="sv-SE" dirty="0"/>
              <a:t>Features: </a:t>
            </a:r>
            <a:r>
              <a:rPr lang="sv-SE" dirty="0" err="1"/>
              <a:t>Properties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signal (voice)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048" y="2348880"/>
            <a:ext cx="237626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Package</a:t>
            </a:r>
            <a:r>
              <a:rPr lang="sv-SE" dirty="0"/>
              <a:t> </a:t>
            </a:r>
            <a:r>
              <a:rPr lang="sv-SE" b="1" dirty="0" err="1"/>
              <a:t>pamr</a:t>
            </a:r>
            <a:endParaRPr lang="sv-SE" b="1" dirty="0"/>
          </a:p>
          <a:p>
            <a:pPr lvl="1"/>
            <a:r>
              <a:rPr lang="sv-SE" dirty="0" err="1"/>
              <a:t>pamr.train</a:t>
            </a:r>
            <a:r>
              <a:rPr lang="sv-SE" dirty="0"/>
              <a:t>()</a:t>
            </a:r>
          </a:p>
          <a:p>
            <a:pPr lvl="1"/>
            <a:r>
              <a:rPr lang="sv-SE" dirty="0"/>
              <a:t>pamr.cv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683568" y="2962534"/>
            <a:ext cx="80032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</a:rPr>
              <a:t>data0=read.csv2("voice.csv")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data=data0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data=</a:t>
            </a:r>
            <a:r>
              <a:rPr lang="sv-SE" sz="1200" dirty="0" err="1">
                <a:latin typeface="Consolas" panose="020B0609020204030204" pitchFamily="49" charset="0"/>
              </a:rPr>
              <a:t>as.data.frame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scale</a:t>
            </a:r>
            <a:r>
              <a:rPr lang="sv-SE" sz="1200" dirty="0">
                <a:latin typeface="Consolas" panose="020B0609020204030204" pitchFamily="49" charset="0"/>
              </a:rPr>
              <a:t>(data))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data$Quality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as.factor</a:t>
            </a:r>
            <a:r>
              <a:rPr lang="sv-SE" sz="1200" dirty="0">
                <a:latin typeface="Consolas" panose="020B0609020204030204" pitchFamily="49" charset="0"/>
              </a:rPr>
              <a:t>(data0$Quality)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library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pamr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rownames</a:t>
            </a:r>
            <a:r>
              <a:rPr lang="sv-SE" sz="1200" dirty="0">
                <a:latin typeface="Consolas" panose="020B0609020204030204" pitchFamily="49" charset="0"/>
              </a:rPr>
              <a:t>(data)=1:nrow(data)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x=t(data[,-311])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y=data[[311]]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mydata</a:t>
            </a:r>
            <a:r>
              <a:rPr lang="sv-SE" sz="1200" dirty="0">
                <a:latin typeface="Consolas" panose="020B0609020204030204" pitchFamily="49" charset="0"/>
              </a:rPr>
              <a:t>=list(x=</a:t>
            </a:r>
            <a:r>
              <a:rPr lang="sv-SE" sz="1200" dirty="0" err="1">
                <a:latin typeface="Consolas" panose="020B0609020204030204" pitchFamily="49" charset="0"/>
              </a:rPr>
              <a:t>x,y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as.factor</a:t>
            </a:r>
            <a:r>
              <a:rPr lang="sv-SE" sz="1200" dirty="0">
                <a:latin typeface="Consolas" panose="020B0609020204030204" pitchFamily="49" charset="0"/>
              </a:rPr>
              <a:t>(y),</a:t>
            </a:r>
            <a:r>
              <a:rPr lang="sv-SE" sz="1200" dirty="0" err="1">
                <a:latin typeface="Consolas" panose="020B0609020204030204" pitchFamily="49" charset="0"/>
              </a:rPr>
              <a:t>geneid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as.character</a:t>
            </a:r>
            <a:r>
              <a:rPr lang="sv-SE" sz="1200" dirty="0">
                <a:latin typeface="Consolas" panose="020B0609020204030204" pitchFamily="49" charset="0"/>
              </a:rPr>
              <a:t>(1:nrow(x)), </a:t>
            </a:r>
            <a:r>
              <a:rPr lang="sv-SE" sz="1200" dirty="0" err="1">
                <a:latin typeface="Consolas" panose="020B0609020204030204" pitchFamily="49" charset="0"/>
              </a:rPr>
              <a:t>genenames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rownames</a:t>
            </a:r>
            <a:r>
              <a:rPr lang="sv-SE" sz="1200" dirty="0">
                <a:latin typeface="Consolas" panose="020B0609020204030204" pitchFamily="49" charset="0"/>
              </a:rPr>
              <a:t>(x))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pamr.train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mydata,threshold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seq</a:t>
            </a:r>
            <a:r>
              <a:rPr lang="sv-SE" sz="1200" dirty="0">
                <a:latin typeface="Consolas" panose="020B0609020204030204" pitchFamily="49" charset="0"/>
              </a:rPr>
              <a:t>(0,4, 0.1))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pamr.plotcen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mydata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threshold</a:t>
            </a:r>
            <a:r>
              <a:rPr lang="sv-SE" sz="1200" dirty="0">
                <a:latin typeface="Consolas" panose="020B0609020204030204" pitchFamily="49" charset="0"/>
              </a:rPr>
              <a:t>=1)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pamr.plotcen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mydata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threshold</a:t>
            </a:r>
            <a:r>
              <a:rPr lang="sv-SE" sz="1200" dirty="0">
                <a:latin typeface="Consolas" panose="020B0609020204030204" pitchFamily="49" charset="0"/>
              </a:rPr>
              <a:t>=2.5)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</a:rPr>
              <a:t>a=</a:t>
            </a:r>
            <a:r>
              <a:rPr lang="sv-SE" sz="1200" dirty="0" err="1">
                <a:latin typeface="Consolas" panose="020B0609020204030204" pitchFamily="49" charset="0"/>
              </a:rPr>
              <a:t>pamr.listgenes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model,mydata,threshold</a:t>
            </a:r>
            <a:r>
              <a:rPr lang="sv-SE" sz="1200" dirty="0">
                <a:latin typeface="Consolas" panose="020B0609020204030204" pitchFamily="49" charset="0"/>
              </a:rPr>
              <a:t>=2.5)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cat</a:t>
            </a:r>
            <a:r>
              <a:rPr lang="sv-SE" sz="1200" dirty="0">
                <a:latin typeface="Consolas" panose="020B0609020204030204" pitchFamily="49" charset="0"/>
              </a:rPr>
              <a:t>( </a:t>
            </a:r>
            <a:r>
              <a:rPr lang="sv-SE" sz="1200" dirty="0" err="1">
                <a:latin typeface="Consolas" panose="020B0609020204030204" pitchFamily="49" charset="0"/>
              </a:rPr>
              <a:t>paste</a:t>
            </a:r>
            <a:r>
              <a:rPr lang="sv-SE" sz="1200" dirty="0">
                <a:latin typeface="Consolas" panose="020B0609020204030204" pitchFamily="49" charset="0"/>
              </a:rPr>
              <a:t>( </a:t>
            </a:r>
            <a:r>
              <a:rPr lang="sv-SE" sz="1200" dirty="0" err="1">
                <a:latin typeface="Consolas" panose="020B0609020204030204" pitchFamily="49" charset="0"/>
              </a:rPr>
              <a:t>colnames</a:t>
            </a:r>
            <a:r>
              <a:rPr lang="sv-SE" sz="1200" dirty="0">
                <a:latin typeface="Consolas" panose="020B0609020204030204" pitchFamily="49" charset="0"/>
              </a:rPr>
              <a:t>(data)[</a:t>
            </a:r>
            <a:r>
              <a:rPr lang="sv-SE" sz="1200" dirty="0" err="1">
                <a:latin typeface="Consolas" panose="020B0609020204030204" pitchFamily="49" charset="0"/>
              </a:rPr>
              <a:t>as.numeric</a:t>
            </a:r>
            <a:r>
              <a:rPr lang="sv-SE" sz="1200" dirty="0">
                <a:latin typeface="Consolas" panose="020B0609020204030204" pitchFamily="49" charset="0"/>
              </a:rPr>
              <a:t>(a[,1])], </a:t>
            </a:r>
            <a:r>
              <a:rPr lang="sv-SE" sz="1200" dirty="0" err="1">
                <a:latin typeface="Consolas" panose="020B0609020204030204" pitchFamily="49" charset="0"/>
              </a:rPr>
              <a:t>collapse</a:t>
            </a:r>
            <a:r>
              <a:rPr lang="sv-SE" sz="1200" dirty="0">
                <a:latin typeface="Consolas" panose="020B0609020204030204" pitchFamily="49" charset="0"/>
              </a:rPr>
              <a:t>='\n' ) )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latin typeface="Consolas" panose="020B0609020204030204" pitchFamily="49" charset="0"/>
              </a:rPr>
              <a:t>cvmodel</a:t>
            </a:r>
            <a:r>
              <a:rPr lang="sv-SE" sz="1200" dirty="0">
                <a:latin typeface="Consolas" panose="020B0609020204030204" pitchFamily="49" charset="0"/>
              </a:rPr>
              <a:t>=pamr.cv(</a:t>
            </a:r>
            <a:r>
              <a:rPr lang="sv-SE" sz="1200" dirty="0" err="1">
                <a:latin typeface="Consolas" panose="020B0609020204030204" pitchFamily="49" charset="0"/>
              </a:rPr>
              <a:t>model,mydata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print(</a:t>
            </a:r>
            <a:r>
              <a:rPr lang="sv-SE" sz="1200" dirty="0" err="1">
                <a:latin typeface="Consolas" panose="020B0609020204030204" pitchFamily="49" charset="0"/>
              </a:rPr>
              <a:t>cvmodel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pamr.plotcv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cvmodel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319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>
                    <a:ea typeface="Cambria Math" panose="02040503050406030204" pitchFamily="18" charset="0"/>
                  </a:rPr>
                  <a:t>Centroid </a:t>
                </a:r>
                <a:r>
                  <a:rPr lang="sv-SE" dirty="0" err="1">
                    <a:ea typeface="Cambria Math" panose="02040503050406030204" pitchFamily="18" charset="0"/>
                  </a:rPr>
                  <a:t>plot</a:t>
                </a:r>
                <a:r>
                  <a:rPr lang="sv-SE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∆=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sv-SE" dirty="0"/>
                  <a:t> </a:t>
                </a: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885" y="2356343"/>
            <a:ext cx="4680520" cy="3732566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204" y="2636912"/>
            <a:ext cx="4400000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1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r>
                  <a:rPr lang="sv-SE" dirty="0" err="1"/>
                  <a:t>Confusion</a:t>
                </a:r>
                <a:r>
                  <a:rPr lang="sv-SE" dirty="0"/>
                  <a:t> matrix optimal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sv-SE" dirty="0"/>
                  <a:t> 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94" y="1844824"/>
            <a:ext cx="3695700" cy="1876425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716633"/>
            <a:ext cx="3202417" cy="4293096"/>
          </a:xfrm>
          <a:prstGeom prst="rect">
            <a:avLst/>
          </a:prstGeom>
        </p:spPr>
      </p:pic>
      <p:graphicFrame>
        <p:nvGraphicFramePr>
          <p:cNvPr id="12" name="Tabel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58185"/>
              </p:ext>
            </p:extLst>
          </p:nvPr>
        </p:nvGraphicFramePr>
        <p:xfrm>
          <a:off x="1293396" y="4890757"/>
          <a:ext cx="32344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65">
                  <a:extLst>
                    <a:ext uri="{9D8B030D-6E8A-4147-A177-3AD203B41FA5}">
                      <a16:colId xmlns:a16="http://schemas.microsoft.com/office/drawing/2014/main" xmlns="" val="3295775704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xmlns="" val="780722560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xmlns="" val="322733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771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979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baseline="0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2676796"/>
                  </a:ext>
                </a:extLst>
              </a:tr>
            </a:tbl>
          </a:graphicData>
        </a:graphic>
      </p:graphicFrame>
      <p:pic>
        <p:nvPicPr>
          <p:cNvPr id="6" name="Bildobjekt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743" y="2101999"/>
            <a:ext cx="15430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7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b="1" dirty="0">
                    <a:solidFill>
                      <a:srgbClr val="0000FF"/>
                    </a:solidFill>
                  </a:rPr>
                  <a:t>Regularized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discriminant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analysis</a:t>
                </a:r>
                <a:endParaRPr lang="sv-SE" b="1" dirty="0">
                  <a:solidFill>
                    <a:srgbClr val="0000FF"/>
                  </a:solidFill>
                </a:endParaRPr>
              </a:p>
              <a:p>
                <a:r>
                  <a:rPr lang="sv-SE" dirty="0"/>
                  <a:t>Another </a:t>
                </a:r>
                <a:r>
                  <a:rPr lang="sv-SE" dirty="0" err="1"/>
                  <a:t>way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solving</a:t>
                </a:r>
                <a:r>
                  <a:rPr lang="sv-SE" dirty="0"/>
                  <a:t> </a:t>
                </a:r>
                <a:r>
                  <a:rPr lang="sv-SE" dirty="0" err="1"/>
                  <a:t>singularity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sv-SE" b="0" dirty="0"/>
                  <a:t> is </a:t>
                </a:r>
                <a:r>
                  <a:rPr lang="sv-SE" b="0" dirty="0" err="1"/>
                  <a:t>some</a:t>
                </a:r>
                <a:r>
                  <a:rPr lang="sv-SE" b="0" dirty="0"/>
                  <a:t> </a:t>
                </a:r>
                <a:r>
                  <a:rPr lang="sv-SE" b="0" dirty="0" err="1"/>
                  <a:t>constant</a:t>
                </a:r>
                <a:endParaRPr lang="sv-S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d>
                        <m:dPr>
                          <m:ctrlPr>
                            <a:rPr lang="sv-SE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̂"/>
                          <m:ctrlPr>
                            <a:rPr lang="sv-SE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sv-SE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sv-SE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v-SE" dirty="0">
                    <a:sym typeface="Wingdings" panose="05000000000000000000" pitchFamily="2" charset="2"/>
                  </a:rPr>
                  <a:t>diagonal-</a:t>
                </a:r>
                <a:r>
                  <a:rPr lang="sv-SE" dirty="0" err="1">
                    <a:sym typeface="Wingdings" panose="05000000000000000000" pitchFamily="2" charset="2"/>
                  </a:rPr>
                  <a:t>covariance</a:t>
                </a:r>
                <a:r>
                  <a:rPr lang="sv-SE" dirty="0">
                    <a:sym typeface="Wingdings" panose="05000000000000000000" pitchFamily="2" charset="2"/>
                  </a:rPr>
                  <a:t> LDA</a:t>
                </a:r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sv-SE" dirty="0"/>
                  <a:t> is chosen by CV</a:t>
                </a:r>
              </a:p>
              <a:p>
                <a:r>
                  <a:rPr lang="sv-SE" dirty="0"/>
                  <a:t>R: </a:t>
                </a:r>
                <a:r>
                  <a:rPr lang="sv-SE" dirty="0" err="1"/>
                  <a:t>rda</a:t>
                </a:r>
                <a:r>
                  <a:rPr lang="sv-SE" dirty="0"/>
                  <a:t>() in </a:t>
                </a:r>
                <a:r>
                  <a:rPr lang="sv-SE" b="1" dirty="0" err="1"/>
                  <a:t>klaR</a:t>
                </a:r>
                <a:endParaRPr lang="sv-SE" b="1" dirty="0"/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Regularized</a:t>
            </a:r>
            <a:r>
              <a:rPr lang="sv-SE" dirty="0"/>
              <a:t> </a:t>
            </a:r>
            <a:r>
              <a:rPr lang="sv-SE" dirty="0" err="1"/>
              <a:t>logistic</a:t>
            </a:r>
            <a:r>
              <a:rPr lang="sv-SE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Usual </a:t>
                </a:r>
                <a:r>
                  <a:rPr lang="sv-SE" sz="2400" dirty="0" err="1"/>
                  <a:t>logistic</a:t>
                </a:r>
                <a:r>
                  <a:rPr lang="sv-SE" sz="2400" dirty="0"/>
                  <a:t>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/>
                        </a:rPr>
                        <m:t>𝑝</m:t>
                      </m:r>
                      <m:r>
                        <a:rPr lang="sv-SE" sz="2400" i="1">
                          <a:latin typeface="Cambria Math"/>
                        </a:rPr>
                        <m:t>(</m:t>
                      </m:r>
                      <m:r>
                        <a:rPr lang="sv-SE" sz="2400" i="1">
                          <a:latin typeface="Cambria Math"/>
                        </a:rPr>
                        <m:t>𝑌</m:t>
                      </m:r>
                      <m:r>
                        <a:rPr lang="sv-SE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|</m:t>
                      </m:r>
                      <m:r>
                        <a:rPr lang="sv-SE" sz="2400" i="1">
                          <a:latin typeface="Cambria Math"/>
                        </a:rPr>
                        <m:t>𝑥</m:t>
                      </m:r>
                      <m:r>
                        <a:rPr lang="sv-SE" sz="24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sv-SE" sz="2400" b="1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sv-SE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sv-SE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a:rPr lang="sv-SE" sz="2400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sz="2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sv-SE" sz="2400" b="1" i="1">
                                  <a:latin typeface="Cambria Math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sv-SE" sz="24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sv-SE" sz="2400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sv-SE" sz="2400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sv-SE" sz="2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sv-SE" sz="2400" b="1" i="1">
                                      <a:latin typeface="Cambria Math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sv-SE" sz="2400" b="1" i="1">
                          <a:latin typeface="Cambria Math"/>
                        </a:rPr>
                        <m:t>=</m:t>
                      </m:r>
                      <m:r>
                        <a:rPr lang="sv-SE" sz="2400" i="1">
                          <a:latin typeface="Cambria Math"/>
                        </a:rPr>
                        <m:t>𝑠𝑜𝑓𝑡𝑚𝑎𝑥</m:t>
                      </m:r>
                      <m:r>
                        <a:rPr lang="sv-SE" sz="2400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sv-SE" sz="2400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sv-SE" sz="2400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sv-SE" sz="2400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sv-SE" sz="2400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sv-SE" sz="2400" b="1" i="1">
                          <a:latin typeface="Cambria Math"/>
                        </a:rPr>
                        <m:t>𝒙</m:t>
                      </m:r>
                      <m:r>
                        <a:rPr lang="sv-SE" sz="24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0000FF"/>
                    </a:solidFill>
                  </a:rPr>
                  <a:t>Lp -</a:t>
                </a:r>
                <a:r>
                  <a:rPr lang="sv-SE" sz="2400" dirty="0" err="1">
                    <a:solidFill>
                      <a:srgbClr val="0000FF"/>
                    </a:solidFill>
                  </a:rPr>
                  <a:t>Regularization</a:t>
                </a:r>
                <a:r>
                  <a:rPr lang="sv-SE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sv-SE" sz="24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v-SE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sv-SE" sz="2400" dirty="0"/>
              </a:p>
              <a:p>
                <a:r>
                  <a:rPr lang="sv-SE" sz="2400" dirty="0"/>
                  <a:t>Parameter </a:t>
                </a:r>
                <a:r>
                  <a:rPr lang="sv-SE" sz="2400" dirty="0" err="1"/>
                  <a:t>redunancy</a:t>
                </a:r>
                <a:r>
                  <a:rPr lang="sv-SE" sz="2400" dirty="0"/>
                  <a:t> is </a:t>
                </a:r>
                <a:r>
                  <a:rPr lang="sv-SE" sz="2400" dirty="0" err="1"/>
                  <a:t>solved</a:t>
                </a:r>
                <a:endParaRPr lang="sv-SE" sz="2400" dirty="0"/>
              </a:p>
              <a:p>
                <a:r>
                  <a:rPr lang="sv-SE" sz="2400" b="1" dirty="0"/>
                  <a:t>L1 </a:t>
                </a:r>
                <a:r>
                  <a:rPr lang="sv-SE" sz="2400" b="1" dirty="0" err="1"/>
                  <a:t>regularization</a:t>
                </a:r>
                <a:r>
                  <a:rPr lang="sv-SE" sz="2400" b="1" dirty="0"/>
                  <a:t>: </a:t>
                </a:r>
                <a:r>
                  <a:rPr lang="sv-SE" sz="2400" dirty="0" err="1"/>
                  <a:t>some</a:t>
                </a:r>
                <a:r>
                  <a:rPr lang="sv-SE" sz="2400" dirty="0"/>
                  <a:t> w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shrunk</a:t>
                </a:r>
                <a:r>
                  <a:rPr lang="sv-SE" sz="2400" dirty="0"/>
                  <a:t> to 0</a:t>
                </a:r>
                <a:endParaRPr lang="sv-SE" sz="2400" b="1" dirty="0"/>
              </a:p>
              <a:p>
                <a:r>
                  <a:rPr lang="sv-SE" sz="2400" dirty="0" err="1"/>
                  <a:t>Numerical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optimization</a:t>
                </a:r>
                <a:r>
                  <a:rPr lang="sv-SE" sz="2400" dirty="0"/>
                  <a:t> is </a:t>
                </a:r>
                <a:r>
                  <a:rPr lang="sv-SE" sz="2400" dirty="0" err="1"/>
                  <a:t>used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solve</a:t>
                </a:r>
                <a:endParaRPr lang="sv-SE" sz="2400" dirty="0"/>
              </a:p>
              <a:p>
                <a:r>
                  <a:rPr lang="sv-SE" sz="2400" dirty="0"/>
                  <a:t>R: </a:t>
                </a:r>
                <a:r>
                  <a:rPr lang="sv-SE" sz="2400" dirty="0" err="1"/>
                  <a:t>LiblineaR</a:t>
                </a:r>
                <a:r>
                  <a:rPr lang="sv-SE" sz="2400" dirty="0"/>
                  <a:t>() in </a:t>
                </a:r>
                <a:r>
                  <a:rPr lang="sv-SE" sz="2400" dirty="0" err="1"/>
                  <a:t>package</a:t>
                </a:r>
                <a:r>
                  <a:rPr lang="sv-SE" sz="2400" dirty="0"/>
                  <a:t> </a:t>
                </a:r>
                <a:r>
                  <a:rPr lang="sv-SE" sz="2400" b="1" dirty="0" err="1"/>
                  <a:t>LiblineaR</a:t>
                </a:r>
                <a:endParaRPr lang="sv-SE" sz="2400" b="1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887" b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L1 </a:t>
            </a:r>
            <a:r>
              <a:rPr lang="sv-SE" dirty="0" err="1"/>
              <a:t>logistic</a:t>
            </a:r>
            <a:r>
              <a:rPr lang="sv-SE" dirty="0"/>
              <a:t> regression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Voice rehabilitation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683568" y="2492896"/>
            <a:ext cx="6229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latin typeface="Consolas" panose="020B0609020204030204" pitchFamily="49" charset="0"/>
              </a:rPr>
              <a:t>W=model2$W</a:t>
            </a:r>
          </a:p>
          <a:p>
            <a:r>
              <a:rPr lang="sv-SE" sz="1400" dirty="0" err="1">
                <a:latin typeface="Consolas" panose="020B0609020204030204" pitchFamily="49" charset="0"/>
              </a:rPr>
              <a:t>plot</a:t>
            </a:r>
            <a:r>
              <a:rPr lang="sv-SE" sz="1400" dirty="0">
                <a:latin typeface="Consolas" panose="020B0609020204030204" pitchFamily="49" charset="0"/>
              </a:rPr>
              <a:t>(t(W), </a:t>
            </a:r>
            <a:r>
              <a:rPr lang="sv-SE" sz="1400" dirty="0" err="1">
                <a:latin typeface="Consolas" panose="020B0609020204030204" pitchFamily="49" charset="0"/>
              </a:rPr>
              <a:t>type</a:t>
            </a:r>
            <a:r>
              <a:rPr lang="sv-SE" sz="1400" dirty="0">
                <a:latin typeface="Consolas" panose="020B0609020204030204" pitchFamily="49" charset="0"/>
              </a:rPr>
              <a:t>="h", </a:t>
            </a:r>
            <a:r>
              <a:rPr lang="sv-SE" sz="1400" dirty="0" err="1">
                <a:latin typeface="Consolas" panose="020B0609020204030204" pitchFamily="49" charset="0"/>
              </a:rPr>
              <a:t>ylab</a:t>
            </a:r>
            <a:r>
              <a:rPr lang="sv-SE" sz="1400" dirty="0">
                <a:latin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</a:rPr>
              <a:t>Coefficients</a:t>
            </a:r>
            <a:r>
              <a:rPr lang="sv-SE" sz="1400" dirty="0"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98678"/>
            <a:ext cx="4131469" cy="2749096"/>
          </a:xfrm>
          <a:prstGeom prst="rect">
            <a:avLst/>
          </a:prstGeom>
        </p:spPr>
      </p:pic>
      <p:graphicFrame>
        <p:nvGraphicFramePr>
          <p:cNvPr id="10" name="Tabel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66316"/>
              </p:ext>
            </p:extLst>
          </p:nvPr>
        </p:nvGraphicFramePr>
        <p:xfrm>
          <a:off x="5433740" y="3025924"/>
          <a:ext cx="3234495" cy="125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65">
                  <a:extLst>
                    <a:ext uri="{9D8B030D-6E8A-4147-A177-3AD203B41FA5}">
                      <a16:colId xmlns:a16="http://schemas.microsoft.com/office/drawing/2014/main" xmlns="" val="3295775704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xmlns="" val="780722560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xmlns="" val="3227335373"/>
                    </a:ext>
                  </a:extLst>
                </a:gridCol>
              </a:tblGrid>
              <a:tr h="510416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771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979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baseline="0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2676796"/>
                  </a:ext>
                </a:extLst>
              </a:tr>
            </a:tbl>
          </a:graphicData>
        </a:graphic>
      </p:graphicFrame>
      <p:sp>
        <p:nvSpPr>
          <p:cNvPr id="11" name="textruta 10"/>
          <p:cNvSpPr txBox="1"/>
          <p:nvPr/>
        </p:nvSpPr>
        <p:spPr>
          <a:xfrm>
            <a:off x="5508104" y="458112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C00000"/>
                </a:solidFill>
              </a:rPr>
              <a:t>Overfitted</a:t>
            </a:r>
            <a:r>
              <a:rPr lang="sv-SE">
                <a:solidFill>
                  <a:srgbClr val="C00000"/>
                </a:solidFill>
              </a:rPr>
              <a:t>?</a:t>
            </a:r>
            <a:endParaRPr lang="sv-S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9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sv-SE" dirty="0"/>
              </a:p>
              <a:p>
                <a:endParaRPr lang="sv-SE" dirty="0"/>
              </a:p>
              <a:p>
                <a:r>
                  <a:rPr lang="sv-SE" dirty="0"/>
                  <a:t>Support </a:t>
                </a:r>
                <a:r>
                  <a:rPr lang="sv-SE" dirty="0" err="1"/>
                  <a:t>Vector</a:t>
                </a:r>
                <a:r>
                  <a:rPr lang="sv-SE" dirty="0"/>
                  <a:t> </a:t>
                </a:r>
                <a:r>
                  <a:rPr lang="sv-SE" dirty="0" err="1"/>
                  <a:t>Machine</a:t>
                </a:r>
                <a:r>
                  <a:rPr lang="sv-SE" dirty="0"/>
                  <a:t> do not </a:t>
                </a:r>
                <a:r>
                  <a:rPr lang="sv-SE" dirty="0" err="1"/>
                  <a:t>suffer</a:t>
                </a:r>
                <a:r>
                  <a:rPr lang="sv-SE" dirty="0"/>
                  <a:t> from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dirty="0"/>
                  <a:t> problem</a:t>
                </a:r>
              </a:p>
              <a:p>
                <a:pPr lvl="1"/>
                <a:r>
                  <a:rPr lang="sv-SE" dirty="0" err="1"/>
                  <a:t>Largest</a:t>
                </a:r>
                <a:r>
                  <a:rPr lang="sv-SE" dirty="0"/>
                  <a:t> </a:t>
                </a:r>
                <a:r>
                  <a:rPr lang="sv-SE" dirty="0" err="1"/>
                  <a:t>margin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found</a:t>
                </a:r>
                <a:r>
                  <a:rPr lang="sv-SE" dirty="0"/>
                  <a:t> </a:t>
                </a:r>
                <a:r>
                  <a:rPr lang="sv-SE" dirty="0" err="1"/>
                  <a:t>even</a:t>
                </a:r>
                <a:r>
                  <a:rPr lang="sv-SE" dirty="0"/>
                  <a:t> </a:t>
                </a:r>
                <a:r>
                  <a:rPr lang="sv-SE" dirty="0" err="1"/>
                  <a:t>if</a:t>
                </a:r>
                <a:r>
                  <a:rPr lang="sv-SE" dirty="0"/>
                  <a:t> the data is </a:t>
                </a:r>
                <a:r>
                  <a:rPr lang="sv-SE" dirty="0" err="1"/>
                  <a:t>perfectly</a:t>
                </a:r>
                <a:r>
                  <a:rPr lang="sv-SE" dirty="0"/>
                  <a:t> separable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74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Computational</a:t>
            </a:r>
            <a:r>
              <a:rPr lang="sv-SE" dirty="0"/>
              <a:t> </a:t>
            </a:r>
            <a:r>
              <a:rPr lang="sv-SE" dirty="0" err="1"/>
              <a:t>shortcuts</a:t>
            </a:r>
            <a:r>
              <a:rPr lang="sv-SE" dirty="0"/>
              <a:t> p&gt;&gt;n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/>
                  <a:t>SVD </a:t>
                </a:r>
                <a:r>
                  <a:rPr lang="sv-SE" dirty="0" err="1"/>
                  <a:t>decomposition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𝑈𝐷</m:t>
                    </m:r>
                    <m:sSup>
                      <m:sSup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sv-SE" dirty="0"/>
              </a:p>
              <a:p>
                <a:r>
                  <a:rPr lang="sv-SE" dirty="0"/>
                  <a:t>If </a:t>
                </a:r>
                <a:r>
                  <a:rPr lang="sv-SE" dirty="0" err="1"/>
                  <a:t>model</a:t>
                </a:r>
                <a:r>
                  <a:rPr lang="sv-SE" dirty="0"/>
                  <a:t> is </a:t>
                </a:r>
                <a:r>
                  <a:rPr lang="sv-SE" dirty="0" err="1"/>
                  <a:t>linear</a:t>
                </a:r>
                <a:r>
                  <a:rPr lang="sv-SE" dirty="0"/>
                  <a:t> in parameters and has </a:t>
                </a:r>
                <a:r>
                  <a:rPr lang="sv-SE" dirty="0" err="1"/>
                  <a:t>quadratic</a:t>
                </a:r>
                <a:r>
                  <a:rPr lang="sv-SE" dirty="0"/>
                  <a:t> </a:t>
                </a:r>
                <a:r>
                  <a:rPr lang="sv-SE" dirty="0" err="1"/>
                  <a:t>penalties</a:t>
                </a:r>
                <a:r>
                  <a:rPr lang="sv-SE" dirty="0"/>
                  <a:t>:</a:t>
                </a:r>
              </a:p>
              <a:p>
                <a:pPr lvl="1"/>
                <a:r>
                  <a:rPr lang="sv-SE" dirty="0"/>
                  <a:t>Transform data observations from X </a:t>
                </a:r>
                <a:r>
                  <a:rPr lang="sv-SE" dirty="0" err="1"/>
                  <a:t>into</a:t>
                </a:r>
                <a:r>
                  <a:rPr lang="sv-SE" dirty="0"/>
                  <a:t> R</a:t>
                </a:r>
              </a:p>
              <a:p>
                <a:pPr lvl="1"/>
                <a:r>
                  <a:rPr lang="sv-SE" dirty="0" err="1"/>
                  <a:t>Minimize</a:t>
                </a:r>
                <a:r>
                  <a:rPr lang="sv-SE" dirty="0"/>
                  <a:t> loss (minus log </a:t>
                </a:r>
                <a:r>
                  <a:rPr lang="sv-SE" dirty="0" err="1"/>
                  <a:t>likelihood</a:t>
                </a:r>
                <a:r>
                  <a:rPr lang="sv-SE" dirty="0"/>
                  <a:t>) </a:t>
                </a:r>
                <a:r>
                  <a:rPr lang="sv-SE" dirty="0" err="1"/>
                  <a:t>with</a:t>
                </a:r>
                <a:r>
                  <a:rPr lang="sv-SE" dirty="0"/>
                  <a:t> R </a:t>
                </a:r>
                <a:r>
                  <a:rPr lang="sv-SE" dirty="0" err="1"/>
                  <a:t>instead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X and get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sv-SE" b="1" dirty="0"/>
              </a:p>
              <a:p>
                <a:pPr lvl="1"/>
                <a:r>
                  <a:rPr lang="sv-SE" dirty="0"/>
                  <a:t>Original parameters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sv-SE" b="1" dirty="0"/>
              </a:p>
              <a:p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applied</a:t>
                </a:r>
                <a:r>
                  <a:rPr lang="sv-SE" dirty="0"/>
                  <a:t> to </a:t>
                </a:r>
                <a:r>
                  <a:rPr lang="sv-SE" dirty="0" err="1"/>
                  <a:t>many</a:t>
                </a:r>
                <a:r>
                  <a:rPr lang="sv-SE" dirty="0"/>
                  <a:t> </a:t>
                </a:r>
                <a:r>
                  <a:rPr lang="sv-SE" dirty="0" err="1"/>
                  <a:t>methods</a:t>
                </a:r>
                <a:endParaRPr lang="sv-SE" dirty="0"/>
              </a:p>
              <a:p>
                <a:endParaRPr lang="sv-SE" dirty="0"/>
              </a:p>
              <a:p>
                <a:r>
                  <a:rPr lang="sv-SE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dirty="0"/>
                  <a:t>: </a:t>
                </a:r>
                <a:r>
                  <a:rPr lang="sv-SE" dirty="0" err="1"/>
                  <a:t>ridge</a:t>
                </a:r>
                <a:r>
                  <a:rPr lang="sv-SE" dirty="0"/>
                  <a:t> regression</a:t>
                </a:r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91" r="-18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Elastic</a:t>
            </a:r>
            <a:r>
              <a:rPr lang="sv-SE" dirty="0"/>
              <a:t> </a:t>
            </a:r>
            <a:r>
              <a:rPr lang="sv-SE" dirty="0" err="1"/>
              <a:t>net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dirty="0"/>
                  <a:t>L1 </a:t>
                </a:r>
                <a:r>
                  <a:rPr lang="sv-SE" sz="2400" dirty="0" err="1"/>
                  <a:t>regularization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sv-SE" sz="24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sv-SE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func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sv-SE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sz="24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v-SE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For p&gt;n, LASSO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can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extract</a:t>
                </a:r>
                <a:r>
                  <a:rPr lang="sv-SE" sz="2400" dirty="0">
                    <a:solidFill>
                      <a:srgbClr val="C00000"/>
                    </a:solidFill>
                  </a:rPr>
                  <a:t> at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most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nonzero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components</a:t>
                </a:r>
                <a:endParaRPr lang="sv-SE" sz="24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sv-SE" sz="2000" dirty="0">
                    <a:solidFill>
                      <a:schemeClr val="tx1"/>
                    </a:solidFill>
                  </a:rPr>
                  <a:t>Severe </a:t>
                </a:r>
                <a:r>
                  <a:rPr lang="sv-SE" sz="2000" dirty="0" err="1">
                    <a:solidFill>
                      <a:schemeClr val="tx1"/>
                    </a:solidFill>
                  </a:rPr>
                  <a:t>regularization</a:t>
                </a:r>
                <a:r>
                  <a:rPr lang="sv-SE" sz="2000" dirty="0">
                    <a:solidFill>
                      <a:schemeClr val="tx1"/>
                    </a:solidFill>
                  </a:rPr>
                  <a:t> </a:t>
                </a:r>
                <a:r>
                  <a:rPr lang="sv-SE" sz="2000" dirty="0" err="1">
                    <a:solidFill>
                      <a:schemeClr val="tx1"/>
                    </a:solidFill>
                  </a:rPr>
                  <a:t>if</a:t>
                </a:r>
                <a:r>
                  <a:rPr lang="sv-SE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sz="2000" b="0" dirty="0">
                  <a:solidFill>
                    <a:schemeClr val="tx1"/>
                  </a:solidFill>
                </a:endParaRPr>
              </a:p>
              <a:p>
                <a:r>
                  <a:rPr lang="sv-SE" sz="2400" dirty="0"/>
                  <a:t>L1 </a:t>
                </a:r>
                <a:r>
                  <a:rPr lang="sv-SE" sz="2400" dirty="0" err="1"/>
                  <a:t>regularization</a:t>
                </a:r>
                <a:r>
                  <a:rPr lang="sv-SE" sz="2400" dirty="0" err="1">
                    <a:sym typeface="Wingdings" panose="05000000000000000000" pitchFamily="2" charset="2"/>
                  </a:rPr>
                  <a:t>selects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some</a:t>
                </a:r>
                <a:r>
                  <a:rPr lang="sv-SE" sz="2400" dirty="0">
                    <a:sym typeface="Wingdings" panose="05000000000000000000" pitchFamily="2" charset="2"/>
                  </a:rPr>
                  <a:t> feature </a:t>
                </a:r>
                <a:r>
                  <a:rPr lang="sv-SE" sz="2400" dirty="0" err="1">
                    <a:sym typeface="Wingdings" panose="05000000000000000000" pitchFamily="2" charset="2"/>
                  </a:rPr>
                  <a:t>among</a:t>
                </a:r>
                <a:r>
                  <a:rPr lang="sv-SE" sz="2400" dirty="0">
                    <a:sym typeface="Wingdings" panose="05000000000000000000" pitchFamily="2" charset="2"/>
                  </a:rPr>
                  <a:t> the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correlated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ones</a:t>
                </a:r>
                <a:endParaRPr lang="sv-SE" sz="2400" dirty="0">
                  <a:solidFill>
                    <a:schemeClr val="tx1"/>
                  </a:solidFill>
                </a:endParaRPr>
              </a:p>
              <a:p>
                <a:r>
                  <a:rPr lang="sv-SE" sz="2400" dirty="0">
                    <a:solidFill>
                      <a:schemeClr val="tx1"/>
                    </a:solidFill>
                  </a:rPr>
                  <a:t>L2 </a:t>
                </a:r>
                <a:r>
                  <a:rPr lang="sv-SE" sz="2400" dirty="0" err="1">
                    <a:solidFill>
                      <a:schemeClr val="tx1"/>
                    </a:solidFill>
                  </a:rPr>
                  <a:t>regularization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w’s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of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the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correlated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variables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are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shrunk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towards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each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other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are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nonzero</a:t>
                </a:r>
                <a:endParaRPr lang="sv-SE" sz="24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29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1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Wide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spc="-15" dirty="0">
                    <a:solidFill>
                      <a:srgbClr val="0000FF"/>
                    </a:solidFill>
                    <a:latin typeface="Arial"/>
                    <a:cs typeface="Arial"/>
                  </a:rPr>
                  <a:t>Wide</a:t>
                </a:r>
                <a:r>
                  <a:rPr lang="en-US" b="1" spc="95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b="1" spc="-20" dirty="0">
                    <a:solidFill>
                      <a:srgbClr val="0000FF"/>
                    </a:solidFill>
                    <a:latin typeface="Arial"/>
                    <a:cs typeface="Arial"/>
                  </a:rPr>
                  <a:t>data</a:t>
                </a:r>
                <a:r>
                  <a:rPr lang="en-US" b="1" spc="95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dirty="0"/>
                  <a:t> </a:t>
                </a:r>
                <a:r>
                  <a:rPr lang="sv-SE" sz="2400" dirty="0"/>
                  <a:t>.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130" dirty="0"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Many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75" dirty="0">
                    <a:latin typeface="Arial"/>
                    <a:cs typeface="Arial"/>
                  </a:rPr>
                  <a:t>v</a:t>
                </a:r>
                <a:r>
                  <a:rPr lang="en-US" sz="2400" spc="-110" dirty="0">
                    <a:latin typeface="Arial"/>
                    <a:cs typeface="Arial"/>
                  </a:rPr>
                  <a:t>a</a:t>
                </a:r>
                <a:r>
                  <a:rPr lang="en-US" sz="2400" spc="-55" dirty="0">
                    <a:latin typeface="Arial"/>
                    <a:cs typeface="Arial"/>
                  </a:rPr>
                  <a:t>riables,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few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data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35" dirty="0">
                    <a:latin typeface="Arial"/>
                    <a:cs typeface="Arial"/>
                  </a:rPr>
                  <a:t>points.</a:t>
                </a:r>
              </a:p>
              <a:p>
                <a:pPr lvl="1"/>
                <a:r>
                  <a:rPr lang="en-US" sz="2000" b="1" spc="-65" dirty="0">
                    <a:latin typeface="Arial"/>
                    <a:cs typeface="Arial"/>
                  </a:rPr>
                  <a:t>Genomics</a:t>
                </a:r>
                <a:endParaRPr lang="en-US" sz="2000" dirty="0">
                  <a:latin typeface="Arial"/>
                  <a:cs typeface="Arial"/>
                </a:endParaRPr>
              </a:p>
              <a:p>
                <a:pPr lvl="1">
                  <a:lnSpc>
                    <a:spcPts val="1195"/>
                  </a:lnSpc>
                </a:pPr>
                <a:r>
                  <a:rPr lang="en-US" sz="2000" b="1" spc="-15" dirty="0">
                    <a:latin typeface="Arial"/>
                    <a:cs typeface="Arial"/>
                  </a:rPr>
                  <a:t>Text</a:t>
                </a:r>
                <a:endParaRPr lang="en-US" sz="2000" dirty="0">
                  <a:latin typeface="Arial"/>
                  <a:cs typeface="Arial"/>
                </a:endParaRPr>
              </a:p>
              <a:p>
                <a:pPr>
                  <a:lnSpc>
                    <a:spcPts val="700"/>
                  </a:lnSpc>
                  <a:spcBef>
                    <a:spcPts val="48"/>
                  </a:spcBef>
                </a:pPr>
                <a:endParaRPr lang="en-US" sz="800" dirty="0"/>
              </a:p>
              <a:p>
                <a:pPr>
                  <a:lnSpc>
                    <a:spcPts val="1000"/>
                  </a:lnSpc>
                </a:pPr>
                <a:endParaRPr lang="en-US" sz="2000" dirty="0"/>
              </a:p>
              <a:p>
                <a:pPr marL="12700">
                  <a:lnSpc>
                    <a:spcPct val="100000"/>
                  </a:lnSpc>
                </a:pPr>
                <a:r>
                  <a:rPr lang="en-US" b="1" spc="35" dirty="0">
                    <a:solidFill>
                      <a:srgbClr val="0000FF"/>
                    </a:solidFill>
                    <a:latin typeface="Arial"/>
                    <a:cs typeface="Arial"/>
                  </a:rPr>
                  <a:t>T</a:t>
                </a:r>
                <a:r>
                  <a:rPr lang="en-US" b="1" spc="-30" dirty="0">
                    <a:solidFill>
                      <a:srgbClr val="0000FF"/>
                    </a:solidFill>
                    <a:latin typeface="Arial"/>
                    <a:cs typeface="Arial"/>
                  </a:rPr>
                  <a:t>all</a:t>
                </a:r>
                <a:r>
                  <a:rPr lang="en-US" b="1" spc="90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b="1" spc="-20" dirty="0">
                    <a:solidFill>
                      <a:srgbClr val="0000FF"/>
                    </a:solidFill>
                    <a:latin typeface="Arial"/>
                    <a:cs typeface="Arial"/>
                  </a:rPr>
                  <a:t>data</a:t>
                </a:r>
                <a:r>
                  <a:rPr lang="en-US" spc="-10" dirty="0">
                    <a:latin typeface="Arial"/>
                    <a:cs typeface="Arial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dirty="0"/>
                  <a:t> </a:t>
                </a:r>
                <a:r>
                  <a:rPr lang="en-US" spc="-10" dirty="0">
                    <a:latin typeface="Arial"/>
                    <a:cs typeface="Arial"/>
                  </a:rPr>
                  <a:t>. </a:t>
                </a:r>
                <a:r>
                  <a:rPr lang="en-US" spc="-130" dirty="0">
                    <a:latin typeface="Arial"/>
                    <a:cs typeface="Arial"/>
                  </a:rPr>
                  <a:t> </a:t>
                </a:r>
                <a:r>
                  <a:rPr lang="en-US" spc="-100" dirty="0">
                    <a:latin typeface="Arial"/>
                    <a:cs typeface="Arial"/>
                  </a:rPr>
                  <a:t>Few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5" dirty="0">
                    <a:latin typeface="Arial"/>
                    <a:cs typeface="Arial"/>
                  </a:rPr>
                  <a:t>v</a:t>
                </a:r>
                <a:r>
                  <a:rPr lang="en-US" spc="-110" dirty="0">
                    <a:latin typeface="Arial"/>
                    <a:cs typeface="Arial"/>
                  </a:rPr>
                  <a:t>a</a:t>
                </a:r>
                <a:r>
                  <a:rPr lang="en-US" spc="-55" dirty="0">
                    <a:latin typeface="Arial"/>
                    <a:cs typeface="Arial"/>
                  </a:rPr>
                  <a:t>riables,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0" dirty="0">
                    <a:latin typeface="Arial"/>
                    <a:cs typeface="Arial"/>
                  </a:rPr>
                  <a:t>many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45" dirty="0">
                    <a:latin typeface="Arial"/>
                    <a:cs typeface="Arial"/>
                  </a:rPr>
                  <a:t>data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35" dirty="0">
                    <a:latin typeface="Arial"/>
                    <a:cs typeface="Arial"/>
                  </a:rPr>
                  <a:t>points. Most of applications</a:t>
                </a:r>
              </a:p>
              <a:p>
                <a:pPr marL="812800" lvl="2"/>
                <a:r>
                  <a:rPr lang="en-US" spc="-35" dirty="0">
                    <a:latin typeface="Arial"/>
                    <a:cs typeface="Arial"/>
                  </a:rPr>
                  <a:t>Economics, for ex. Currency exchange rates vs time</a:t>
                </a:r>
              </a:p>
              <a:p>
                <a:pPr marL="812800" lvl="2"/>
                <a:r>
                  <a:rPr lang="en-US" dirty="0">
                    <a:latin typeface="Arial"/>
                    <a:cs typeface="Arial"/>
                  </a:rPr>
                  <a:t>Industry, Car performance characteristics vs probability of malfunctioning</a:t>
                </a:r>
              </a:p>
              <a:p>
                <a:pPr marL="812800" lvl="2"/>
                <a:r>
                  <a:rPr lang="en-US" dirty="0">
                    <a:latin typeface="Arial"/>
                    <a:cs typeface="Arial"/>
                  </a:rPr>
                  <a:t>Surveys, customer satisfaction vs survey answers</a:t>
                </a:r>
              </a:p>
              <a:p>
                <a:pPr marL="12065" marR="12700" indent="0">
                  <a:lnSpc>
                    <a:spcPct val="102699"/>
                  </a:lnSpc>
                  <a:buNone/>
                </a:pPr>
                <a:endParaRPr lang="en-US" sz="3200" spc="-15" baseline="6944" dirty="0">
                  <a:solidFill>
                    <a:srgbClr val="B03328"/>
                  </a:solidFill>
                  <a:latin typeface="Arial"/>
                  <a:cs typeface="Arial"/>
                </a:endParaRPr>
              </a:p>
              <a:p>
                <a:pPr marL="163830" marR="12700" indent="-151765">
                  <a:lnSpc>
                    <a:spcPct val="102699"/>
                  </a:lnSpc>
                </a:pPr>
                <a:r>
                  <a:rPr lang="en-US" spc="-25" dirty="0">
                    <a:latin typeface="Arial"/>
                    <a:cs typeface="Arial"/>
                  </a:rPr>
                  <a:t> T</a:t>
                </a:r>
                <a:r>
                  <a:rPr lang="en-US" spc="-30" dirty="0">
                    <a:latin typeface="Arial"/>
                    <a:cs typeface="Arial"/>
                  </a:rPr>
                  <a:t>all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5" dirty="0">
                    <a:latin typeface="Arial"/>
                    <a:cs typeface="Arial"/>
                  </a:rPr>
                  <a:t>and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10" dirty="0">
                    <a:latin typeface="Arial"/>
                    <a:cs typeface="Arial"/>
                  </a:rPr>
                  <a:t>Wi</a:t>
                </a:r>
                <a:r>
                  <a:rPr lang="en-US" spc="-70" dirty="0">
                    <a:latin typeface="Arial"/>
                    <a:cs typeface="Arial"/>
                  </a:rPr>
                  <a:t>de. </a:t>
                </a:r>
                <a:r>
                  <a:rPr lang="en-US" spc="-130" dirty="0">
                    <a:latin typeface="Arial"/>
                    <a:cs typeface="Arial"/>
                  </a:rPr>
                  <a:t> </a:t>
                </a:r>
                <a:r>
                  <a:rPr lang="en-US" spc="-90" dirty="0">
                    <a:latin typeface="Arial"/>
                    <a:cs typeface="Arial"/>
                  </a:rPr>
                  <a:t>Su</a:t>
                </a:r>
                <a:r>
                  <a:rPr lang="en-US" spc="-50" dirty="0">
                    <a:latin typeface="Arial"/>
                    <a:cs typeface="Arial"/>
                  </a:rPr>
                  <a:t>p</a:t>
                </a:r>
                <a:r>
                  <a:rPr lang="en-US" spc="-80" dirty="0">
                    <a:latin typeface="Arial"/>
                    <a:cs typeface="Arial"/>
                  </a:rPr>
                  <a:t>erm</a:t>
                </a:r>
                <a:r>
                  <a:rPr lang="en-US" spc="-105" dirty="0">
                    <a:latin typeface="Arial"/>
                    <a:cs typeface="Arial"/>
                  </a:rPr>
                  <a:t>a</a:t>
                </a:r>
                <a:r>
                  <a:rPr lang="en-US" spc="-15" dirty="0">
                    <a:latin typeface="Arial"/>
                    <a:cs typeface="Arial"/>
                  </a:rPr>
                  <a:t>r</a:t>
                </a:r>
                <a:r>
                  <a:rPr lang="en-US" spc="-55" dirty="0">
                    <a:latin typeface="Arial"/>
                    <a:cs typeface="Arial"/>
                  </a:rPr>
                  <a:t>k</a:t>
                </a:r>
                <a:r>
                  <a:rPr lang="en-US" spc="-25" dirty="0">
                    <a:latin typeface="Arial"/>
                    <a:cs typeface="Arial"/>
                  </a:rPr>
                  <a:t>et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80" dirty="0">
                    <a:latin typeface="Arial"/>
                    <a:cs typeface="Arial"/>
                  </a:rPr>
                  <a:t>scanners. </a:t>
                </a:r>
                <a:r>
                  <a:rPr lang="en-US" spc="-130" dirty="0">
                    <a:latin typeface="Arial"/>
                    <a:cs typeface="Arial"/>
                  </a:rPr>
                  <a:t> </a:t>
                </a:r>
                <a:r>
                  <a:rPr lang="en-US" spc="-50" dirty="0">
                    <a:latin typeface="Arial"/>
                    <a:cs typeface="Arial"/>
                  </a:rPr>
                  <a:t>Many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0" dirty="0">
                    <a:latin typeface="Arial"/>
                    <a:cs typeface="Arial"/>
                  </a:rPr>
                  <a:t>purchas</a:t>
                </a:r>
                <a:r>
                  <a:rPr lang="en-US" spc="-95" dirty="0">
                    <a:latin typeface="Arial"/>
                    <a:cs typeface="Arial"/>
                  </a:rPr>
                  <a:t>es,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0" dirty="0">
                    <a:latin typeface="Arial"/>
                    <a:cs typeface="Arial"/>
                  </a:rPr>
                  <a:t>many</a:t>
                </a:r>
                <a:r>
                  <a:rPr lang="en-US" spc="-35" dirty="0">
                    <a:latin typeface="Arial"/>
                    <a:cs typeface="Arial"/>
                  </a:rPr>
                  <a:t> </a:t>
                </a:r>
                <a:r>
                  <a:rPr lang="en-US" spc="-95" dirty="0">
                    <a:latin typeface="Arial"/>
                    <a:cs typeface="Arial"/>
                  </a:rPr>
                  <a:t>p</a:t>
                </a:r>
                <a:r>
                  <a:rPr lang="en-US" spc="-30" dirty="0">
                    <a:latin typeface="Arial"/>
                    <a:cs typeface="Arial"/>
                  </a:rPr>
                  <a:t>r</a:t>
                </a:r>
                <a:r>
                  <a:rPr lang="en-US" spc="-15" dirty="0">
                    <a:latin typeface="Arial"/>
                    <a:cs typeface="Arial"/>
                  </a:rPr>
                  <a:t>o</a:t>
                </a:r>
                <a:r>
                  <a:rPr lang="en-US" spc="-45" dirty="0">
                    <a:latin typeface="Arial"/>
                    <a:cs typeface="Arial"/>
                  </a:rPr>
                  <a:t>ducts.</a:t>
                </a:r>
                <a:endParaRPr lang="en-US" dirty="0">
                  <a:latin typeface="Arial"/>
                  <a:cs typeface="Arial"/>
                </a:endParaRP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426" b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57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Elastic</a:t>
            </a:r>
            <a:r>
              <a:rPr lang="sv-SE" dirty="0"/>
              <a:t> </a:t>
            </a:r>
            <a:r>
              <a:rPr lang="sv-SE" dirty="0" err="1"/>
              <a:t>net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v-SE" sz="2400" dirty="0">
                    <a:sym typeface="Wingdings" panose="05000000000000000000" pitchFamily="2" charset="2"/>
                  </a:rPr>
                  <a:t>C</a:t>
                </a:r>
                <a:r>
                  <a:rPr lang="sv-SE" sz="2400" dirty="0" err="1">
                    <a:sym typeface="Wingdings" panose="05000000000000000000" pitchFamily="2" charset="2"/>
                  </a:rPr>
                  <a:t>ombine</a:t>
                </a:r>
                <a:r>
                  <a:rPr lang="sv-SE" sz="2400" dirty="0">
                    <a:sym typeface="Wingdings" panose="05000000000000000000" pitchFamily="2" charset="2"/>
                  </a:rPr>
                  <a:t> L1 and L2 to </a:t>
                </a:r>
                <a:r>
                  <a:rPr lang="sv-SE" sz="2400" dirty="0" err="1">
                    <a:sym typeface="Wingdings" panose="05000000000000000000" pitchFamily="2" charset="2"/>
                  </a:rPr>
                  <a:t>diminish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effect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of</a:t>
                </a:r>
                <a:r>
                  <a:rPr lang="sv-SE" sz="2400" dirty="0">
                    <a:sym typeface="Wingdings" panose="05000000000000000000" pitchFamily="2" charset="2"/>
                  </a:rPr>
                  <a:t> L1 </a:t>
                </a:r>
                <a:r>
                  <a:rPr lang="sv-SE" sz="2400" dirty="0" err="1">
                    <a:sym typeface="Wingdings" panose="05000000000000000000" pitchFamily="2" charset="2"/>
                  </a:rPr>
                  <a:t>regularization</a:t>
                </a:r>
                <a:r>
                  <a:rPr lang="sv-SE" sz="2400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sv-SE" sz="20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olidFill>
                      <a:srgbClr val="0000FF"/>
                    </a:solidFill>
                  </a:rPr>
                  <a:t>Elastic</a:t>
                </a:r>
                <a:r>
                  <a:rPr lang="sv-SE" sz="2400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00FF"/>
                    </a:solidFill>
                  </a:rPr>
                  <a:t>net</a:t>
                </a:r>
                <a:r>
                  <a:rPr lang="sv-SE" sz="2400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dirty="0" err="1"/>
                  <a:t>regularization</a:t>
                </a:r>
                <a:r>
                  <a:rPr lang="sv-SE" sz="24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sv-SE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sv-SE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func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sv-SE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sv-SE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sSub>
                        <m:sSubPr>
                          <m:ctrlPr>
                            <a:rPr lang="sv-SE" sz="2400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sz="2400" dirty="0"/>
                  <a:t> is set ad hoc or chosen by CV</a:t>
                </a:r>
              </a:p>
              <a:p>
                <a:r>
                  <a:rPr lang="sv-SE" sz="2400" dirty="0" err="1"/>
                  <a:t>Elastic</a:t>
                </a:r>
                <a:r>
                  <a:rPr lang="sv-SE" sz="2400" dirty="0"/>
                  <a:t> </a:t>
                </a:r>
                <a:r>
                  <a:rPr lang="sv-SE" sz="2400" dirty="0" err="1"/>
                  <a:t>net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may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select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than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2400" dirty="0"/>
                  <a:t> features</a:t>
                </a:r>
              </a:p>
              <a:p>
                <a:endParaRPr lang="sv-SE" sz="2400" dirty="0"/>
              </a:p>
              <a:p>
                <a:r>
                  <a:rPr lang="sv-SE" sz="2400" dirty="0"/>
                  <a:t>R: </a:t>
                </a:r>
                <a:r>
                  <a:rPr lang="sv-SE" sz="2400" dirty="0" err="1"/>
                  <a:t>glmnet</a:t>
                </a:r>
                <a:r>
                  <a:rPr lang="sv-SE" sz="2400" dirty="0"/>
                  <a:t>() in </a:t>
                </a:r>
                <a:r>
                  <a:rPr lang="sv-SE" sz="2400" b="1" dirty="0" err="1"/>
                  <a:t>glmnet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package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Specify</a:t>
                </a:r>
                <a:r>
                  <a:rPr lang="sv-SE" sz="2000" dirty="0"/>
                  <a:t> ”</a:t>
                </a:r>
                <a:r>
                  <a:rPr lang="sv-SE" sz="2000" dirty="0" err="1"/>
                  <a:t>family</a:t>
                </a:r>
                <a:r>
                  <a:rPr lang="sv-SE" sz="2000" dirty="0"/>
                  <a:t>” for </a:t>
                </a:r>
                <a:r>
                  <a:rPr lang="sv-SE" sz="2000" dirty="0" err="1"/>
                  <a:t>classification</a:t>
                </a:r>
                <a:r>
                  <a:rPr lang="sv-SE" sz="2000" dirty="0"/>
                  <a:t> or regression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3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Elastic</a:t>
            </a:r>
            <a:r>
              <a:rPr lang="sv-SE" dirty="0"/>
              <a:t> </a:t>
            </a:r>
            <a:r>
              <a:rPr lang="sv-SE" dirty="0" err="1"/>
              <a:t>net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Voice rehabilitation</a:t>
            </a:r>
          </a:p>
          <a:p>
            <a:pPr lvl="1"/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" y="2826118"/>
            <a:ext cx="4139996" cy="2754770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895" y="2754410"/>
            <a:ext cx="4420731" cy="29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9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Comparative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Gene expression data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" y="2276872"/>
            <a:ext cx="7668344" cy="35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1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features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available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978896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Sometimes it is </a:t>
                </a:r>
                <a:r>
                  <a:rPr lang="sv-SE" sz="2400" dirty="0" err="1"/>
                  <a:t>difficult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define</a:t>
                </a:r>
                <a:r>
                  <a:rPr lang="sv-SE" sz="2400" dirty="0"/>
                  <a:t> or </a:t>
                </a:r>
                <a:r>
                  <a:rPr lang="sv-SE" sz="2400" dirty="0" err="1"/>
                  <a:t>use</a:t>
                </a:r>
                <a:r>
                  <a:rPr lang="sv-SE" sz="2400" dirty="0"/>
                  <a:t> the feature set</a:t>
                </a:r>
              </a:p>
              <a:p>
                <a:pPr lvl="1"/>
                <a:r>
                  <a:rPr lang="sv-SE" sz="2000" dirty="0" err="1"/>
                  <a:t>Molecule</a:t>
                </a:r>
                <a:r>
                  <a:rPr lang="sv-SE" sz="2000" dirty="0"/>
                  <a:t> </a:t>
                </a:r>
              </a:p>
              <a:p>
                <a:pPr lvl="1"/>
                <a:r>
                  <a:rPr lang="sv-SE" sz="2000" dirty="0"/>
                  <a:t>Text </a:t>
                </a:r>
                <a:r>
                  <a:rPr lang="sv-SE" sz="2000" dirty="0" err="1"/>
                  <a:t>document</a:t>
                </a:r>
                <a:r>
                  <a:rPr lang="sv-SE" sz="2000" dirty="0"/>
                  <a:t> </a:t>
                </a:r>
              </a:p>
              <a:p>
                <a:pPr lvl="2"/>
                <a:r>
                  <a:rPr lang="sv-SE" sz="1600" dirty="0" err="1"/>
                  <a:t>possible</a:t>
                </a:r>
                <a:r>
                  <a:rPr lang="sv-SE" sz="1600" dirty="0"/>
                  <a:t>, </a:t>
                </a:r>
                <a:r>
                  <a:rPr lang="sv-SE" sz="1600" dirty="0" err="1"/>
                  <a:t>but</a:t>
                </a:r>
                <a:r>
                  <a:rPr lang="sv-SE" sz="1600" dirty="0"/>
                  <a:t> </a:t>
                </a:r>
                <a:r>
                  <a:rPr lang="sv-SE" sz="1600" dirty="0" err="1"/>
                  <a:t>can</a:t>
                </a:r>
                <a:r>
                  <a:rPr lang="sv-SE" sz="1600" dirty="0"/>
                  <a:t> be </a:t>
                </a:r>
                <a:r>
                  <a:rPr lang="sv-SE" sz="1600" dirty="0" err="1"/>
                  <a:t>very</a:t>
                </a:r>
                <a:r>
                  <a:rPr lang="sv-SE" sz="1600" dirty="0"/>
                  <a:t> </a:t>
                </a:r>
                <a:r>
                  <a:rPr lang="sv-SE" sz="1600" dirty="0" err="1"/>
                  <a:t>high</a:t>
                </a:r>
                <a:r>
                  <a:rPr lang="sv-SE" sz="1600" dirty="0"/>
                  <a:t> </a:t>
                </a:r>
                <a:r>
                  <a:rPr lang="sv-SE" sz="1600" dirty="0" err="1"/>
                  <a:t>dimensional</a:t>
                </a:r>
                <a:endParaRPr lang="sv-SE" sz="1600" dirty="0"/>
              </a:p>
              <a:p>
                <a:r>
                  <a:rPr lang="sv-SE" dirty="0"/>
                  <a:t>..</a:t>
                </a:r>
                <a:r>
                  <a:rPr lang="sv-SE" sz="2400" dirty="0" err="1"/>
                  <a:t>but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proximity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measure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sv-SE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v-SE" sz="24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easier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define</a:t>
                </a:r>
                <a:endParaRPr lang="sv-SE" sz="2400" dirty="0"/>
              </a:p>
              <a:p>
                <a:pPr lvl="1"/>
                <a:r>
                  <a:rPr lang="sv-SE" sz="2000" dirty="0"/>
                  <a:t>Ex: </a:t>
                </a:r>
                <a:r>
                  <a:rPr lang="sv-SE" sz="2000" dirty="0" err="1"/>
                  <a:t>How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much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one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document</a:t>
                </a:r>
                <a:r>
                  <a:rPr lang="sv-SE" sz="2000" dirty="0"/>
                  <a:t> is different from </a:t>
                </a:r>
                <a:r>
                  <a:rPr lang="sv-SE" sz="2000" dirty="0" err="1"/>
                  <a:t>another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one</a:t>
                </a:r>
                <a:endParaRPr lang="sv-SE" sz="2000" dirty="0"/>
              </a:p>
              <a:p>
                <a:pPr lvl="1"/>
                <a:endParaRPr lang="sv-SE" sz="2000" dirty="0"/>
              </a:p>
              <a:p>
                <a:pPr marL="57150" indent="0">
                  <a:buNone/>
                </a:pPr>
                <a:r>
                  <a:rPr lang="sv-SE" sz="2400" dirty="0"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We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can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similarity</a:t>
                </a:r>
                <a:r>
                  <a:rPr lang="sv-SE" sz="2400" dirty="0">
                    <a:sym typeface="Wingdings" panose="05000000000000000000" pitchFamily="2" charset="2"/>
                  </a:rPr>
                  <a:t> matrix </a:t>
                </a:r>
                <a14:m>
                  <m:oMath xmlns:m="http://schemas.openxmlformats.org/officeDocument/2006/math">
                    <m:r>
                      <a:rPr lang="sv-SE" sz="2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𝑲</m:t>
                    </m:r>
                    <m:r>
                      <a:rPr lang="sv-SE" sz="2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sv-SE" sz="2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𝑿</m:t>
                    </m:r>
                    <m:sSup>
                      <m:sSupPr>
                        <m:ctrlPr>
                          <a:rPr lang="sv-SE" sz="2400" b="1" i="1" smtClean="0">
                            <a:latin typeface="Cambria Math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𝑿</m:t>
                        </m:r>
                      </m:e>
                      <m:sup>
                        <m:r>
                          <a:rPr lang="sv-SE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</m:sup>
                    </m:sSup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978896" cy="4525963"/>
              </a:xfrm>
              <a:blipFill>
                <a:blip r:embed="rId2"/>
                <a:stretch>
                  <a:fillRect l="-2203" t="-1887" r="-220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7" y="1988840"/>
            <a:ext cx="3548477" cy="2636518"/>
          </a:xfrm>
          <a:prstGeom prst="rect">
            <a:avLst/>
          </a:prstGeom>
        </p:spPr>
      </p:pic>
      <p:sp>
        <p:nvSpPr>
          <p:cNvPr id="9" name="textruta 8"/>
          <p:cNvSpPr txBox="1"/>
          <p:nvPr/>
        </p:nvSpPr>
        <p:spPr>
          <a:xfrm>
            <a:off x="6152303" y="4830901"/>
            <a:ext cx="2376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 err="1">
                <a:solidFill>
                  <a:schemeClr val="bg1">
                    <a:lumMod val="75000"/>
                  </a:schemeClr>
                </a:solidFill>
              </a:rPr>
              <a:t>Source:http</a:t>
            </a:r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://images.wisegeek.com/illustration-of-a-molecule.jpg</a:t>
            </a:r>
          </a:p>
        </p:txBody>
      </p:sp>
    </p:spTree>
    <p:extLst>
      <p:ext uri="{BB962C8B-B14F-4D97-AF65-F5344CB8AC3E}">
        <p14:creationId xmlns:p14="http://schemas.microsoft.com/office/powerpoint/2010/main" val="3342358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features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available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sv-SE" dirty="0"/>
                  <a:t>Many </a:t>
                </a:r>
                <a:r>
                  <a:rPr lang="sv-SE" dirty="0" err="1"/>
                  <a:t>methods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use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instead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>
                    <a:solidFill>
                      <a:srgbClr val="C00000"/>
                    </a:solidFill>
                  </a:rPr>
                  <a:t>Note: p is not </a:t>
                </a:r>
                <a:r>
                  <a:rPr lang="sv-SE" dirty="0" err="1">
                    <a:solidFill>
                      <a:srgbClr val="C00000"/>
                    </a:solidFill>
                  </a:rPr>
                  <a:t>involved</a:t>
                </a:r>
                <a:r>
                  <a:rPr lang="sv-SE" dirty="0">
                    <a:solidFill>
                      <a:srgbClr val="C00000"/>
                    </a:solidFill>
                  </a:rPr>
                  <a:t> in </a:t>
                </a:r>
                <a:r>
                  <a:rPr lang="sv-SE" dirty="0" err="1">
                    <a:solidFill>
                      <a:srgbClr val="C00000"/>
                    </a:solidFill>
                  </a:rPr>
                  <a:t>calculations</a:t>
                </a:r>
                <a:r>
                  <a:rPr lang="sv-SE" dirty="0">
                    <a:solidFill>
                      <a:srgbClr val="C00000"/>
                    </a:solidFill>
                  </a:rPr>
                  <a:t>!!</a:t>
                </a:r>
              </a:p>
              <a:p>
                <a:endParaRPr lang="sv-SE" dirty="0"/>
              </a:p>
              <a:p>
                <a:r>
                  <a:rPr lang="sv-SE" dirty="0">
                    <a:solidFill>
                      <a:srgbClr val="0000FF"/>
                    </a:solidFill>
                  </a:rPr>
                  <a:t>SVM</a:t>
                </a:r>
                <a:r>
                  <a:rPr lang="sv-SE" dirty="0"/>
                  <a:t>: </a:t>
                </a:r>
                <a:r>
                  <a:rPr lang="sv-SE" dirty="0" err="1"/>
                  <a:t>kernel</a:t>
                </a:r>
                <a:r>
                  <a:rPr lang="sv-SE" dirty="0"/>
                  <a:t> trick</a:t>
                </a:r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used</a:t>
                </a:r>
                <a:r>
                  <a:rPr lang="sv-SE" dirty="0"/>
                  <a:t> </a:t>
                </a:r>
                <a:r>
                  <a:rPr lang="sv-SE" dirty="0" err="1"/>
                  <a:t>directly</a:t>
                </a:r>
                <a:endParaRPr lang="sv-SE" dirty="0"/>
              </a:p>
              <a:p>
                <a:endParaRPr lang="sv-SE" dirty="0"/>
              </a:p>
              <a:p>
                <a:r>
                  <a:rPr lang="sv-SE" dirty="0">
                    <a:solidFill>
                      <a:srgbClr val="0000FF"/>
                    </a:solidFill>
                  </a:rPr>
                  <a:t>K-</a:t>
                </a:r>
                <a:r>
                  <a:rPr lang="sv-SE" dirty="0" err="1">
                    <a:solidFill>
                      <a:srgbClr val="0000FF"/>
                    </a:solidFill>
                  </a:rPr>
                  <a:t>Nearest</a:t>
                </a:r>
                <a:r>
                  <a:rPr lang="sv-SE" dirty="0">
                    <a:solidFill>
                      <a:srgbClr val="0000FF"/>
                    </a:solidFill>
                  </a:rPr>
                  <a:t> </a:t>
                </a:r>
                <a:r>
                  <a:rPr lang="sv-SE" dirty="0" err="1">
                    <a:solidFill>
                      <a:srgbClr val="0000FF"/>
                    </a:solidFill>
                  </a:rPr>
                  <a:t>neighbors</a:t>
                </a:r>
                <a:endParaRPr lang="sv-SE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sv-SE" dirty="0"/>
                  <a:t>Transform </a:t>
                </a:r>
                <a:r>
                  <a:rPr lang="sv-SE" dirty="0" err="1"/>
                  <a:t>similarity</a:t>
                </a:r>
                <a:r>
                  <a:rPr lang="sv-SE" dirty="0"/>
                  <a:t> </a:t>
                </a:r>
                <a:r>
                  <a:rPr lang="sv-SE" dirty="0" err="1"/>
                  <a:t>into</a:t>
                </a:r>
                <a:r>
                  <a:rPr lang="sv-SE" dirty="0"/>
                  <a:t> </a:t>
                </a:r>
                <a:r>
                  <a:rPr lang="sv-SE" dirty="0" err="1"/>
                  <a:t>distance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𝑖𝑗</m:t>
                        </m:r>
                      </m:sub>
                      <m:sup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𝐾</m:t>
                    </m:r>
                    <m:d>
                      <m:dPr>
                        <m:ctrlPr>
                          <a:rPr lang="sv-SE" i="1">
                            <a:latin typeface="Cambria Math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sv-SE" i="1">
                                <a:latin typeface="Cambria Math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𝐾</m:t>
                    </m:r>
                    <m:d>
                      <m:dPr>
                        <m:ctrlPr>
                          <a:rPr lang="sv-SE" i="1">
                            <a:latin typeface="Cambria Math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sv-SE" i="1">
                                <a:latin typeface="Cambria Math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−2</m:t>
                    </m:r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𝐾</m:t>
                    </m:r>
                    <m:d>
                      <m:dPr>
                        <m:ctrlPr>
                          <a:rPr lang="sv-SE" i="1">
                            <a:latin typeface="Cambria Math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sv-SE" i="1">
                                <a:latin typeface="Cambria Math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dirty="0" err="1">
                    <a:sym typeface="Wingdings" panose="05000000000000000000" pitchFamily="2" charset="2"/>
                  </a:rPr>
                  <a:t>Use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distances</a:t>
                </a:r>
                <a:r>
                  <a:rPr lang="sv-SE" dirty="0">
                    <a:sym typeface="Wingdings" panose="05000000000000000000" pitchFamily="2" charset="2"/>
                  </a:rPr>
                  <a:t> to </a:t>
                </a:r>
                <a:r>
                  <a:rPr lang="sv-SE" dirty="0" err="1">
                    <a:sym typeface="Wingdings" panose="05000000000000000000" pitchFamily="2" charset="2"/>
                  </a:rPr>
                  <a:t>find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neighbors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endParaRPr lang="sv-SE" dirty="0">
                  <a:sym typeface="Wingdings" panose="05000000000000000000" pitchFamily="2" charset="2"/>
                </a:endParaRPr>
              </a:p>
              <a:p>
                <a:r>
                  <a:rPr lang="sv-SE" dirty="0" err="1">
                    <a:sym typeface="Wingdings" panose="05000000000000000000" pitchFamily="2" charset="2"/>
                  </a:rPr>
                  <a:t>Can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also</a:t>
                </a:r>
                <a:r>
                  <a:rPr lang="sv-SE" dirty="0">
                    <a:sym typeface="Wingdings" panose="05000000000000000000" pitchFamily="2" charset="2"/>
                  </a:rPr>
                  <a:t> be </a:t>
                </a:r>
                <a:r>
                  <a:rPr lang="sv-SE" dirty="0" err="1">
                    <a:sym typeface="Wingdings" panose="05000000000000000000" pitchFamily="2" charset="2"/>
                  </a:rPr>
                  <a:t>done</a:t>
                </a:r>
                <a:r>
                  <a:rPr lang="sv-SE" dirty="0">
                    <a:sym typeface="Wingdings" panose="05000000000000000000" pitchFamily="2" charset="2"/>
                  </a:rPr>
                  <a:t> for </a:t>
                </a:r>
              </a:p>
              <a:p>
                <a:pPr lvl="1"/>
                <a:r>
                  <a:rPr lang="sv-SE" dirty="0" err="1">
                    <a:sym typeface="Wingdings" panose="05000000000000000000" pitchFamily="2" charset="2"/>
                  </a:rPr>
                  <a:t>Logistic</a:t>
                </a:r>
                <a:r>
                  <a:rPr lang="sv-SE" dirty="0">
                    <a:sym typeface="Wingdings" panose="05000000000000000000" pitchFamily="2" charset="2"/>
                  </a:rPr>
                  <a:t> and </a:t>
                </a:r>
                <a:r>
                  <a:rPr lang="sv-SE" dirty="0" err="1">
                    <a:sym typeface="Wingdings" panose="05000000000000000000" pitchFamily="2" charset="2"/>
                  </a:rPr>
                  <a:t>multinomial</a:t>
                </a:r>
                <a:r>
                  <a:rPr lang="sv-SE" dirty="0">
                    <a:sym typeface="Wingdings" panose="05000000000000000000" pitchFamily="2" charset="2"/>
                  </a:rPr>
                  <a:t> regression </a:t>
                </a:r>
                <a:r>
                  <a:rPr lang="sv-SE" dirty="0" err="1">
                    <a:sym typeface="Wingdings" panose="05000000000000000000" pitchFamily="2" charset="2"/>
                  </a:rPr>
                  <a:t>with</a:t>
                </a:r>
                <a:r>
                  <a:rPr lang="sv-SE" dirty="0">
                    <a:sym typeface="Wingdings" panose="05000000000000000000" pitchFamily="2" charset="2"/>
                  </a:rPr>
                  <a:t> L2 </a:t>
                </a:r>
                <a:r>
                  <a:rPr lang="sv-SE" dirty="0" err="1">
                    <a:sym typeface="Wingdings" panose="05000000000000000000" pitchFamily="2" charset="2"/>
                  </a:rPr>
                  <a:t>penalty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LDA</a:t>
                </a:r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PCA: </a:t>
                </a:r>
                <a:r>
                  <a:rPr lang="sv-SE" dirty="0" err="1">
                    <a:sym typeface="Wingdings" panose="05000000000000000000" pitchFamily="2" charset="2"/>
                  </a:rPr>
                  <a:t>kernel</a:t>
                </a:r>
                <a:r>
                  <a:rPr lang="sv-SE" dirty="0">
                    <a:sym typeface="Wingdings" panose="05000000000000000000" pitchFamily="2" charset="2"/>
                  </a:rPr>
                  <a:t> PCA</a:t>
                </a:r>
              </a:p>
              <a:p>
                <a:pPr lvl="1"/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2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Kernel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dirty="0"/>
                  <a:t>Usual PCA</a:t>
                </a:r>
              </a:p>
              <a:p>
                <a:pPr lvl="1"/>
                <a:r>
                  <a:rPr lang="sv-SE" dirty="0"/>
                  <a:t>Center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/>
                      </a:rPr>
                      <m:t>𝑿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 err="1"/>
                  <a:t>Find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/>
                      </a:rPr>
                      <m:t>𝑺</m:t>
                    </m:r>
                    <m:sSub>
                      <m:sSubPr>
                        <m:ctrlPr>
                          <a:rPr lang="sv-SE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sv-SE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, </m:t>
                    </m:r>
                    <m:r>
                      <a:rPr lang="sv-SE" b="1" i="1" smtClean="0">
                        <a:latin typeface="Cambria Math"/>
                      </a:rPr>
                      <m:t>𝑺</m:t>
                    </m:r>
                    <m:r>
                      <a:rPr lang="sv-SE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b="1" i="1" smtClean="0">
                            <a:latin typeface="Cambria Math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sv-SE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sv-SE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b="1" i="1" smtClean="0">
                        <a:latin typeface="Cambria Math"/>
                      </a:rPr>
                      <m:t>𝑿</m:t>
                    </m:r>
                    <m:r>
                      <a:rPr lang="sv-SE" b="1" i="1" smtClean="0">
                        <a:latin typeface="Cambria Math"/>
                      </a:rPr>
                      <m:t>, </m:t>
                    </m:r>
                    <m:r>
                      <a:rPr lang="sv-SE" b="1" i="1" smtClean="0">
                        <a:latin typeface="Cambria Math"/>
                      </a:rPr>
                      <m:t>𝑺</m:t>
                    </m:r>
                    <m:r>
                      <a:rPr lang="sv-SE" b="1" i="1" smtClean="0">
                        <a:latin typeface="Cambria Math"/>
                      </a:rPr>
                      <m:t>=[</m:t>
                    </m:r>
                    <m:r>
                      <a:rPr lang="sv-SE" b="0" i="1" smtClean="0">
                        <a:latin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</a:rPr>
                      <m:t> ×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sv-SE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b="1" dirty="0"/>
                  <a:t> </a:t>
                </a:r>
                <a:r>
                  <a:rPr lang="sv-SE" dirty="0"/>
                  <a:t> has dimension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𝑝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/>
                  <a:t>Project data on PCs: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/>
                      </a:rPr>
                      <m:t>𝑍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𝑋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𝑈</m:t>
                    </m:r>
                  </m:oMath>
                </a14:m>
                <a:endParaRPr lang="en-US" dirty="0"/>
              </a:p>
              <a:p>
                <a:pPr lvl="1"/>
                <a:endParaRPr lang="sv-SE" dirty="0"/>
              </a:p>
              <a:p>
                <a:r>
                  <a:rPr lang="sv-SE" dirty="0">
                    <a:solidFill>
                      <a:srgbClr val="0070C0"/>
                    </a:solidFill>
                  </a:rPr>
                  <a:t>Problems</a:t>
                </a:r>
                <a:r>
                  <a:rPr lang="sv-SE" dirty="0"/>
                  <a:t>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/>
                  <a:t> is </a:t>
                </a:r>
                <a:r>
                  <a:rPr lang="sv-SE" dirty="0" err="1"/>
                  <a:t>unknown</a:t>
                </a:r>
                <a:r>
                  <a:rPr lang="sv-SE" dirty="0"/>
                  <a:t>, and it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very</a:t>
                </a:r>
                <a:r>
                  <a:rPr lang="sv-SE" dirty="0"/>
                  <a:t> </a:t>
                </a:r>
                <a:r>
                  <a:rPr lang="sv-SE" dirty="0" err="1"/>
                  <a:t>large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732A52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083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Kernel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Kernel PCA: </a:t>
                </a:r>
                <a:r>
                  <a:rPr lang="sv-SE" dirty="0" err="1"/>
                  <a:t>Equivalent</a:t>
                </a:r>
                <a:r>
                  <a:rPr lang="sv-SE" dirty="0"/>
                  <a:t> </a:t>
                </a:r>
                <a:r>
                  <a:rPr lang="sv-SE" dirty="0" err="1"/>
                  <a:t>formulation</a:t>
                </a:r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 err="1"/>
                  <a:t>Solve</a:t>
                </a:r>
                <a14:m>
                  <m:oMath xmlns:m="http://schemas.openxmlformats.org/officeDocument/2006/math">
                    <m:r>
                      <a:rPr lang="sv-SE" b="1" i="0" smtClean="0">
                        <a:latin typeface="Cambria Math"/>
                      </a:rPr>
                      <m:t> </m:t>
                    </m:r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1" i="1" smtClean="0">
                        <a:latin typeface="Cambria Math"/>
                      </a:rPr>
                      <m:t>′</m:t>
                    </m:r>
                    <m:sSub>
                      <m:sSubPr>
                        <m:ctrlPr>
                          <a:rPr lang="sv-SE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sv-SE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, </m:t>
                    </m:r>
                    <m:r>
                      <a:rPr lang="sv-SE" b="0" i="1" smtClean="0">
                        <a:latin typeface="Cambria Math"/>
                      </a:rPr>
                      <m:t>𝑖</m:t>
                    </m:r>
                    <m:r>
                      <a:rPr lang="sv-SE" b="1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1,..</m:t>
                    </m:r>
                    <m:r>
                      <a:rPr lang="sv-SE" b="0" i="1" smtClean="0">
                        <a:latin typeface="Cambria Math"/>
                      </a:rPr>
                      <m:t>𝑀</m:t>
                    </m:r>
                  </m:oMath>
                </a14:m>
                <a:endParaRPr lang="sv-SE" dirty="0"/>
              </a:p>
              <a:p>
                <a:pPr marL="914400" lvl="1" indent="-514350"/>
                <a14:m>
                  <m:oMath xmlns:m="http://schemas.openxmlformats.org/officeDocument/2006/math"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sv-SE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b="1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sv-SE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sv-SE" b="1" i="1" smtClean="0">
                            <a:latin typeface="Cambria Math"/>
                          </a:rPr>
                          <m:t>, </m:t>
                        </m:r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  <m:r>
                          <a:rPr lang="sv-SE" b="0" i="1" smtClean="0">
                            <a:latin typeface="Cambria Math"/>
                          </a:rPr>
                          <m:t>,</m:t>
                        </m:r>
                        <m:r>
                          <a:rPr lang="sv-SE" b="0" i="1" smtClean="0">
                            <a:latin typeface="Cambria Math"/>
                          </a:rPr>
                          <m:t>𝑗</m:t>
                        </m:r>
                        <m:r>
                          <a:rPr lang="sv-SE" b="0" i="1" smtClean="0">
                            <a:latin typeface="Cambria Math"/>
                          </a:rPr>
                          <m:t>=1,..</m:t>
                        </m:r>
                        <m:r>
                          <a:rPr lang="sv-S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sv-SE" b="1" dirty="0"/>
              </a:p>
              <a:p>
                <a:pPr marL="914400" lvl="1" indent="-514350"/>
                <a:r>
                  <a:rPr lang="sv-SE" dirty="0" err="1"/>
                  <a:t>Centering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sv-SE" b="1" i="1" smtClean="0">
                            <a:latin typeface="Cambria Math"/>
                          </a:rPr>
                          <m:t>𝑲</m:t>
                        </m:r>
                      </m:e>
                      <m:sup>
                        <m:r>
                          <a:rPr lang="sv-SE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sv-SE" b="1" i="1" smtClean="0">
                        <a:latin typeface="Cambria Math"/>
                      </a:rPr>
                      <m:t>=</m:t>
                    </m:r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sv-SE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1" i="1" smtClean="0">
                        <a:latin typeface="Cambria Math"/>
                      </a:rPr>
                      <m:t>−</m:t>
                    </m:r>
                    <m:r>
                      <a:rPr lang="sv-SE" b="1" i="1" smtClean="0">
                        <a:latin typeface="Cambria Math"/>
                      </a:rPr>
                      <m:t>𝑲</m:t>
                    </m:r>
                    <m:sSub>
                      <m:sSubPr>
                        <m:ctrlPr>
                          <a:rPr lang="sv-SE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𝑲</m:t>
                    </m:r>
                    <m:sSub>
                      <m:sSubPr>
                        <m:ctrlPr>
                          <a:rPr lang="sv-SE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sv-SE" b="1" dirty="0"/>
              </a:p>
              <a:p>
                <a:pPr marL="914400" lvl="1" indent="-514350"/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sv-SE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sv-SE" b="0" i="1" smtClean="0">
                        <a:latin typeface="Cambria Math"/>
                      </a:rPr>
                      <m:t>/</m:t>
                    </m:r>
                    <m:r>
                      <a:rPr lang="sv-SE" b="0" i="1" smtClean="0">
                        <a:latin typeface="Cambria Math"/>
                      </a:rPr>
                      <m:t>𝑛</m:t>
                    </m:r>
                  </m:oMath>
                </a14:m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/>
                  <a:t>Scores for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sv-SE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v-SE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sv-SE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sv-SE" b="0" i="1" dirty="0" smtClean="0">
                            <a:latin typeface="Cambria Math"/>
                          </a:rPr>
                          <m:t>𝑖</m:t>
                        </m:r>
                        <m:r>
                          <a:rPr lang="sv-SE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sv-SE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𝐾</m:t>
                        </m:r>
                        <m:r>
                          <a:rPr lang="sv-SE" b="0" i="1" dirty="0" smtClean="0">
                            <a:latin typeface="Cambria Math"/>
                          </a:rPr>
                          <m:t>(</m:t>
                        </m:r>
                        <m:r>
                          <a:rPr lang="sv-SE" b="1" i="1" dirty="0" smtClean="0">
                            <a:latin typeface="Cambria Math"/>
                          </a:rPr>
                          <m:t>𝒙</m:t>
                        </m:r>
                        <m:r>
                          <a:rPr lang="sv-SE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sv-SE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sv-SE" dirty="0"/>
              </a:p>
              <a:p>
                <a:pPr marL="0" indent="0">
                  <a:buNone/>
                </a:pPr>
                <a:endParaRPr lang="sv-SE" b="1" dirty="0"/>
              </a:p>
              <a:p>
                <a:r>
                  <a:rPr lang="sv-SE" dirty="0" err="1"/>
                  <a:t>There</a:t>
                </a:r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at </a:t>
                </a:r>
                <a:r>
                  <a:rPr lang="sv-SE" dirty="0" err="1"/>
                  <a:t>most</a:t>
                </a:r>
                <a:r>
                  <a:rPr lang="sv-SE" dirty="0"/>
                  <a:t> </a:t>
                </a:r>
                <a:r>
                  <a:rPr lang="sv-SE" i="1" dirty="0"/>
                  <a:t>n</a:t>
                </a:r>
                <a:r>
                  <a:rPr lang="sv-SE" dirty="0"/>
                  <a:t> </a:t>
                </a:r>
                <a:r>
                  <a:rPr lang="sv-SE" dirty="0" err="1"/>
                  <a:t>eigenvectors</a:t>
                </a:r>
                <a:r>
                  <a:rPr lang="sv-SE" dirty="0"/>
                  <a:t> </a:t>
                </a:r>
                <a:r>
                  <a:rPr lang="sv-SE" dirty="0" err="1"/>
                  <a:t>even</a:t>
                </a:r>
                <a:r>
                  <a:rPr lang="sv-SE" dirty="0"/>
                  <a:t> </a:t>
                </a:r>
                <a:r>
                  <a:rPr lang="sv-SE" dirty="0" err="1"/>
                  <a:t>if</a:t>
                </a:r>
                <a:r>
                  <a:rPr lang="sv-SE" dirty="0"/>
                  <a:t> </a:t>
                </a:r>
                <a:r>
                  <a:rPr lang="sv-SE" i="1" dirty="0"/>
                  <a:t>p&gt;&gt;n</a:t>
                </a:r>
              </a:p>
              <a:p>
                <a:pPr marL="0" indent="0">
                  <a:buNone/>
                </a:pPr>
                <a:endParaRPr lang="sv-SE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732A52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43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Kernel PCA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kpca</a:t>
            </a:r>
            <a:r>
              <a:rPr lang="sv-SE" dirty="0"/>
              <a:t>() in </a:t>
            </a:r>
            <a:r>
              <a:rPr lang="sv-SE" b="1" dirty="0" err="1"/>
              <a:t>kernlab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732A52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5536" y="22768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kernlab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K &lt;-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as.kernelMatrix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crossprod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(t(x)))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kpca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(K)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res@eig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res@rotated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[,1],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res@rotated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[,2],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="PC1",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="PC2")</a:t>
            </a:r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60451"/>
            <a:ext cx="4096347" cy="2961215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576" y="2276872"/>
            <a:ext cx="3017183" cy="31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19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>
            <a:normAutofit/>
          </a:bodyPr>
          <a:lstStyle/>
          <a:p>
            <a:r>
              <a:rPr lang="en-US" dirty="0"/>
              <a:t>Which features are important</a:t>
            </a:r>
            <a:r>
              <a:rPr lang="sv-SE" dirty="0"/>
              <a:t>?</a:t>
            </a:r>
          </a:p>
          <a:p>
            <a:pPr lvl="1"/>
            <a:r>
              <a:rPr lang="sv-SE" dirty="0"/>
              <a:t>Ex: </a:t>
            </a:r>
            <a:r>
              <a:rPr lang="sv-SE" dirty="0" err="1"/>
              <a:t>Which</a:t>
            </a:r>
            <a:r>
              <a:rPr lang="sv-SE" dirty="0"/>
              <a:t> protein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differ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normal and cancer </a:t>
            </a:r>
            <a:r>
              <a:rPr lang="sv-SE" dirty="0" err="1"/>
              <a:t>samples</a:t>
            </a:r>
            <a:endParaRPr lang="sv-SE" dirty="0"/>
          </a:p>
          <a:p>
            <a:pPr lvl="1"/>
            <a:endParaRPr lang="sv-SE" dirty="0"/>
          </a:p>
          <a:p>
            <a:pPr marL="514350" indent="-457200"/>
            <a:r>
              <a:rPr lang="en-US" dirty="0"/>
              <a:t>P-values in our predictive models can not be computed (too few observations)</a:t>
            </a:r>
          </a:p>
          <a:p>
            <a:pPr marL="514350" indent="-457200"/>
            <a:endParaRPr lang="en-US" dirty="0"/>
          </a:p>
          <a:p>
            <a:pPr marL="514350" indent="-457200"/>
            <a:r>
              <a:rPr lang="en-US" dirty="0">
                <a:sym typeface="Wingdings" panose="05000000000000000000" pitchFamily="2" charset="2"/>
              </a:rPr>
              <a:t> Traditional hypothesis testing is used</a:t>
            </a:r>
          </a:p>
          <a:p>
            <a:pPr marL="514350" indent="-457200"/>
            <a:endParaRPr lang="en-US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7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563988" cy="4721786"/>
              </a:xfrm>
            </p:spPr>
            <p:txBody>
              <a:bodyPr>
                <a:normAutofit/>
              </a:bodyPr>
              <a:lstStyle/>
              <a:p>
                <a:pPr marL="514350" indent="-457200"/>
                <a:r>
                  <a:rPr lang="en-US" sz="2000" dirty="0">
                    <a:sym typeface="Wingdings" panose="05000000000000000000" pitchFamily="2" charset="2"/>
                  </a:rPr>
                  <a:t>Individual gene: t-test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b="0" i="1" smtClean="0">
                              <a:latin typeface="Cambria Math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𝑡𝑟𝑒𝑎𝑡𝑚𝑒𝑛𝑡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h𝑎𝑠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𝑛𝑜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𝑒𝑓𝑓𝑒𝑐𝑡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𝑜𝑛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𝑔𝑒𝑛𝑒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</m:oMath>
                  </m:oMathPara>
                </a14:m>
                <a:endParaRPr lang="sv-SE" sz="1600" b="0" dirty="0">
                  <a:sym typeface="Wingdings" panose="05000000000000000000" pitchFamily="2" charset="2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i="1">
                              <a:latin typeface="Cambria Math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sv-SE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  <m:r>
                            <a:rPr lang="sv-SE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</m:sSub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𝑡𝑟𝑒𝑎𝑡𝑚𝑒𝑛𝑡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h𝑎𝑠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𝑎𝑛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𝑒𝑓𝑓𝑒𝑐𝑡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𝑜𝑛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𝑔𝑒𝑛𝑒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</m:oMath>
                  </m:oMathPara>
                </a14:m>
                <a:endParaRPr lang="sv-SE" sz="1600" dirty="0">
                  <a:sym typeface="Wingdings" panose="05000000000000000000" pitchFamily="2" charset="2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sv-SE" sz="20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sv-SE" sz="20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v-SE" sz="2000" dirty="0"/>
              </a:p>
              <a:p>
                <a:r>
                  <a:rPr lang="sv-SE" sz="2000" dirty="0" err="1"/>
                  <a:t>Alternatively</a:t>
                </a:r>
                <a:r>
                  <a:rPr lang="sv-SE" sz="2000" dirty="0"/>
                  <a:t>, </a:t>
                </a:r>
                <a:r>
                  <a:rPr lang="sv-SE" sz="2000" dirty="0" err="1"/>
                  <a:t>nonparametric</a:t>
                </a:r>
                <a:r>
                  <a:rPr lang="sv-SE" sz="2000" dirty="0"/>
                  <a:t> tests (permutation tests) </a:t>
                </a:r>
                <a:r>
                  <a:rPr lang="sv-SE" sz="2000" dirty="0" err="1"/>
                  <a:t>can</a:t>
                </a:r>
                <a:r>
                  <a:rPr lang="sv-SE" sz="2000" dirty="0"/>
                  <a:t> be </a:t>
                </a:r>
                <a:r>
                  <a:rPr lang="sv-SE" sz="2000" dirty="0" err="1"/>
                  <a:t>used</a:t>
                </a:r>
                <a:r>
                  <a:rPr lang="sv-SE" sz="2000" dirty="0"/>
                  <a:t> to </a:t>
                </a:r>
                <a:r>
                  <a:rPr lang="sv-SE" sz="2000" dirty="0" err="1"/>
                  <a:t>compare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two</a:t>
                </a:r>
                <a:r>
                  <a:rPr lang="sv-SE" sz="2000" dirty="0"/>
                  <a:t> populations</a:t>
                </a:r>
              </a:p>
              <a:p>
                <a:r>
                  <a:rPr lang="sv-SE" sz="2000" dirty="0"/>
                  <a:t> </a:t>
                </a:r>
                <a:r>
                  <a:rPr lang="sv-SE" sz="2000" dirty="0" err="1"/>
                  <a:t>Testing</a:t>
                </a:r>
                <a:r>
                  <a:rPr lang="sv-SE" sz="2000" dirty="0"/>
                  <a:t> </a:t>
                </a:r>
                <a:r>
                  <a:rPr lang="sv-SE" sz="2000" dirty="0" err="1"/>
                  <a:t>hypothesis</a:t>
                </a:r>
                <a:r>
                  <a:rPr lang="sv-SE" sz="2000" dirty="0"/>
                  <a:t> for all genes?</a:t>
                </a:r>
                <a:r>
                  <a:rPr lang="sv-SE" sz="2000" dirty="0">
                    <a:sym typeface="Wingdings" panose="05000000000000000000" pitchFamily="2" charset="2"/>
                  </a:rPr>
                  <a:t></a:t>
                </a:r>
                <a:r>
                  <a:rPr lang="sv-SE" sz="2000" dirty="0" err="1">
                    <a:sym typeface="Wingdings" panose="05000000000000000000" pitchFamily="2" charset="2"/>
                  </a:rPr>
                  <a:t>multiple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hypothesis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testing</a:t>
                </a:r>
                <a:endParaRPr lang="sv-SE" sz="2000" dirty="0">
                  <a:sym typeface="Wingdings" panose="05000000000000000000" pitchFamily="2" charset="2"/>
                </a:endParaRPr>
              </a:p>
              <a:p>
                <a:r>
                  <a:rPr lang="sv-SE" sz="2000" dirty="0">
                    <a:sym typeface="Wingdings" panose="05000000000000000000" pitchFamily="2" charset="2"/>
                  </a:rPr>
                  <a:t>Control </a:t>
                </a:r>
                <a:r>
                  <a:rPr lang="sv-SE" sz="2000" dirty="0" err="1">
                    <a:sym typeface="Wingdings" panose="05000000000000000000" pitchFamily="2" charset="2"/>
                  </a:rPr>
                  <a:t>family-wise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error</a:t>
                </a:r>
                <a:r>
                  <a:rPr lang="sv-SE" sz="2000" dirty="0">
                    <a:sym typeface="Wingdings" panose="05000000000000000000" pitchFamily="2" charset="2"/>
                  </a:rPr>
                  <a:t> rate</a:t>
                </a:r>
              </a:p>
              <a:p>
                <a:pPr lvl="1"/>
                <a:r>
                  <a:rPr lang="sv-SE" sz="1600" dirty="0" err="1">
                    <a:sym typeface="Wingdings" panose="05000000000000000000" pitchFamily="2" charset="2"/>
                  </a:rPr>
                  <a:t>Bonferroni</a:t>
                </a:r>
                <a:r>
                  <a:rPr lang="sv-SE" sz="1600" dirty="0">
                    <a:sym typeface="Wingdings" panose="05000000000000000000" pitchFamily="2" charset="2"/>
                  </a:rPr>
                  <a:t> </a:t>
                </a:r>
                <a:r>
                  <a:rPr lang="sv-SE" sz="1600" dirty="0" err="1">
                    <a:sym typeface="Wingdings" panose="05000000000000000000" pitchFamily="2" charset="2"/>
                  </a:rPr>
                  <a:t>correction</a:t>
                </a:r>
                <a:r>
                  <a:rPr lang="sv-SE" sz="160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b="0" i="1" smtClean="0">
                            <a:latin typeface="Cambria Math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endParaRPr lang="sv-SE" sz="1600" dirty="0"/>
              </a:p>
              <a:p>
                <a:pPr lvl="1"/>
                <a:r>
                  <a:rPr lang="sv-SE" sz="1600" dirty="0"/>
                  <a:t>Ex: </a:t>
                </a:r>
                <a14:m>
                  <m:oMath xmlns:m="http://schemas.openxmlformats.org/officeDocument/2006/math">
                    <m:r>
                      <a:rPr lang="sv-S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sv-SE" sz="1600" dirty="0"/>
                  <a:t>=0.05, </a:t>
                </a:r>
                <a14:m>
                  <m:oMath xmlns:m="http://schemas.openxmlformats.org/officeDocument/2006/math">
                    <m:r>
                      <a:rPr lang="sv-S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sv-SE" sz="1600" dirty="0"/>
                  <a:t>=12000</a:t>
                </a:r>
                <a:r>
                  <a:rPr lang="sv-SE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i="1">
                            <a:latin typeface="Cambria Math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sv-S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sSup>
                      <m:sSupPr>
                        <m:ctrlPr>
                          <a:rPr lang="sv-SE" sz="1600" b="0" i="1" smtClean="0">
                            <a:latin typeface="Cambria Math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−6</m:t>
                        </m:r>
                      </m:sup>
                    </m:sSup>
                  </m:oMath>
                </a14:m>
                <a:endParaRPr lang="sv-SE" sz="16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563988" cy="4721786"/>
              </a:xfrm>
              <a:blipFill>
                <a:blip r:embed="rId2"/>
                <a:stretch>
                  <a:fillRect l="-1202" t="-77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4422117"/>
                  </p:ext>
                </p:extLst>
              </p:nvPr>
            </p:nvGraphicFramePr>
            <p:xfrm>
              <a:off x="5292080" y="2925672"/>
              <a:ext cx="3264024" cy="22459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6006">
                      <a:extLst>
                        <a:ext uri="{9D8B030D-6E8A-4147-A177-3AD203B41FA5}">
                          <a16:colId xmlns:a16="http://schemas.microsoft.com/office/drawing/2014/main" xmlns="" val="3185243970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xmlns="" val="1784891304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xmlns="" val="1057549262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xmlns="" val="20284589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115283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12721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29672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833997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6380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838980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4422117"/>
                  </p:ext>
                </p:extLst>
              </p:nvPr>
            </p:nvGraphicFramePr>
            <p:xfrm>
              <a:off x="5292080" y="2925672"/>
              <a:ext cx="3264024" cy="22459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6006">
                      <a:extLst>
                        <a:ext uri="{9D8B030D-6E8A-4147-A177-3AD203B41FA5}">
                          <a16:colId xmlns:a16="http://schemas.microsoft.com/office/drawing/2014/main" val="3185243970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1784891304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1057549262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2028458909"/>
                        </a:ext>
                      </a:extLst>
                    </a:gridCol>
                  </a:tblGrid>
                  <a:tr h="391795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3"/>
                          <a:stretch>
                            <a:fillRect l="-100746" t="-7692" r="-202985" b="-4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283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721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672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997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80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8980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ktangel: rundade hörn 6"/>
          <p:cNvSpPr/>
          <p:nvPr/>
        </p:nvSpPr>
        <p:spPr>
          <a:xfrm>
            <a:off x="6019800" y="3284984"/>
            <a:ext cx="1000472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: rundade hörn 7"/>
          <p:cNvSpPr/>
          <p:nvPr/>
        </p:nvSpPr>
        <p:spPr>
          <a:xfrm>
            <a:off x="6052964" y="4352771"/>
            <a:ext cx="1000472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pilkoppling 8"/>
          <p:cNvCxnSpPr/>
          <p:nvPr/>
        </p:nvCxnSpPr>
        <p:spPr>
          <a:xfrm flipH="1" flipV="1">
            <a:off x="6747892" y="5250912"/>
            <a:ext cx="632420" cy="87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/>
          <p:cNvCxnSpPr/>
          <p:nvPr/>
        </p:nvCxnSpPr>
        <p:spPr>
          <a:xfrm flipH="1">
            <a:off x="6924092" y="2145501"/>
            <a:ext cx="600236" cy="106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ruta 10"/>
              <p:cNvSpPr txBox="1"/>
              <p:nvPr/>
            </p:nvSpPr>
            <p:spPr>
              <a:xfrm>
                <a:off x="7589939" y="1871290"/>
                <a:ext cx="120047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800" dirty="0" err="1"/>
                  <a:t>mean</a:t>
                </a:r>
                <a:r>
                  <a:rPr lang="sv-SE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1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v-SE" sz="1800" dirty="0"/>
              </a:p>
            </p:txBody>
          </p:sp>
        </mc:Choice>
        <mc:Fallback xmlns="">
          <p:sp>
            <p:nvSpPr>
              <p:cNvPr id="11" name="textruta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39" y="1871290"/>
                <a:ext cx="1200471" cy="391646"/>
              </a:xfrm>
              <a:prstGeom prst="rect">
                <a:avLst/>
              </a:prstGeom>
              <a:blipFill>
                <a:blip r:embed="rId4"/>
                <a:stretch>
                  <a:fillRect l="-4061" t="-9375" r="-6599" b="-1875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ruta 11"/>
              <p:cNvSpPr txBox="1"/>
              <p:nvPr/>
            </p:nvSpPr>
            <p:spPr>
              <a:xfrm>
                <a:off x="7394757" y="5930340"/>
                <a:ext cx="134261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800" dirty="0"/>
                  <a:t>m</a:t>
                </a:r>
                <a:r>
                  <a:rPr lang="sv-SE" sz="1800" dirty="0" err="1"/>
                  <a:t>ean</a:t>
                </a:r>
                <a:r>
                  <a:rPr lang="sv-SE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1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v-SE" sz="1800" dirty="0"/>
              </a:p>
            </p:txBody>
          </p:sp>
        </mc:Choice>
        <mc:Fallback xmlns="">
          <p:sp>
            <p:nvSpPr>
              <p:cNvPr id="12" name="textruta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57" y="5930340"/>
                <a:ext cx="1342619" cy="391646"/>
              </a:xfrm>
              <a:prstGeom prst="rect">
                <a:avLst/>
              </a:prstGeom>
              <a:blipFill>
                <a:blip r:embed="rId5"/>
                <a:stretch>
                  <a:fillRect l="-3636" t="-9375" b="-1875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ruta 12"/>
          <p:cNvSpPr txBox="1"/>
          <p:nvPr/>
        </p:nvSpPr>
        <p:spPr>
          <a:xfrm>
            <a:off x="444805" y="590047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>
                <a:solidFill>
                  <a:srgbClr val="C00000"/>
                </a:solidFill>
              </a:rPr>
              <a:t>In </a:t>
            </a:r>
            <a:r>
              <a:rPr lang="sv-SE" sz="1800" dirty="0" err="1">
                <a:solidFill>
                  <a:srgbClr val="C00000"/>
                </a:solidFill>
              </a:rPr>
              <a:t>practice</a:t>
            </a:r>
            <a:r>
              <a:rPr lang="sv-SE" sz="1800" dirty="0">
                <a:solidFill>
                  <a:srgbClr val="C00000"/>
                </a:solidFill>
              </a:rPr>
              <a:t>, no genes </a:t>
            </a:r>
            <a:r>
              <a:rPr lang="sv-SE" sz="1800" dirty="0" err="1">
                <a:solidFill>
                  <a:srgbClr val="C00000"/>
                </a:solidFill>
              </a:rPr>
              <a:t>with</a:t>
            </a:r>
            <a:r>
              <a:rPr lang="sv-SE" sz="1800" dirty="0">
                <a:solidFill>
                  <a:srgbClr val="C00000"/>
                </a:solidFill>
              </a:rPr>
              <a:t> </a:t>
            </a:r>
            <a:r>
              <a:rPr lang="sv-SE" sz="1800" dirty="0" err="1">
                <a:solidFill>
                  <a:srgbClr val="C00000"/>
                </a:solidFill>
              </a:rPr>
              <a:t>such</a:t>
            </a:r>
            <a:r>
              <a:rPr lang="sv-SE" sz="1800" dirty="0">
                <a:solidFill>
                  <a:srgbClr val="C00000"/>
                </a:solidFill>
              </a:rPr>
              <a:t> small p-</a:t>
            </a:r>
            <a:r>
              <a:rPr lang="sv-SE" sz="1800" dirty="0" err="1">
                <a:solidFill>
                  <a:srgbClr val="C00000"/>
                </a:solidFill>
              </a:rPr>
              <a:t>values</a:t>
            </a:r>
            <a:endParaRPr lang="sv-SE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2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Genomics-microarrays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3" name="object 3"/>
          <p:cNvSpPr/>
          <p:nvPr/>
        </p:nvSpPr>
        <p:spPr>
          <a:xfrm>
            <a:off x="3563888" y="1647825"/>
            <a:ext cx="1944216" cy="3293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6"/>
          <p:cNvSpPr txBox="1"/>
          <p:nvPr/>
        </p:nvSpPr>
        <p:spPr>
          <a:xfrm>
            <a:off x="2807804" y="5171355"/>
            <a:ext cx="3456384" cy="796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9600"/>
              </a:lnSpc>
            </a:pPr>
            <a:r>
              <a:rPr lang="sv-SE" sz="800" b="1" spc="65" dirty="0" err="1">
                <a:solidFill>
                  <a:srgbClr val="0071BC"/>
                </a:solidFill>
                <a:latin typeface="Arial"/>
                <a:cs typeface="Arial"/>
              </a:rPr>
              <a:t>Hastie</a:t>
            </a:r>
            <a:r>
              <a:rPr lang="sv-SE" sz="800" b="1" spc="65" dirty="0">
                <a:solidFill>
                  <a:srgbClr val="0071BC"/>
                </a:solidFill>
                <a:latin typeface="Arial"/>
                <a:cs typeface="Arial"/>
              </a:rPr>
              <a:t> et al:</a:t>
            </a:r>
            <a:r>
              <a:rPr sz="800" b="1" spc="15" dirty="0">
                <a:solidFill>
                  <a:srgbClr val="0071BC"/>
                </a:solidFill>
                <a:latin typeface="Arial"/>
                <a:cs typeface="Arial"/>
              </a:rPr>
              <a:t>. </a:t>
            </a:r>
            <a:r>
              <a:rPr sz="800" b="1" spc="-35" dirty="0">
                <a:solidFill>
                  <a:srgbClr val="0071BC"/>
                </a:solidFill>
                <a:latin typeface="Arial"/>
                <a:cs typeface="Arial"/>
              </a:rPr>
              <a:t> 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DNA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mic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ay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data: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exp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ession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matrix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80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6830 </a:t>
            </a:r>
            <a:r>
              <a:rPr sz="8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genes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ows) and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64 </a:t>
            </a:r>
            <a:r>
              <a:rPr sz="8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samples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olumns),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he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human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umor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data.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Only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andom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sample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100 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ws 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hown.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isplay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t 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ap,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nging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m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right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en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(n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ative, under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xp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d)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bright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sitive,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over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exp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ess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d).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issing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values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y.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ows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nd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lumns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display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i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ndomly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chosen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der.</a:t>
            </a:r>
            <a:endParaRPr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486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Hypothesis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Voice Rehabilitation</a:t>
            </a:r>
          </a:p>
          <a:p>
            <a:pPr lvl="1"/>
            <a:r>
              <a:rPr lang="sv-SE" dirty="0"/>
              <a:t>Feature ”MFCC_2nd.coef”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683568" y="28529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/>
              <a:t>res=</a:t>
            </a:r>
            <a:r>
              <a:rPr lang="sv-SE" sz="1600" dirty="0" err="1"/>
              <a:t>t.test</a:t>
            </a:r>
            <a:r>
              <a:rPr lang="sv-SE" sz="1600" dirty="0"/>
              <a:t>(MFCC_2nd.coef~Quality,data=data, alternative="</a:t>
            </a:r>
            <a:r>
              <a:rPr lang="sv-SE" sz="1600" dirty="0" err="1"/>
              <a:t>two.sided</a:t>
            </a:r>
            <a:r>
              <a:rPr lang="sv-SE" sz="1600" dirty="0"/>
              <a:t>")</a:t>
            </a:r>
          </a:p>
          <a:p>
            <a:r>
              <a:rPr lang="sv-SE" sz="1600" dirty="0" err="1"/>
              <a:t>res$p.value</a:t>
            </a:r>
            <a:endParaRPr lang="sv-SE" sz="1600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2911496"/>
            <a:ext cx="2364930" cy="661519"/>
          </a:xfrm>
          <a:prstGeom prst="rect">
            <a:avLst/>
          </a:prstGeom>
        </p:spPr>
      </p:pic>
      <p:sp>
        <p:nvSpPr>
          <p:cNvPr id="8" name="Rektangel 7"/>
          <p:cNvSpPr/>
          <p:nvPr/>
        </p:nvSpPr>
        <p:spPr>
          <a:xfrm>
            <a:off x="683568" y="436510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/>
              <a:t>res=</a:t>
            </a:r>
            <a:r>
              <a:rPr lang="sv-SE" sz="1600" dirty="0" err="1"/>
              <a:t>oneway_test</a:t>
            </a:r>
            <a:r>
              <a:rPr lang="sv-SE" sz="1600" dirty="0"/>
              <a:t>(MFCC_2nd.coef~as.factor(</a:t>
            </a:r>
            <a:r>
              <a:rPr lang="sv-SE" sz="1600" dirty="0" err="1"/>
              <a:t>Quality</a:t>
            </a:r>
            <a:r>
              <a:rPr lang="sv-SE" sz="1600" dirty="0"/>
              <a:t>), data=</a:t>
            </a:r>
            <a:r>
              <a:rPr lang="sv-SE" sz="1600" dirty="0" err="1"/>
              <a:t>data,paired</a:t>
            </a:r>
            <a:r>
              <a:rPr lang="sv-SE" sz="1600" dirty="0"/>
              <a:t>=FALSE)</a:t>
            </a:r>
          </a:p>
          <a:p>
            <a:r>
              <a:rPr lang="sv-SE" sz="1600" dirty="0" err="1"/>
              <a:t>pvalue</a:t>
            </a:r>
            <a:r>
              <a:rPr lang="sv-SE" sz="1600" dirty="0"/>
              <a:t>(res)</a:t>
            </a:r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46" y="4232319"/>
            <a:ext cx="2071054" cy="5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1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Alternative: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false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discovery</a:t>
                </a:r>
                <a:r>
                  <a:rPr lang="sv-SE" b="1" dirty="0">
                    <a:solidFill>
                      <a:srgbClr val="0000FF"/>
                    </a:solidFill>
                  </a:rPr>
                  <a:t> rate </a:t>
                </a:r>
                <a:r>
                  <a:rPr lang="sv-SE" dirty="0"/>
                  <a:t>(FDR)</a:t>
                </a:r>
              </a:p>
              <a:p>
                <a:pPr lvl="1"/>
                <a:r>
                  <a:rPr lang="sv-SE" dirty="0" err="1"/>
                  <a:t>Can</a:t>
                </a:r>
                <a:r>
                  <a:rPr lang="sv-SE" dirty="0"/>
                  <a:t> not be </a:t>
                </a:r>
                <a:r>
                  <a:rPr lang="sv-SE" dirty="0" err="1"/>
                  <a:t>exactly</a:t>
                </a:r>
                <a:r>
                  <a:rPr lang="sv-SE" dirty="0"/>
                  <a:t> </a:t>
                </a:r>
                <a:r>
                  <a:rPr lang="sv-SE" dirty="0" err="1"/>
                  <a:t>computed</a:t>
                </a:r>
                <a:r>
                  <a:rPr lang="sv-SE" dirty="0"/>
                  <a:t> in </a:t>
                </a:r>
                <a:r>
                  <a:rPr lang="sv-SE" dirty="0" err="1"/>
                  <a:t>practice</a:t>
                </a:r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𝐹𝐷𝑅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67576"/>
              </p:ext>
            </p:extLst>
          </p:nvPr>
        </p:nvGraphicFramePr>
        <p:xfrm>
          <a:off x="1498666" y="2924944"/>
          <a:ext cx="66017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431">
                  <a:extLst>
                    <a:ext uri="{9D8B030D-6E8A-4147-A177-3AD203B41FA5}">
                      <a16:colId xmlns:a16="http://schemas.microsoft.com/office/drawing/2014/main" xmlns="" val="936319264"/>
                    </a:ext>
                  </a:extLst>
                </a:gridCol>
                <a:gridCol w="1854951">
                  <a:extLst>
                    <a:ext uri="{9D8B030D-6E8A-4147-A177-3AD203B41FA5}">
                      <a16:colId xmlns:a16="http://schemas.microsoft.com/office/drawing/2014/main" xmlns="" val="998898630"/>
                    </a:ext>
                  </a:extLst>
                </a:gridCol>
                <a:gridCol w="2006405">
                  <a:extLst>
                    <a:ext uri="{9D8B030D-6E8A-4147-A177-3AD203B41FA5}">
                      <a16:colId xmlns:a16="http://schemas.microsoft.com/office/drawing/2014/main" xmlns="" val="2016591068"/>
                    </a:ext>
                  </a:extLst>
                </a:gridCol>
                <a:gridCol w="1089938">
                  <a:extLst>
                    <a:ext uri="{9D8B030D-6E8A-4147-A177-3AD203B41FA5}">
                      <a16:colId xmlns:a16="http://schemas.microsoft.com/office/drawing/2014/main" xmlns="" val="170499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Called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nonsignif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Called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signif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922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H0 </a:t>
                      </a:r>
                      <a:r>
                        <a:rPr lang="sv-SE" dirty="0" err="1"/>
                        <a:t>true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996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H0 </a:t>
                      </a:r>
                      <a:r>
                        <a:rPr lang="sv-SE" dirty="0" err="1"/>
                        <a:t>false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98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6254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78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Benjamini-Hochberg </a:t>
                </a:r>
                <a:r>
                  <a:rPr lang="sv-SE" dirty="0" err="1"/>
                  <a:t>method</a:t>
                </a:r>
                <a:r>
                  <a:rPr lang="sv-SE" dirty="0"/>
                  <a:t> (BH </a:t>
                </a:r>
                <a:r>
                  <a:rPr lang="sv-SE" dirty="0" err="1"/>
                  <a:t>method</a:t>
                </a:r>
                <a:r>
                  <a:rPr lang="sv-SE" dirty="0"/>
                  <a:t>)</a:t>
                </a:r>
              </a:p>
              <a:p>
                <a:pPr lvl="1"/>
                <a:r>
                  <a:rPr lang="sv-SE" dirty="0" err="1"/>
                  <a:t>Shown</a:t>
                </a:r>
                <a:r>
                  <a:rPr lang="sv-SE" dirty="0"/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𝐹𝐷𝑅</m:t>
                    </m:r>
                    <m:d>
                      <m:d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𝐵𝐻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dirty="0"/>
                  <a:t> for independent </a:t>
                </a:r>
                <a:r>
                  <a:rPr lang="sv-SE" dirty="0" err="1"/>
                  <a:t>hypotheses</a:t>
                </a:r>
                <a:endParaRPr lang="sv-SE" dirty="0"/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</a:t>
                </a:r>
                <a:r>
                  <a:rPr lang="sv-SE" dirty="0" err="1">
                    <a:sym typeface="Wingdings" panose="05000000000000000000" pitchFamily="2" charset="2"/>
                  </a:rPr>
                  <a:t>we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can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control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>
                    <a:sym typeface="Wingdings" panose="05000000000000000000" pitchFamily="2" charset="2"/>
                  </a:rPr>
                  <a:t>FDR</a:t>
                </a:r>
                <a:r>
                  <a:rPr lang="sv-SE" smtClean="0">
                    <a:sym typeface="Wingdings" panose="05000000000000000000" pitchFamily="2" charset="2"/>
                  </a:rPr>
                  <a:t>!!! </a:t>
                </a:r>
                <a:endParaRPr lang="sv-SE" dirty="0"/>
              </a:p>
            </p:txBody>
          </p:sp>
        </mc:Choice>
        <mc:Fallback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5724128" cy="245544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827" y="3591297"/>
            <a:ext cx="3190037" cy="2293149"/>
          </a:xfrm>
          <a:prstGeom prst="rect">
            <a:avLst/>
          </a:prstGeom>
        </p:spPr>
      </p:pic>
      <p:cxnSp>
        <p:nvCxnSpPr>
          <p:cNvPr id="9" name="Rak pilkoppling 8"/>
          <p:cNvCxnSpPr/>
          <p:nvPr/>
        </p:nvCxnSpPr>
        <p:spPr>
          <a:xfrm flipH="1" flipV="1">
            <a:off x="6804248" y="5157192"/>
            <a:ext cx="72008" cy="115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/>
          <p:cNvSpPr txBox="1"/>
          <p:nvPr/>
        </p:nvSpPr>
        <p:spPr>
          <a:xfrm>
            <a:off x="6156176" y="6288460"/>
            <a:ext cx="272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 err="1">
                <a:solidFill>
                  <a:srgbClr val="FF0000"/>
                </a:solidFill>
              </a:rPr>
              <a:t>Rejected</a:t>
            </a:r>
            <a:r>
              <a:rPr lang="sv-SE" sz="1800" dirty="0">
                <a:solidFill>
                  <a:srgbClr val="FF0000"/>
                </a:solidFill>
              </a:rPr>
              <a:t> </a:t>
            </a:r>
            <a:r>
              <a:rPr lang="sv-SE" sz="1800" dirty="0" err="1">
                <a:solidFill>
                  <a:srgbClr val="FF0000"/>
                </a:solidFill>
              </a:rPr>
              <a:t>hypotheses</a:t>
            </a:r>
            <a:endParaRPr lang="sv-SE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10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Voice rehabilitation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43038"/>
            <a:ext cx="3134517" cy="364028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840827"/>
            <a:ext cx="2788535" cy="45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8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Text – </a:t>
            </a:r>
            <a:r>
              <a:rPr lang="sv-SE" dirty="0" err="1"/>
              <a:t>document</a:t>
            </a:r>
            <a:r>
              <a:rPr lang="sv-SE" dirty="0"/>
              <a:t> </a:t>
            </a:r>
            <a:r>
              <a:rPr lang="sv-SE" dirty="0" err="1"/>
              <a:t>classification</a:t>
            </a:r>
            <a:endParaRPr lang="sv-SE" dirty="0"/>
          </a:p>
        </p:txBody>
      </p:sp>
      <p:pic>
        <p:nvPicPr>
          <p:cNvPr id="55" name="Platshållare för innehåll 5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2852936"/>
            <a:ext cx="7188462" cy="1765787"/>
          </a:xfrm>
          <a:prstGeom prst="rect">
            <a:avLst/>
          </a:prstGeom>
        </p:spPr>
      </p:pic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 problem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wide</a:t>
            </a:r>
            <a:r>
              <a:rPr lang="sv-SE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dirty="0"/>
                  <a:t>Linear regression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sv-SE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b="0" dirty="0"/>
              </a:p>
              <a:p>
                <a:r>
                  <a:rPr lang="sv-SE" dirty="0"/>
                  <a:t>ML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dirty="0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v-SE" b="0" i="1" dirty="0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sv-SE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/>
                  <a:t> is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dirty="0"/>
                  <a:t>, has rank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/>
                  <a:t> is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dirty="0"/>
                  <a:t>, has rank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>
                    <a:solidFill>
                      <a:srgbClr val="FF0000"/>
                    </a:solidFill>
                  </a:rPr>
                  <a:t> is not </a:t>
                </a:r>
                <a:r>
                  <a:rPr lang="sv-SE" dirty="0" err="1">
                    <a:solidFill>
                      <a:srgbClr val="FF0000"/>
                    </a:solidFill>
                  </a:rPr>
                  <a:t>invertible</a:t>
                </a:r>
                <a:r>
                  <a:rPr lang="sv-SE" dirty="0">
                    <a:solidFill>
                      <a:srgbClr val="FF0000"/>
                    </a:solidFill>
                  </a:rPr>
                  <a:t>!</a:t>
                </a:r>
              </a:p>
              <a:p>
                <a:r>
                  <a:rPr lang="sv-SE" dirty="0"/>
                  <a:t>Solutions:</a:t>
                </a:r>
              </a:p>
              <a:p>
                <a:pPr lvl="1"/>
                <a:r>
                  <a:rPr lang="sv-SE" b="1" dirty="0" err="1">
                    <a:solidFill>
                      <a:srgbClr val="0000FF"/>
                    </a:solidFill>
                  </a:rPr>
                  <a:t>Dimensionality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reduction</a:t>
                </a:r>
                <a:r>
                  <a:rPr lang="sv-SE" dirty="0"/>
                  <a:t>: PCA, PCR</a:t>
                </a:r>
              </a:p>
              <a:p>
                <a:pPr lvl="1"/>
                <a:r>
                  <a:rPr lang="sv-SE" b="1" dirty="0" err="1">
                    <a:solidFill>
                      <a:srgbClr val="0000FF"/>
                    </a:solidFill>
                  </a:rPr>
                  <a:t>Shrinkage</a:t>
                </a:r>
                <a:r>
                  <a:rPr lang="sv-SE" dirty="0"/>
                  <a:t>: Lasso, Ridge, </a:t>
                </a:r>
                <a:r>
                  <a:rPr lang="sv-SE" dirty="0" err="1"/>
                  <a:t>Elastic</a:t>
                </a:r>
                <a:r>
                  <a:rPr lang="sv-SE" dirty="0"/>
                  <a:t> </a:t>
                </a:r>
                <a:r>
                  <a:rPr lang="sv-SE" dirty="0" err="1"/>
                  <a:t>network</a:t>
                </a:r>
                <a:endParaRPr lang="sv-SE" dirty="0"/>
              </a:p>
              <a:p>
                <a:pPr lvl="1"/>
                <a:r>
                  <a:rPr lang="sv-SE" b="1" dirty="0">
                    <a:solidFill>
                      <a:srgbClr val="0000FF"/>
                    </a:solidFill>
                  </a:rPr>
                  <a:t>Forward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variable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selection</a:t>
                </a:r>
                <a:endParaRPr lang="sv-SE" b="1" dirty="0">
                  <a:solidFill>
                    <a:srgbClr val="0000FF"/>
                  </a:solidFill>
                </a:endParaRPr>
              </a:p>
              <a:p>
                <a:pPr lvl="1"/>
                <a:endParaRPr lang="sv-SE" b="1" dirty="0">
                  <a:solidFill>
                    <a:srgbClr val="0000FF"/>
                  </a:solidFill>
                </a:endParaRPr>
              </a:p>
              <a:p>
                <a:r>
                  <a:rPr lang="sv-SE" dirty="0" err="1">
                    <a:solidFill>
                      <a:srgbClr val="FF9900"/>
                    </a:solidFill>
                  </a:rPr>
                  <a:t>Algorithms</a:t>
                </a:r>
                <a:r>
                  <a:rPr lang="sv-SE" dirty="0">
                    <a:solidFill>
                      <a:srgbClr val="FF9900"/>
                    </a:solidFill>
                  </a:rPr>
                  <a:t> </a:t>
                </a:r>
                <a:r>
                  <a:rPr lang="sv-SE" dirty="0" err="1">
                    <a:solidFill>
                      <a:srgbClr val="FF9900"/>
                    </a:solidFill>
                  </a:rPr>
                  <a:t>need</a:t>
                </a:r>
                <a:r>
                  <a:rPr lang="sv-SE" dirty="0">
                    <a:solidFill>
                      <a:srgbClr val="FF9900"/>
                    </a:solidFill>
                  </a:rPr>
                  <a:t> </a:t>
                </a:r>
                <a:r>
                  <a:rPr lang="sv-SE" dirty="0" err="1">
                    <a:solidFill>
                      <a:srgbClr val="FF9900"/>
                    </a:solidFill>
                  </a:rPr>
                  <a:t>sometimes</a:t>
                </a:r>
                <a:r>
                  <a:rPr lang="sv-SE" dirty="0">
                    <a:solidFill>
                      <a:srgbClr val="FF9900"/>
                    </a:solidFill>
                  </a:rPr>
                  <a:t> be </a:t>
                </a:r>
                <a:r>
                  <a:rPr lang="sv-SE" dirty="0" err="1">
                    <a:solidFill>
                      <a:srgbClr val="FF9900"/>
                    </a:solidFill>
                  </a:rPr>
                  <a:t>modified</a:t>
                </a:r>
                <a:r>
                  <a:rPr lang="sv-SE" dirty="0">
                    <a:solidFill>
                      <a:srgbClr val="FF9900"/>
                    </a:solidFill>
                  </a:rPr>
                  <a:t> for </a:t>
                </a:r>
                <a:r>
                  <a:rPr lang="sv-SE" dirty="0" err="1">
                    <a:solidFill>
                      <a:srgbClr val="FF9900"/>
                    </a:solidFill>
                  </a:rPr>
                  <a:t>wide</a:t>
                </a:r>
                <a:r>
                  <a:rPr lang="sv-SE" dirty="0">
                    <a:solidFill>
                      <a:srgbClr val="FF9900"/>
                    </a:solidFill>
                  </a:rPr>
                  <a:t> data.</a:t>
                </a: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 err="1"/>
              <a:t>Effective</a:t>
            </a:r>
            <a:r>
              <a:rPr lang="sv-SE" sz="3600" dirty="0"/>
              <a:t> </a:t>
            </a:r>
            <a:r>
              <a:rPr lang="sv-SE" sz="3600" dirty="0" err="1"/>
              <a:t>amount</a:t>
            </a:r>
            <a:r>
              <a:rPr lang="sv-SE" sz="3600" dirty="0"/>
              <a:t> </a:t>
            </a:r>
            <a:r>
              <a:rPr lang="sv-SE" sz="3600" dirty="0" err="1"/>
              <a:t>of</a:t>
            </a:r>
            <a:r>
              <a:rPr lang="sv-SE" sz="3600" dirty="0"/>
              <a:t> features for </a:t>
            </a:r>
            <a:r>
              <a:rPr lang="sv-SE" sz="3600" dirty="0" err="1"/>
              <a:t>wide</a:t>
            </a:r>
            <a:r>
              <a:rPr lang="sv-SE" sz="3600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Linear </a:t>
                </a:r>
                <a:r>
                  <a:rPr lang="sv-SE" dirty="0" err="1"/>
                  <a:t>response</a:t>
                </a:r>
                <a:r>
                  <a:rPr lang="sv-SE" dirty="0"/>
                  <a:t> </a:t>
                </a:r>
                <a:r>
                  <a:rPr lang="sv-SE" dirty="0" err="1"/>
                  <a:t>generated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different p, n=100</a:t>
                </a:r>
              </a:p>
              <a:p>
                <a:r>
                  <a:rPr lang="sv-SE" dirty="0"/>
                  <a:t>Ridge is </a:t>
                </a:r>
                <a:r>
                  <a:rPr lang="sv-SE" dirty="0" err="1"/>
                  <a:t>applied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different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08920"/>
            <a:ext cx="6732240" cy="3292478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2915816" y="6106277"/>
            <a:ext cx="25202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Source: </a:t>
            </a:r>
            <a:r>
              <a:rPr lang="sv-SE" sz="600" dirty="0" err="1">
                <a:solidFill>
                  <a:schemeClr val="bg1">
                    <a:lumMod val="85000"/>
                  </a:schemeClr>
                </a:solidFill>
              </a:rPr>
              <a:t>Hastie</a:t>
            </a:r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 et al (2009)</a:t>
            </a:r>
          </a:p>
        </p:txBody>
      </p:sp>
      <p:sp>
        <p:nvSpPr>
          <p:cNvPr id="8" name="textruta 7"/>
          <p:cNvSpPr txBox="1"/>
          <p:nvPr/>
        </p:nvSpPr>
        <p:spPr>
          <a:xfrm>
            <a:off x="5580112" y="5805264"/>
            <a:ext cx="310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solidFill>
                  <a:srgbClr val="0000FF"/>
                </a:solidFill>
              </a:rPr>
              <a:t>Models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with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smaller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effective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number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of</a:t>
            </a:r>
            <a:r>
              <a:rPr lang="sv-SE" sz="1600" dirty="0">
                <a:solidFill>
                  <a:srgbClr val="0000FF"/>
                </a:solidFill>
              </a:rPr>
              <a:t> features </a:t>
            </a:r>
            <a:r>
              <a:rPr lang="sv-SE" sz="1600" dirty="0" err="1">
                <a:solidFill>
                  <a:srgbClr val="0000FF"/>
                </a:solidFill>
              </a:rPr>
              <a:t>have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better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prediction</a:t>
            </a:r>
            <a:endParaRPr lang="sv-SE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7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Classification</a:t>
            </a:r>
            <a:r>
              <a:rPr lang="sv-SE" dirty="0"/>
              <a:t>: 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Standard LDA</a:t>
                </a:r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does</a:t>
                </a:r>
                <a:r>
                  <a:rPr lang="sv-SE" dirty="0"/>
                  <a:t> not </a:t>
                </a:r>
                <a:r>
                  <a:rPr lang="sv-SE" dirty="0" err="1"/>
                  <a:t>exist</a:t>
                </a:r>
                <a:r>
                  <a:rPr lang="sv-SE" dirty="0"/>
                  <a:t>…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46291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1462"/>
            <a:ext cx="6349454" cy="88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3519478" y="3625615"/>
                <a:ext cx="247151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i="1">
                              <a:solidFill>
                                <a:srgbClr val="7030A0"/>
                              </a:solidFill>
                              <a:latin typeface="Cambria Math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/>
                            </a:rPr>
                            <m:t>Σ</m:t>
                          </m:r>
                        </m:e>
                      </m:acc>
                      <m:r>
                        <a:rPr lang="sv-SE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sv-SE" i="1">
                              <a:latin typeface="Cambria Math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sv-SE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sv-SE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i="1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sv-SE" i="1">
                              <a:latin typeface="Cambria Math"/>
                            </a:rPr>
                            <m:t>∑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𝑐</m:t>
                          </m:r>
                          <m:r>
                            <a:rPr lang="sv-SE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sv-SE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78" y="3625615"/>
                <a:ext cx="2471510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21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Classification</a:t>
            </a:r>
            <a:r>
              <a:rPr lang="sv-SE" dirty="0"/>
              <a:t>: diagonal-</a:t>
            </a:r>
            <a:r>
              <a:rPr lang="sv-SE" dirty="0" err="1"/>
              <a:t>covariance</a:t>
            </a:r>
            <a:r>
              <a:rPr lang="sv-SE" dirty="0"/>
              <a:t> 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sv-SE" dirty="0"/>
                  <a:t>Data is not </a:t>
                </a:r>
                <a:r>
                  <a:rPr lang="sv-SE" dirty="0" err="1"/>
                  <a:t>enough</a:t>
                </a:r>
                <a:r>
                  <a:rPr lang="sv-SE" dirty="0"/>
                  <a:t> to </a:t>
                </a:r>
                <a:r>
                  <a:rPr lang="sv-SE" dirty="0" err="1"/>
                  <a:t>estimate</a:t>
                </a:r>
                <a:r>
                  <a:rPr lang="sv-SE" dirty="0"/>
                  <a:t> </a:t>
                </a:r>
                <a:r>
                  <a:rPr lang="sv-SE" dirty="0" err="1"/>
                  <a:t>dependences</a:t>
                </a:r>
                <a:r>
                  <a:rPr lang="sv-SE" dirty="0"/>
                  <a:t> in </a:t>
                </a:r>
                <a:r>
                  <a:rPr lang="sv-SE" dirty="0" err="1"/>
                  <a:t>covariance</a:t>
                </a:r>
                <a:endParaRPr lang="sv-SE" dirty="0"/>
              </a:p>
              <a:p>
                <a:r>
                  <a:rPr lang="sv-SE" dirty="0"/>
                  <a:t>For </a:t>
                </a:r>
                <a:r>
                  <a:rPr lang="sv-SE" dirty="0" err="1"/>
                  <a:t>wide</a:t>
                </a:r>
                <a:r>
                  <a:rPr lang="sv-SE" dirty="0"/>
                  <a:t> data, </a:t>
                </a:r>
                <a:r>
                  <a:rPr lang="sv-SE" dirty="0" err="1"/>
                  <a:t>we</a:t>
                </a:r>
                <a:r>
                  <a:rPr lang="sv-SE" dirty="0"/>
                  <a:t> do </a:t>
                </a:r>
                <a:r>
                  <a:rPr lang="sv-SE" b="1" dirty="0">
                    <a:solidFill>
                      <a:srgbClr val="0000FF"/>
                    </a:solidFill>
                  </a:rPr>
                  <a:t>diagonal-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covariance</a:t>
                </a:r>
                <a:r>
                  <a:rPr lang="sv-SE" b="1" dirty="0">
                    <a:solidFill>
                      <a:srgbClr val="0000FF"/>
                    </a:solidFill>
                  </a:rPr>
                  <a:t> LDA </a:t>
                </a:r>
                <a:r>
                  <a:rPr lang="sv-SE" dirty="0"/>
                  <a:t>(naive </a:t>
                </a:r>
                <a:r>
                  <a:rPr lang="sv-SE" dirty="0" err="1"/>
                  <a:t>Bayes</a:t>
                </a:r>
                <a:r>
                  <a:rPr lang="sv-SE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sv-SE" b="0" i="1" smtClean="0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,..</m:t>
                          </m:r>
                          <m:sSubSup>
                            <m:sSubSupPr>
                              <m:ctrlPr>
                                <a:rPr lang="sv-SE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v-SE" dirty="0"/>
              </a:p>
              <a:p>
                <a:r>
                  <a:rPr lang="sv-SE" dirty="0" err="1"/>
                  <a:t>Discriminant</a:t>
                </a:r>
                <a:r>
                  <a:rPr lang="sv-SE" dirty="0"/>
                  <a:t> </a:t>
                </a:r>
                <a:r>
                  <a:rPr lang="sv-SE" dirty="0" err="1"/>
                  <a:t>function</a:t>
                </a: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sv-SE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v-SE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sv-SE" b="0" i="1" smtClean="0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𝑛𝑒𝑤</m:t>
                                          </m:r>
                                        </m:sup>
                                      </m:sSubSup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v-SE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sv-SE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sv-SE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func>
                            <m:funcPr>
                              <m:ctrlPr>
                                <a:rPr lang="sv-SE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sv-SE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v-SE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b="0" i="1" dirty="0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dirty="0"/>
              </a:p>
              <a:p>
                <a:r>
                  <a:rPr lang="sv-SE" dirty="0" err="1"/>
                  <a:t>Classify</a:t>
                </a:r>
                <a:r>
                  <a:rPr lang="sv-SE" dirty="0"/>
                  <a:t> to the </a:t>
                </a:r>
                <a:r>
                  <a:rPr lang="sv-SE" dirty="0" err="1"/>
                  <a:t>highest</a:t>
                </a:r>
                <a:r>
                  <a:rPr lang="sv-SE" dirty="0"/>
                  <a:t> </a:t>
                </a:r>
                <a:r>
                  <a:rPr lang="sv-SE" dirty="0" err="1"/>
                  <a:t>discriminant</a:t>
                </a:r>
                <a:r>
                  <a:rPr lang="sv-SE" dirty="0"/>
                  <a:t> </a:t>
                </a:r>
                <a:r>
                  <a:rPr lang="sv-SE" dirty="0" err="1"/>
                  <a:t>function</a:t>
                </a:r>
                <a:r>
                  <a:rPr lang="sv-SE" dirty="0"/>
                  <a:t> </a:t>
                </a:r>
                <a:r>
                  <a:rPr lang="sv-SE" dirty="0" err="1"/>
                  <a:t>value</a:t>
                </a:r>
                <a:endParaRPr lang="sv-SE" dirty="0"/>
              </a:p>
              <a:p>
                <a:r>
                  <a:rPr lang="sv-SE" b="1" dirty="0">
                    <a:solidFill>
                      <a:srgbClr val="C00000"/>
                    </a:solidFill>
                  </a:rPr>
                  <a:t>Drawback</a:t>
                </a:r>
                <a:r>
                  <a:rPr lang="sv-SE" dirty="0"/>
                  <a:t>: all features </a:t>
                </a:r>
                <a:r>
                  <a:rPr lang="sv-SE" dirty="0" err="1"/>
                  <a:t>are</a:t>
                </a:r>
                <a:r>
                  <a:rPr lang="sv-SE" dirty="0"/>
                  <a:t> in the </a:t>
                </a:r>
                <a:r>
                  <a:rPr lang="sv-SE" dirty="0" err="1"/>
                  <a:t>model</a:t>
                </a:r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:r>
                  <a:rPr lang="sv-SE" dirty="0" err="1">
                    <a:sym typeface="Wingdings" panose="05000000000000000000" pitchFamily="2" charset="2"/>
                  </a:rPr>
                  <a:t>difficult</a:t>
                </a:r>
                <a:r>
                  <a:rPr lang="sv-SE" dirty="0">
                    <a:sym typeface="Wingdings" panose="05000000000000000000" pitchFamily="2" charset="2"/>
                  </a:rPr>
                  <a:t> to </a:t>
                </a:r>
                <a:r>
                  <a:rPr lang="sv-SE" dirty="0" err="1">
                    <a:sym typeface="Wingdings" panose="05000000000000000000" pitchFamily="2" charset="2"/>
                  </a:rPr>
                  <a:t>use</a:t>
                </a:r>
                <a:r>
                  <a:rPr lang="sv-SE" dirty="0">
                    <a:sym typeface="Wingdings" panose="05000000000000000000" pitchFamily="2" charset="2"/>
                  </a:rPr>
                  <a:t> in interpretations.</a:t>
                </a:r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l="-963" t="-1795" b="-230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0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Classification</a:t>
            </a:r>
            <a:r>
              <a:rPr lang="sv-SE" dirty="0"/>
              <a:t>: NSC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b="1" dirty="0">
                    <a:solidFill>
                      <a:srgbClr val="0000FF"/>
                    </a:solidFill>
                  </a:rPr>
                  <a:t>Nearest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Shrunken</a:t>
                </a:r>
                <a:r>
                  <a:rPr lang="sv-SE" b="1" dirty="0">
                    <a:solidFill>
                      <a:srgbClr val="0000FF"/>
                    </a:solidFill>
                  </a:rPr>
                  <a:t> Centroids</a:t>
                </a:r>
              </a:p>
              <a:p>
                <a:r>
                  <a:rPr lang="sv-SE" dirty="0" err="1"/>
                  <a:t>Idea</a:t>
                </a:r>
                <a:r>
                  <a:rPr lang="sv-SE" dirty="0"/>
                  <a:t>: </a:t>
                </a:r>
                <a:r>
                  <a:rPr lang="sv-SE" dirty="0" err="1"/>
                  <a:t>Shrink</a:t>
                </a:r>
                <a:r>
                  <a:rPr lang="sv-SE" dirty="0"/>
                  <a:t> </a:t>
                </a:r>
                <a:r>
                  <a:rPr lang="sv-SE" dirty="0" err="1"/>
                  <a:t>classwise</a:t>
                </a:r>
                <a:r>
                  <a:rPr lang="sv-SE" dirty="0"/>
                  <a:t> </a:t>
                </a:r>
                <a:r>
                  <a:rPr lang="sv-SE" dirty="0" err="1"/>
                  <a:t>means</a:t>
                </a:r>
                <a:r>
                  <a:rPr lang="sv-SE" dirty="0"/>
                  <a:t> </a:t>
                </a:r>
                <a:r>
                  <a:rPr lang="sv-SE" dirty="0" err="1"/>
                  <a:t>towards</a:t>
                </a:r>
                <a:r>
                  <a:rPr lang="sv-SE" dirty="0"/>
                  <a:t> overall </a:t>
                </a:r>
                <a:r>
                  <a:rPr lang="sv-SE" dirty="0" err="1"/>
                  <a:t>mean</a:t>
                </a:r>
                <a:endParaRPr lang="sv-SE" dirty="0"/>
              </a:p>
              <a:p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000" b="0" dirty="0" err="1"/>
                  <a:t>Compute</a:t>
                </a:r>
                <a:r>
                  <a:rPr lang="sv-S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sz="200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sv-SE" sz="20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sv-S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sv-SE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sv-SE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v-SE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v-SE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000" dirty="0" err="1"/>
                  <a:t>Shrink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sv-SE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sv-SE" sz="20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v-SE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sv-SE" sz="2000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000" dirty="0">
                    <a:ea typeface="Cambria Math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20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sv-SE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sv-SE" sz="20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sv-SE" sz="2000" dirty="0"/>
              </a:p>
              <a:p>
                <a:pPr marL="514350" indent="-514350">
                  <a:buFont typeface="+mj-lt"/>
                  <a:buAutoNum type="arabicPeriod"/>
                </a:pPr>
                <a:endParaRPr lang="sv-SE" sz="2000" dirty="0"/>
              </a:p>
              <a:p>
                <a:pPr marL="0" indent="0"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996952"/>
            <a:ext cx="3300412" cy="29479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ruta 6"/>
              <p:cNvSpPr txBox="1"/>
              <p:nvPr/>
            </p:nvSpPr>
            <p:spPr>
              <a:xfrm>
                <a:off x="755576" y="4882807"/>
                <a:ext cx="3322712" cy="135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000" dirty="0" err="1">
                    <a:solidFill>
                      <a:srgbClr val="00B050"/>
                    </a:solidFill>
                  </a:rPr>
                  <a:t>Only</a:t>
                </a:r>
                <a:r>
                  <a:rPr lang="sv-SE" sz="2000" dirty="0">
                    <a:solidFill>
                      <a:srgbClr val="00B050"/>
                    </a:solidFill>
                  </a:rPr>
                  <a:t> features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with</a:t>
                </a:r>
                <a:r>
                  <a:rPr lang="sv-SE" sz="2000" dirty="0">
                    <a:solidFill>
                      <a:srgbClr val="00B050"/>
                    </a:solidFill>
                  </a:rPr>
                  <a:t>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nonzero</a:t>
                </a:r>
                <a:r>
                  <a:rPr lang="sv-SE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sv-SE" sz="2000" dirty="0">
                    <a:solidFill>
                      <a:srgbClr val="00B050"/>
                    </a:solidFill>
                  </a:rPr>
                  <a:t>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contribute</a:t>
                </a:r>
                <a:r>
                  <a:rPr lang="sv-SE" sz="2000" dirty="0">
                    <a:solidFill>
                      <a:srgbClr val="00B050"/>
                    </a:solidFill>
                  </a:rPr>
                  <a:t> to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classification</a:t>
                </a:r>
                <a:r>
                  <a:rPr lang="sv-SE" sz="2000" dirty="0">
                    <a:solidFill>
                      <a:srgbClr val="00B050"/>
                    </a:solidFill>
                  </a:rPr>
                  <a:t>!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sv-SE" sz="20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insignificant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features </a:t>
                </a:r>
                <a:r>
                  <a:rPr lang="sv-SE" sz="20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are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shrunk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!</a:t>
                </a:r>
                <a:endParaRPr lang="sv-SE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ruta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82807"/>
                <a:ext cx="3322712" cy="1358449"/>
              </a:xfrm>
              <a:prstGeom prst="rect">
                <a:avLst/>
              </a:prstGeom>
              <a:blipFill>
                <a:blip r:embed="rId4"/>
                <a:stretch>
                  <a:fillRect l="-2018" t="-2242" r="-917" b="-717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ruta 8"/>
              <p:cNvSpPr txBox="1"/>
              <p:nvPr/>
            </p:nvSpPr>
            <p:spPr>
              <a:xfrm>
                <a:off x="5250098" y="5894685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800" dirty="0" err="1"/>
                  <a:t>Define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sv-SE" sz="1800" dirty="0"/>
                  <a:t> by CV</a:t>
                </a:r>
              </a:p>
            </p:txBody>
          </p:sp>
        </mc:Choice>
        <mc:Fallback xmlns="">
          <p:sp>
            <p:nvSpPr>
              <p:cNvPr id="9" name="textruta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98" y="5894685"/>
                <a:ext cx="3096344" cy="369332"/>
              </a:xfrm>
              <a:prstGeom prst="rect">
                <a:avLst/>
              </a:prstGeom>
              <a:blipFill>
                <a:blip r:embed="rId5"/>
                <a:stretch>
                  <a:fillRect l="-1575" t="-9836" b="-2459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4253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841AEDB1F11479C5E00602AA34640" ma:contentTypeVersion="7" ma:contentTypeDescription="Create a new document." ma:contentTypeScope="" ma:versionID="00b83b20a30761277f3ba0a74d116096">
  <xsd:schema xmlns:xsd="http://www.w3.org/2001/XMLSchema" xmlns:xs="http://www.w3.org/2001/XMLSchema" xmlns:p="http://schemas.microsoft.com/office/2006/metadata/properties" xmlns:ns1="http://schemas.microsoft.com/sharepoint/v3" xmlns:ns2="998315eb-6dc9-4088-a79d-d5b4c1cd0daf" xmlns:ns3="47fff10c-6cbe-403e-b841-0d0118fc1384" targetNamespace="http://schemas.microsoft.com/office/2006/metadata/properties" ma:root="true" ma:fieldsID="af3ff9e92c7dd467ffb56a2ec8e14564" ns1:_="" ns2:_="" ns3:_="">
    <xsd:import namespace="http://schemas.microsoft.com/sharepoint/v3"/>
    <xsd:import namespace="998315eb-6dc9-4088-a79d-d5b4c1cd0daf"/>
    <xsd:import namespace="47fff10c-6cbe-403e-b841-0d0118fc1384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9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0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315eb-6dc9-4088-a79d-d5b4c1cd0daf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ff10c-6cbe-403e-b841-0d0118fc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998315eb-6dc9-4088-a79d-d5b4c1cd0daf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201ECEA-DC7C-4193-BEED-7D24C0942D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98315eb-6dc9-4088-a79d-d5b4c1cd0daf"/>
    <ds:schemaRef ds:uri="47fff10c-6cbe-403e-b841-0d0118fc13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59A284-A329-4389-85A7-1F37522D55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8D9A75-0CF7-4F60-8BFE-10FE97B3B77E}">
  <ds:schemaRefs>
    <ds:schemaRef ds:uri="http://schemas.microsoft.com/office/2006/metadata/properties"/>
    <ds:schemaRef ds:uri="http://schemas.microsoft.com/office/infopath/2007/PartnerControls"/>
    <ds:schemaRef ds:uri="998315eb-6dc9-4088-a79d-d5b4c1cd0da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22813</TotalTime>
  <Words>872</Words>
  <Application>Microsoft Macintosh PowerPoint</Application>
  <PresentationFormat>On-screen Show (4:3)</PresentationFormat>
  <Paragraphs>362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Wingdings</vt:lpstr>
      <vt:lpstr>Theme1</vt:lpstr>
      <vt:lpstr>Lecture 3b block 2</vt:lpstr>
      <vt:lpstr>Wide data</vt:lpstr>
      <vt:lpstr>Genomics-microarrays</vt:lpstr>
      <vt:lpstr>Text – document classification</vt:lpstr>
      <vt:lpstr>A problem with wide data</vt:lpstr>
      <vt:lpstr>Effective amount of features for wide data</vt:lpstr>
      <vt:lpstr>Classification: LDA</vt:lpstr>
      <vt:lpstr>Classification: diagonal-covariance LDA</vt:lpstr>
      <vt:lpstr>Classification: NSC</vt:lpstr>
      <vt:lpstr>NSC: example</vt:lpstr>
      <vt:lpstr>NSC: example</vt:lpstr>
      <vt:lpstr>NSC: example</vt:lpstr>
      <vt:lpstr>NSC: example</vt:lpstr>
      <vt:lpstr>RDA</vt:lpstr>
      <vt:lpstr>Regularized logistic regression</vt:lpstr>
      <vt:lpstr>L1 logistic regression</vt:lpstr>
      <vt:lpstr>SVM</vt:lpstr>
      <vt:lpstr>Computational shortcuts p&gt;&gt;n</vt:lpstr>
      <vt:lpstr>Elastic net</vt:lpstr>
      <vt:lpstr>Elastic net</vt:lpstr>
      <vt:lpstr>Elastic net</vt:lpstr>
      <vt:lpstr>Comparative analysis</vt:lpstr>
      <vt:lpstr>When features are not available</vt:lpstr>
      <vt:lpstr>When features are not available</vt:lpstr>
      <vt:lpstr>Kernel PCA</vt:lpstr>
      <vt:lpstr>Kernel PCA</vt:lpstr>
      <vt:lpstr>Kernel PCA in R</vt:lpstr>
      <vt:lpstr>Feature assessment</vt:lpstr>
      <vt:lpstr>Feature assessment</vt:lpstr>
      <vt:lpstr>Feature assessment</vt:lpstr>
      <vt:lpstr>Feature assessment</vt:lpstr>
      <vt:lpstr>Feature assessment</vt:lpstr>
      <vt:lpstr>Feature assessment</vt:lpstr>
    </vt:vector>
  </TitlesOfParts>
  <Company>mai.liu.se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olsys</dc:creator>
  <cp:lastModifiedBy>Emil Klasson Svensson</cp:lastModifiedBy>
  <cp:revision>343</cp:revision>
  <dcterms:created xsi:type="dcterms:W3CDTF">2006-10-04T09:31:59Z</dcterms:created>
  <dcterms:modified xsi:type="dcterms:W3CDTF">2016-12-13T12:28:14Z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0x010100DC7841AEDB1F11479C5E00602AA34640</vt:lpwstr>
  </property>
</Properties>
</file>