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etfinsider.co/blog/what-is-the-underlying-index-that-the-iyt-etf-aims-to-track" TargetMode="External"/><Relationship Id="rId2" Type="http://schemas.openxmlformats.org/officeDocument/2006/relationships/hyperlink" Target="https://finance.yahoo.com/quote/IYT/" TargetMode="External"/><Relationship Id="rId1" Type="http://schemas.openxmlformats.org/officeDocument/2006/relationships/hyperlink" Target="https://finance.yahoo.com/quote/%5EDJT/" TargetMode="External"/><Relationship Id="rId5" Type="http://schemas.openxmlformats.org/officeDocument/2006/relationships/hyperlink" Target="https://www.iea.org/energy-system/transport/electric-vehicles" TargetMode="External"/><Relationship Id="rId4" Type="http://schemas.openxmlformats.org/officeDocument/2006/relationships/hyperlink" Target="https://www.iea.org/data-and-statistics/charts/global-electric-car-stock-2013-2023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tfinsider.co/blog/what-is-the-underlying-index-that-the-iyt-etf-aims-to-track" TargetMode="External"/><Relationship Id="rId2" Type="http://schemas.openxmlformats.org/officeDocument/2006/relationships/hyperlink" Target="https://finance.yahoo.com/quote/IYT/" TargetMode="External"/><Relationship Id="rId1" Type="http://schemas.openxmlformats.org/officeDocument/2006/relationships/hyperlink" Target="https://finance.yahoo.com/quote/%5EDJT/" TargetMode="External"/><Relationship Id="rId5" Type="http://schemas.openxmlformats.org/officeDocument/2006/relationships/hyperlink" Target="https://www.iea.org/energy-system/transport/electric-vehicles" TargetMode="External"/><Relationship Id="rId4" Type="http://schemas.openxmlformats.org/officeDocument/2006/relationships/hyperlink" Target="https://www.iea.org/data-and-statistics/charts/global-electric-car-stock-2013-202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D714F-71A3-42A4-90A0-EB1E8A28AB5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263ED5-EF6D-4E96-88D6-8A806842BFB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Sources:</a:t>
          </a:r>
        </a:p>
      </dgm:t>
    </dgm:pt>
    <dgm:pt modelId="{75E7E76F-206E-4F13-87E0-8C237A2BEB4C}" type="parTrans" cxnId="{317494C1-30C7-4ED7-83E3-076D59F54301}">
      <dgm:prSet/>
      <dgm:spPr/>
      <dgm:t>
        <a:bodyPr/>
        <a:lstStyle/>
        <a:p>
          <a:endParaRPr lang="en-US"/>
        </a:p>
      </dgm:t>
    </dgm:pt>
    <dgm:pt modelId="{00D1BABC-2F01-4EC4-B798-D5B39B7086BF}" type="sibTrans" cxnId="{317494C1-30C7-4ED7-83E3-076D59F54301}">
      <dgm:prSet/>
      <dgm:spPr/>
      <dgm:t>
        <a:bodyPr/>
        <a:lstStyle/>
        <a:p>
          <a:endParaRPr lang="en-US"/>
        </a:p>
      </dgm:t>
    </dgm:pt>
    <dgm:pt modelId="{2D0C3985-CB3E-4EEC-A497-CF4D5E4D8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Crude oil prices, obtained from Alpha Vantage using the CL ticker.</a:t>
          </a:r>
        </a:p>
      </dgm:t>
    </dgm:pt>
    <dgm:pt modelId="{8562D818-07AF-4BF8-9C14-37238A4C576D}" type="parTrans" cxnId="{06699F25-1218-4C31-B278-9E742D3DAE50}">
      <dgm:prSet/>
      <dgm:spPr/>
      <dgm:t>
        <a:bodyPr/>
        <a:lstStyle/>
        <a:p>
          <a:endParaRPr lang="en-US"/>
        </a:p>
      </dgm:t>
    </dgm:pt>
    <dgm:pt modelId="{35E92562-2907-4F2E-ACA4-FA033E608365}" type="sibTrans" cxnId="{06699F25-1218-4C31-B278-9E742D3DAE50}">
      <dgm:prSet/>
      <dgm:spPr/>
      <dgm:t>
        <a:bodyPr/>
        <a:lstStyle/>
        <a:p>
          <a:endParaRPr lang="en-US"/>
        </a:p>
      </dgm:t>
    </dgm:pt>
    <dgm:pt modelId="{86409E0E-16B0-4B1C-B861-3ACD59AB0D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Historical price data for IYT, also obtained from Alpha Vantage using IYT ticker.</a:t>
          </a:r>
        </a:p>
      </dgm:t>
    </dgm:pt>
    <dgm:pt modelId="{2442038C-B900-443A-A7FA-1D36D8EFD05C}" type="parTrans" cxnId="{01EE6B90-7E6A-49B4-B591-1EF804A15E47}">
      <dgm:prSet/>
      <dgm:spPr/>
      <dgm:t>
        <a:bodyPr/>
        <a:lstStyle/>
        <a:p>
          <a:endParaRPr lang="en-US"/>
        </a:p>
      </dgm:t>
    </dgm:pt>
    <dgm:pt modelId="{717A7E98-A8AD-4F49-B03F-B095FD6EBB21}" type="sibTrans" cxnId="{01EE6B90-7E6A-49B4-B591-1EF804A15E47}">
      <dgm:prSet/>
      <dgm:spPr/>
      <dgm:t>
        <a:bodyPr/>
        <a:lstStyle/>
        <a:p>
          <a:endParaRPr lang="en-US"/>
        </a:p>
      </dgm:t>
    </dgm:pt>
    <dgm:pt modelId="{10776C2A-EA8B-4A43-810B-ECE04FDD32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Time Frame:</a:t>
          </a:r>
        </a:p>
      </dgm:t>
    </dgm:pt>
    <dgm:pt modelId="{81158C2D-382D-4082-9B80-5BAB72299647}" type="parTrans" cxnId="{005CD80B-674B-4504-864B-75D24281A21B}">
      <dgm:prSet/>
      <dgm:spPr/>
      <dgm:t>
        <a:bodyPr/>
        <a:lstStyle/>
        <a:p>
          <a:endParaRPr lang="en-US"/>
        </a:p>
      </dgm:t>
    </dgm:pt>
    <dgm:pt modelId="{C0ED3D14-74E3-48F9-870F-0A1EE08331C2}" type="sibTrans" cxnId="{005CD80B-674B-4504-864B-75D24281A21B}">
      <dgm:prSet/>
      <dgm:spPr/>
      <dgm:t>
        <a:bodyPr/>
        <a:lstStyle/>
        <a:p>
          <a:endParaRPr lang="en-US"/>
        </a:p>
      </dgm:t>
    </dgm:pt>
    <dgm:pt modelId="{006743D9-35F0-4D05-BA1C-A5B63621A1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The primary analysis covers a 20-year period, this wide time frame helps capture trends, cycles, and other long-term effects that may not appear in a shorter time frame.</a:t>
          </a:r>
        </a:p>
      </dgm:t>
    </dgm:pt>
    <dgm:pt modelId="{DC60C70E-1771-468D-8973-4F5464F45D0F}" type="parTrans" cxnId="{73E9C2DD-C23C-478F-B0B2-7D1F8D91D3F6}">
      <dgm:prSet/>
      <dgm:spPr/>
      <dgm:t>
        <a:bodyPr/>
        <a:lstStyle/>
        <a:p>
          <a:endParaRPr lang="en-US"/>
        </a:p>
      </dgm:t>
    </dgm:pt>
    <dgm:pt modelId="{521638BC-6C56-404F-BF37-1681E21FEFCA}" type="sibTrans" cxnId="{73E9C2DD-C23C-478F-B0B2-7D1F8D91D3F6}">
      <dgm:prSet/>
      <dgm:spPr/>
      <dgm:t>
        <a:bodyPr/>
        <a:lstStyle/>
        <a:p>
          <a:endParaRPr lang="en-US"/>
        </a:p>
      </dgm:t>
    </dgm:pt>
    <dgm:pt modelId="{FA40F992-C090-447A-88ED-A214B0C82D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To complement this a 5 year analysis was conducted to explore recent trends and gather 	different insights.</a:t>
          </a:r>
        </a:p>
      </dgm:t>
    </dgm:pt>
    <dgm:pt modelId="{1ECF6260-AE00-48FD-A838-FFC5CCEDCA17}" type="parTrans" cxnId="{27B9F469-338A-4931-86E8-B83C0F5EBB8E}">
      <dgm:prSet/>
      <dgm:spPr/>
      <dgm:t>
        <a:bodyPr/>
        <a:lstStyle/>
        <a:p>
          <a:endParaRPr lang="en-US"/>
        </a:p>
      </dgm:t>
    </dgm:pt>
    <dgm:pt modelId="{18323FA0-C4F7-47C0-9A42-819E095F26D1}" type="sibTrans" cxnId="{27B9F469-338A-4931-86E8-B83C0F5EBB8E}">
      <dgm:prSet/>
      <dgm:spPr/>
      <dgm:t>
        <a:bodyPr/>
        <a:lstStyle/>
        <a:p>
          <a:endParaRPr lang="en-US"/>
        </a:p>
      </dgm:t>
    </dgm:pt>
    <dgm:pt modelId="{87E56770-E673-4EC5-8EA9-67EC0BD005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Statistical Methods:</a:t>
          </a:r>
        </a:p>
      </dgm:t>
    </dgm:pt>
    <dgm:pt modelId="{01C517B3-51AD-4551-9513-47E93166DDA4}" type="parTrans" cxnId="{5BB14EDD-6E26-477E-A672-AB16AA5FCF48}">
      <dgm:prSet/>
      <dgm:spPr/>
      <dgm:t>
        <a:bodyPr/>
        <a:lstStyle/>
        <a:p>
          <a:endParaRPr lang="en-US"/>
        </a:p>
      </dgm:t>
    </dgm:pt>
    <dgm:pt modelId="{BC3FF438-2A84-4DA9-8AD9-9EF25D767C03}" type="sibTrans" cxnId="{5BB14EDD-6E26-477E-A672-AB16AA5FCF48}">
      <dgm:prSet/>
      <dgm:spPr/>
      <dgm:t>
        <a:bodyPr/>
        <a:lstStyle/>
        <a:p>
          <a:endParaRPr lang="en-US"/>
        </a:p>
      </dgm:t>
    </dgm:pt>
    <dgm:pt modelId="{4F296E38-5625-40F5-9F20-BB301605D1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T-test was used to determine the significance of the relationship over the 20-year timeframe.</a:t>
          </a:r>
        </a:p>
      </dgm:t>
    </dgm:pt>
    <dgm:pt modelId="{63E14035-8ED2-4346-862E-A312E02DB64E}" type="parTrans" cxnId="{1390A4FA-44A5-45F4-B60E-4B4D3C102E7A}">
      <dgm:prSet/>
      <dgm:spPr/>
      <dgm:t>
        <a:bodyPr/>
        <a:lstStyle/>
        <a:p>
          <a:endParaRPr lang="en-US"/>
        </a:p>
      </dgm:t>
    </dgm:pt>
    <dgm:pt modelId="{2A77410B-C246-4BD2-B21A-5F7CCC3E71F2}" type="sibTrans" cxnId="{1390A4FA-44A5-45F4-B60E-4B4D3C102E7A}">
      <dgm:prSet/>
      <dgm:spPr/>
      <dgm:t>
        <a:bodyPr/>
        <a:lstStyle/>
        <a:p>
          <a:endParaRPr lang="en-US"/>
        </a:p>
      </dgm:t>
    </dgm:pt>
    <dgm:pt modelId="{25F15F78-E018-4342-AC01-04C8F30AC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Correlation analysis was used to determine the strength of the relationships between crude oil prices and IYT.</a:t>
          </a:r>
        </a:p>
      </dgm:t>
    </dgm:pt>
    <dgm:pt modelId="{6527B0CE-A143-4D0D-A593-9FEE8480C496}" type="parTrans" cxnId="{CD96ED40-4B97-4E02-9967-A3A1BC63F0D0}">
      <dgm:prSet/>
      <dgm:spPr/>
      <dgm:t>
        <a:bodyPr/>
        <a:lstStyle/>
        <a:p>
          <a:endParaRPr lang="en-US"/>
        </a:p>
      </dgm:t>
    </dgm:pt>
    <dgm:pt modelId="{EAD3076A-D77D-4BB4-92A1-E3A7E8C0416F}" type="sibTrans" cxnId="{CD96ED40-4B97-4E02-9967-A3A1BC63F0D0}">
      <dgm:prSet/>
      <dgm:spPr/>
      <dgm:t>
        <a:bodyPr/>
        <a:lstStyle/>
        <a:p>
          <a:endParaRPr lang="en-US"/>
        </a:p>
      </dgm:t>
    </dgm:pt>
    <dgm:pt modelId="{3CC25432-8865-4622-B901-A631B538BFE2}" type="pres">
      <dgm:prSet presAssocID="{5A1D714F-71A3-42A4-90A0-EB1E8A28AB51}" presName="root" presStyleCnt="0">
        <dgm:presLayoutVars>
          <dgm:dir/>
          <dgm:resizeHandles val="exact"/>
        </dgm:presLayoutVars>
      </dgm:prSet>
      <dgm:spPr/>
    </dgm:pt>
    <dgm:pt modelId="{6DFCFF89-C003-4C07-8685-D6EF9AF20685}" type="pres">
      <dgm:prSet presAssocID="{D7263ED5-EF6D-4E96-88D6-8A806842BFB1}" presName="compNode" presStyleCnt="0"/>
      <dgm:spPr/>
    </dgm:pt>
    <dgm:pt modelId="{35E9512C-B130-4DE1-A107-E17CCD1A9F78}" type="pres">
      <dgm:prSet presAssocID="{D7263ED5-EF6D-4E96-88D6-8A806842BF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FC09174-15AE-4DEF-BAF9-0DDA8D3C0E69}" type="pres">
      <dgm:prSet presAssocID="{D7263ED5-EF6D-4E96-88D6-8A806842BFB1}" presName="iconSpace" presStyleCnt="0"/>
      <dgm:spPr/>
    </dgm:pt>
    <dgm:pt modelId="{C64AD352-94F1-402B-BFDC-36F47084A799}" type="pres">
      <dgm:prSet presAssocID="{D7263ED5-EF6D-4E96-88D6-8A806842BFB1}" presName="parTx" presStyleLbl="revTx" presStyleIdx="0" presStyleCnt="6">
        <dgm:presLayoutVars>
          <dgm:chMax val="0"/>
          <dgm:chPref val="0"/>
        </dgm:presLayoutVars>
      </dgm:prSet>
      <dgm:spPr/>
    </dgm:pt>
    <dgm:pt modelId="{81BE4213-69F0-4CDA-873F-B1EADD6E3F8E}" type="pres">
      <dgm:prSet presAssocID="{D7263ED5-EF6D-4E96-88D6-8A806842BFB1}" presName="txSpace" presStyleCnt="0"/>
      <dgm:spPr/>
    </dgm:pt>
    <dgm:pt modelId="{8B74538D-A761-4ADF-B9AD-23BBEF41D317}" type="pres">
      <dgm:prSet presAssocID="{D7263ED5-EF6D-4E96-88D6-8A806842BFB1}" presName="desTx" presStyleLbl="revTx" presStyleIdx="1" presStyleCnt="6">
        <dgm:presLayoutVars/>
      </dgm:prSet>
      <dgm:spPr/>
    </dgm:pt>
    <dgm:pt modelId="{29999163-818D-4895-B5B1-932E0213CC4F}" type="pres">
      <dgm:prSet presAssocID="{00D1BABC-2F01-4EC4-B798-D5B39B7086BF}" presName="sibTrans" presStyleCnt="0"/>
      <dgm:spPr/>
    </dgm:pt>
    <dgm:pt modelId="{C6B16062-0150-479D-9936-6380892D40A6}" type="pres">
      <dgm:prSet presAssocID="{10776C2A-EA8B-4A43-810B-ECE04FDD32BA}" presName="compNode" presStyleCnt="0"/>
      <dgm:spPr/>
    </dgm:pt>
    <dgm:pt modelId="{9D9EAFC8-C5A8-4D5D-BDE9-AD20867A4560}" type="pres">
      <dgm:prSet presAssocID="{10776C2A-EA8B-4A43-810B-ECE04FDD32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dtagarur"/>
        </a:ext>
      </dgm:extLst>
    </dgm:pt>
    <dgm:pt modelId="{8795AC1D-50A4-46C1-8910-55C2A1BBD161}" type="pres">
      <dgm:prSet presAssocID="{10776C2A-EA8B-4A43-810B-ECE04FDD32BA}" presName="iconSpace" presStyleCnt="0"/>
      <dgm:spPr/>
    </dgm:pt>
    <dgm:pt modelId="{41DA5C8D-204C-4AE6-AEA7-7430456082F0}" type="pres">
      <dgm:prSet presAssocID="{10776C2A-EA8B-4A43-810B-ECE04FDD32BA}" presName="parTx" presStyleLbl="revTx" presStyleIdx="2" presStyleCnt="6">
        <dgm:presLayoutVars>
          <dgm:chMax val="0"/>
          <dgm:chPref val="0"/>
        </dgm:presLayoutVars>
      </dgm:prSet>
      <dgm:spPr/>
    </dgm:pt>
    <dgm:pt modelId="{BF53E981-9ACA-4D85-8638-95DBED0524E9}" type="pres">
      <dgm:prSet presAssocID="{10776C2A-EA8B-4A43-810B-ECE04FDD32BA}" presName="txSpace" presStyleCnt="0"/>
      <dgm:spPr/>
    </dgm:pt>
    <dgm:pt modelId="{4934B5B0-BAC1-484F-9A12-F874116E0CE9}" type="pres">
      <dgm:prSet presAssocID="{10776C2A-EA8B-4A43-810B-ECE04FDD32BA}" presName="desTx" presStyleLbl="revTx" presStyleIdx="3" presStyleCnt="6">
        <dgm:presLayoutVars/>
      </dgm:prSet>
      <dgm:spPr/>
    </dgm:pt>
    <dgm:pt modelId="{D0034979-D1AD-4C04-B29E-47CDBF6E4957}" type="pres">
      <dgm:prSet presAssocID="{C0ED3D14-74E3-48F9-870F-0A1EE08331C2}" presName="sibTrans" presStyleCnt="0"/>
      <dgm:spPr/>
    </dgm:pt>
    <dgm:pt modelId="{52248F9A-6EE2-4045-BE95-43F8EF6359B1}" type="pres">
      <dgm:prSet presAssocID="{87E56770-E673-4EC5-8EA9-67EC0BD00516}" presName="compNode" presStyleCnt="0"/>
      <dgm:spPr/>
    </dgm:pt>
    <dgm:pt modelId="{D3662F60-D75C-4496-B5D8-3A4242B9826D}" type="pres">
      <dgm:prSet presAssocID="{87E56770-E673-4EC5-8EA9-67EC0BD005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k"/>
        </a:ext>
      </dgm:extLst>
    </dgm:pt>
    <dgm:pt modelId="{CCA165A0-9BB3-4624-9C5C-E88E726449ED}" type="pres">
      <dgm:prSet presAssocID="{87E56770-E673-4EC5-8EA9-67EC0BD00516}" presName="iconSpace" presStyleCnt="0"/>
      <dgm:spPr/>
    </dgm:pt>
    <dgm:pt modelId="{0421D50D-B359-4E36-8056-AA2E64C5CA2F}" type="pres">
      <dgm:prSet presAssocID="{87E56770-E673-4EC5-8EA9-67EC0BD00516}" presName="parTx" presStyleLbl="revTx" presStyleIdx="4" presStyleCnt="6">
        <dgm:presLayoutVars>
          <dgm:chMax val="0"/>
          <dgm:chPref val="0"/>
        </dgm:presLayoutVars>
      </dgm:prSet>
      <dgm:spPr/>
    </dgm:pt>
    <dgm:pt modelId="{457B4B34-01EE-4293-B0ED-D3486A27927D}" type="pres">
      <dgm:prSet presAssocID="{87E56770-E673-4EC5-8EA9-67EC0BD00516}" presName="txSpace" presStyleCnt="0"/>
      <dgm:spPr/>
    </dgm:pt>
    <dgm:pt modelId="{4C36CC40-77DD-4843-9AA5-6304B9B94FC3}" type="pres">
      <dgm:prSet presAssocID="{87E56770-E673-4EC5-8EA9-67EC0BD00516}" presName="desTx" presStyleLbl="revTx" presStyleIdx="5" presStyleCnt="6">
        <dgm:presLayoutVars/>
      </dgm:prSet>
      <dgm:spPr/>
    </dgm:pt>
  </dgm:ptLst>
  <dgm:cxnLst>
    <dgm:cxn modelId="{9D6C0903-8C49-47D4-9FC8-E3878D8509EE}" type="presOf" srcId="{D7263ED5-EF6D-4E96-88D6-8A806842BFB1}" destId="{C64AD352-94F1-402B-BFDC-36F47084A799}" srcOrd="0" destOrd="0" presId="urn:microsoft.com/office/officeart/2018/2/layout/IconLabelDescriptionList"/>
    <dgm:cxn modelId="{005CD80B-674B-4504-864B-75D24281A21B}" srcId="{5A1D714F-71A3-42A4-90A0-EB1E8A28AB51}" destId="{10776C2A-EA8B-4A43-810B-ECE04FDD32BA}" srcOrd="1" destOrd="0" parTransId="{81158C2D-382D-4082-9B80-5BAB72299647}" sibTransId="{C0ED3D14-74E3-48F9-870F-0A1EE08331C2}"/>
    <dgm:cxn modelId="{9526E21B-FBBC-4DB6-8178-673DC4650B0D}" type="presOf" srcId="{25F15F78-E018-4342-AC01-04C8F30ACE99}" destId="{4C36CC40-77DD-4843-9AA5-6304B9B94FC3}" srcOrd="0" destOrd="1" presId="urn:microsoft.com/office/officeart/2018/2/layout/IconLabelDescriptionList"/>
    <dgm:cxn modelId="{06699F25-1218-4C31-B278-9E742D3DAE50}" srcId="{D7263ED5-EF6D-4E96-88D6-8A806842BFB1}" destId="{2D0C3985-CB3E-4EEC-A497-CF4D5E4D839C}" srcOrd="0" destOrd="0" parTransId="{8562D818-07AF-4BF8-9C14-37238A4C576D}" sibTransId="{35E92562-2907-4F2E-ACA4-FA033E608365}"/>
    <dgm:cxn modelId="{3C276629-5216-495A-8EFF-6C222558B107}" type="presOf" srcId="{5A1D714F-71A3-42A4-90A0-EB1E8A28AB51}" destId="{3CC25432-8865-4622-B901-A631B538BFE2}" srcOrd="0" destOrd="0" presId="urn:microsoft.com/office/officeart/2018/2/layout/IconLabelDescriptionList"/>
    <dgm:cxn modelId="{7AB1E031-0897-4FA1-A29E-56B240F7F937}" type="presOf" srcId="{10776C2A-EA8B-4A43-810B-ECE04FDD32BA}" destId="{41DA5C8D-204C-4AE6-AEA7-7430456082F0}" srcOrd="0" destOrd="0" presId="urn:microsoft.com/office/officeart/2018/2/layout/IconLabelDescriptionList"/>
    <dgm:cxn modelId="{CD96ED40-4B97-4E02-9967-A3A1BC63F0D0}" srcId="{87E56770-E673-4EC5-8EA9-67EC0BD00516}" destId="{25F15F78-E018-4342-AC01-04C8F30ACE99}" srcOrd="1" destOrd="0" parTransId="{6527B0CE-A143-4D0D-A593-9FEE8480C496}" sibTransId="{EAD3076A-D77D-4BB4-92A1-E3A7E8C0416F}"/>
    <dgm:cxn modelId="{19C54A66-1310-4743-BCEE-201E81FEC32D}" type="presOf" srcId="{FA40F992-C090-447A-88ED-A214B0C82DEE}" destId="{4934B5B0-BAC1-484F-9A12-F874116E0CE9}" srcOrd="0" destOrd="1" presId="urn:microsoft.com/office/officeart/2018/2/layout/IconLabelDescriptionList"/>
    <dgm:cxn modelId="{3C15F746-F3D0-4AE8-8663-D266D8793AF0}" type="presOf" srcId="{2D0C3985-CB3E-4EEC-A497-CF4D5E4D839C}" destId="{8B74538D-A761-4ADF-B9AD-23BBEF41D317}" srcOrd="0" destOrd="0" presId="urn:microsoft.com/office/officeart/2018/2/layout/IconLabelDescriptionList"/>
    <dgm:cxn modelId="{27B9F469-338A-4931-86E8-B83C0F5EBB8E}" srcId="{10776C2A-EA8B-4A43-810B-ECE04FDD32BA}" destId="{FA40F992-C090-447A-88ED-A214B0C82DEE}" srcOrd="1" destOrd="0" parTransId="{1ECF6260-AE00-48FD-A838-FFC5CCEDCA17}" sibTransId="{18323FA0-C4F7-47C0-9A42-819E095F26D1}"/>
    <dgm:cxn modelId="{01EE6B90-7E6A-49B4-B591-1EF804A15E47}" srcId="{D7263ED5-EF6D-4E96-88D6-8A806842BFB1}" destId="{86409E0E-16B0-4B1C-B861-3ACD59AB0D10}" srcOrd="1" destOrd="0" parTransId="{2442038C-B900-443A-A7FA-1D36D8EFD05C}" sibTransId="{717A7E98-A8AD-4F49-B03F-B095FD6EBB21}"/>
    <dgm:cxn modelId="{26E541A9-76FB-4BAE-976C-5EBA75B8603A}" type="presOf" srcId="{006743D9-35F0-4D05-BA1C-A5B63621A11B}" destId="{4934B5B0-BAC1-484F-9A12-F874116E0CE9}" srcOrd="0" destOrd="0" presId="urn:microsoft.com/office/officeart/2018/2/layout/IconLabelDescriptionList"/>
    <dgm:cxn modelId="{317494C1-30C7-4ED7-83E3-076D59F54301}" srcId="{5A1D714F-71A3-42A4-90A0-EB1E8A28AB51}" destId="{D7263ED5-EF6D-4E96-88D6-8A806842BFB1}" srcOrd="0" destOrd="0" parTransId="{75E7E76F-206E-4F13-87E0-8C237A2BEB4C}" sibTransId="{00D1BABC-2F01-4EC4-B798-D5B39B7086BF}"/>
    <dgm:cxn modelId="{0FAFAACA-D8FF-453D-9D72-C40753A8749E}" type="presOf" srcId="{86409E0E-16B0-4B1C-B861-3ACD59AB0D10}" destId="{8B74538D-A761-4ADF-B9AD-23BBEF41D317}" srcOrd="0" destOrd="1" presId="urn:microsoft.com/office/officeart/2018/2/layout/IconLabelDescriptionList"/>
    <dgm:cxn modelId="{53C815CB-18C3-40A6-9708-11F5C57C08F9}" type="presOf" srcId="{4F296E38-5625-40F5-9F20-BB301605D1EB}" destId="{4C36CC40-77DD-4843-9AA5-6304B9B94FC3}" srcOrd="0" destOrd="0" presId="urn:microsoft.com/office/officeart/2018/2/layout/IconLabelDescriptionList"/>
    <dgm:cxn modelId="{5BB14EDD-6E26-477E-A672-AB16AA5FCF48}" srcId="{5A1D714F-71A3-42A4-90A0-EB1E8A28AB51}" destId="{87E56770-E673-4EC5-8EA9-67EC0BD00516}" srcOrd="2" destOrd="0" parTransId="{01C517B3-51AD-4551-9513-47E93166DDA4}" sibTransId="{BC3FF438-2A84-4DA9-8AD9-9EF25D767C03}"/>
    <dgm:cxn modelId="{73E9C2DD-C23C-478F-B0B2-7D1F8D91D3F6}" srcId="{10776C2A-EA8B-4A43-810B-ECE04FDD32BA}" destId="{006743D9-35F0-4D05-BA1C-A5B63621A11B}" srcOrd="0" destOrd="0" parTransId="{DC60C70E-1771-468D-8973-4F5464F45D0F}" sibTransId="{521638BC-6C56-404F-BF37-1681E21FEFCA}"/>
    <dgm:cxn modelId="{F80F4EE3-C26A-4A5F-98E9-772D646AEF85}" type="presOf" srcId="{87E56770-E673-4EC5-8EA9-67EC0BD00516}" destId="{0421D50D-B359-4E36-8056-AA2E64C5CA2F}" srcOrd="0" destOrd="0" presId="urn:microsoft.com/office/officeart/2018/2/layout/IconLabelDescriptionList"/>
    <dgm:cxn modelId="{1390A4FA-44A5-45F4-B60E-4B4D3C102E7A}" srcId="{87E56770-E673-4EC5-8EA9-67EC0BD00516}" destId="{4F296E38-5625-40F5-9F20-BB301605D1EB}" srcOrd="0" destOrd="0" parTransId="{63E14035-8ED2-4346-862E-A312E02DB64E}" sibTransId="{2A77410B-C246-4BD2-B21A-5F7CCC3E71F2}"/>
    <dgm:cxn modelId="{D3136ADA-7ABF-4F0F-8820-8FB714D4B04A}" type="presParOf" srcId="{3CC25432-8865-4622-B901-A631B538BFE2}" destId="{6DFCFF89-C003-4C07-8685-D6EF9AF20685}" srcOrd="0" destOrd="0" presId="urn:microsoft.com/office/officeart/2018/2/layout/IconLabelDescriptionList"/>
    <dgm:cxn modelId="{31B3714F-69D6-4E68-A614-5DA7911A29CE}" type="presParOf" srcId="{6DFCFF89-C003-4C07-8685-D6EF9AF20685}" destId="{35E9512C-B130-4DE1-A107-E17CCD1A9F78}" srcOrd="0" destOrd="0" presId="urn:microsoft.com/office/officeart/2018/2/layout/IconLabelDescriptionList"/>
    <dgm:cxn modelId="{034E4A57-D9F7-4907-A5FB-5A1F4FC7A2B2}" type="presParOf" srcId="{6DFCFF89-C003-4C07-8685-D6EF9AF20685}" destId="{5FC09174-15AE-4DEF-BAF9-0DDA8D3C0E69}" srcOrd="1" destOrd="0" presId="urn:microsoft.com/office/officeart/2018/2/layout/IconLabelDescriptionList"/>
    <dgm:cxn modelId="{92DBA5B1-206C-4445-8841-734EFBBCFF29}" type="presParOf" srcId="{6DFCFF89-C003-4C07-8685-D6EF9AF20685}" destId="{C64AD352-94F1-402B-BFDC-36F47084A799}" srcOrd="2" destOrd="0" presId="urn:microsoft.com/office/officeart/2018/2/layout/IconLabelDescriptionList"/>
    <dgm:cxn modelId="{9A5E836F-FCD0-4DD5-9C67-0E4A354920D2}" type="presParOf" srcId="{6DFCFF89-C003-4C07-8685-D6EF9AF20685}" destId="{81BE4213-69F0-4CDA-873F-B1EADD6E3F8E}" srcOrd="3" destOrd="0" presId="urn:microsoft.com/office/officeart/2018/2/layout/IconLabelDescriptionList"/>
    <dgm:cxn modelId="{C2B8265F-60BD-4438-B929-612377894C9F}" type="presParOf" srcId="{6DFCFF89-C003-4C07-8685-D6EF9AF20685}" destId="{8B74538D-A761-4ADF-B9AD-23BBEF41D317}" srcOrd="4" destOrd="0" presId="urn:microsoft.com/office/officeart/2018/2/layout/IconLabelDescriptionList"/>
    <dgm:cxn modelId="{9C5F835A-D293-4576-9A13-891C0A3C3101}" type="presParOf" srcId="{3CC25432-8865-4622-B901-A631B538BFE2}" destId="{29999163-818D-4895-B5B1-932E0213CC4F}" srcOrd="1" destOrd="0" presId="urn:microsoft.com/office/officeart/2018/2/layout/IconLabelDescriptionList"/>
    <dgm:cxn modelId="{C6701FCC-291D-4000-B6EE-B6D03D52E86D}" type="presParOf" srcId="{3CC25432-8865-4622-B901-A631B538BFE2}" destId="{C6B16062-0150-479D-9936-6380892D40A6}" srcOrd="2" destOrd="0" presId="urn:microsoft.com/office/officeart/2018/2/layout/IconLabelDescriptionList"/>
    <dgm:cxn modelId="{2C0AD4E7-1DAA-475D-8CA0-94DB7BC20439}" type="presParOf" srcId="{C6B16062-0150-479D-9936-6380892D40A6}" destId="{9D9EAFC8-C5A8-4D5D-BDE9-AD20867A4560}" srcOrd="0" destOrd="0" presId="urn:microsoft.com/office/officeart/2018/2/layout/IconLabelDescriptionList"/>
    <dgm:cxn modelId="{2D6E5E94-99A7-47BC-AF75-A5D0F64CC82B}" type="presParOf" srcId="{C6B16062-0150-479D-9936-6380892D40A6}" destId="{8795AC1D-50A4-46C1-8910-55C2A1BBD161}" srcOrd="1" destOrd="0" presId="urn:microsoft.com/office/officeart/2018/2/layout/IconLabelDescriptionList"/>
    <dgm:cxn modelId="{DCADD767-BDCE-4CD2-AA65-6C8A05890AF4}" type="presParOf" srcId="{C6B16062-0150-479D-9936-6380892D40A6}" destId="{41DA5C8D-204C-4AE6-AEA7-7430456082F0}" srcOrd="2" destOrd="0" presId="urn:microsoft.com/office/officeart/2018/2/layout/IconLabelDescriptionList"/>
    <dgm:cxn modelId="{AF0F85F3-FC98-4893-AF8E-C4028F36490F}" type="presParOf" srcId="{C6B16062-0150-479D-9936-6380892D40A6}" destId="{BF53E981-9ACA-4D85-8638-95DBED0524E9}" srcOrd="3" destOrd="0" presId="urn:microsoft.com/office/officeart/2018/2/layout/IconLabelDescriptionList"/>
    <dgm:cxn modelId="{30FE9357-4128-4210-9433-6E44FBE21701}" type="presParOf" srcId="{C6B16062-0150-479D-9936-6380892D40A6}" destId="{4934B5B0-BAC1-484F-9A12-F874116E0CE9}" srcOrd="4" destOrd="0" presId="urn:microsoft.com/office/officeart/2018/2/layout/IconLabelDescriptionList"/>
    <dgm:cxn modelId="{6A7F9E17-1E44-4D42-881B-65992FB67C40}" type="presParOf" srcId="{3CC25432-8865-4622-B901-A631B538BFE2}" destId="{D0034979-D1AD-4C04-B29E-47CDBF6E4957}" srcOrd="3" destOrd="0" presId="urn:microsoft.com/office/officeart/2018/2/layout/IconLabelDescriptionList"/>
    <dgm:cxn modelId="{6FDC5694-CA14-4694-8485-FD5412D19DE2}" type="presParOf" srcId="{3CC25432-8865-4622-B901-A631B538BFE2}" destId="{52248F9A-6EE2-4045-BE95-43F8EF6359B1}" srcOrd="4" destOrd="0" presId="urn:microsoft.com/office/officeart/2018/2/layout/IconLabelDescriptionList"/>
    <dgm:cxn modelId="{CE6948FD-6CBC-4ABC-9E6F-BD504E6C4A01}" type="presParOf" srcId="{52248F9A-6EE2-4045-BE95-43F8EF6359B1}" destId="{D3662F60-D75C-4496-B5D8-3A4242B9826D}" srcOrd="0" destOrd="0" presId="urn:microsoft.com/office/officeart/2018/2/layout/IconLabelDescriptionList"/>
    <dgm:cxn modelId="{152229B7-BAD7-4203-BE49-71077291057F}" type="presParOf" srcId="{52248F9A-6EE2-4045-BE95-43F8EF6359B1}" destId="{CCA165A0-9BB3-4624-9C5C-E88E726449ED}" srcOrd="1" destOrd="0" presId="urn:microsoft.com/office/officeart/2018/2/layout/IconLabelDescriptionList"/>
    <dgm:cxn modelId="{DF5B8481-4F98-4705-8798-E70C8239CEC2}" type="presParOf" srcId="{52248F9A-6EE2-4045-BE95-43F8EF6359B1}" destId="{0421D50D-B359-4E36-8056-AA2E64C5CA2F}" srcOrd="2" destOrd="0" presId="urn:microsoft.com/office/officeart/2018/2/layout/IconLabelDescriptionList"/>
    <dgm:cxn modelId="{517C849B-25F9-4D77-8BF2-139131570D12}" type="presParOf" srcId="{52248F9A-6EE2-4045-BE95-43F8EF6359B1}" destId="{457B4B34-01EE-4293-B0ED-D3486A27927D}" srcOrd="3" destOrd="0" presId="urn:microsoft.com/office/officeart/2018/2/layout/IconLabelDescriptionList"/>
    <dgm:cxn modelId="{840152FC-4C27-4419-81DF-93E7B5AFC4CD}" type="presParOf" srcId="{52248F9A-6EE2-4045-BE95-43F8EF6359B1}" destId="{4C36CC40-77DD-4843-9AA5-6304B9B94FC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50951C-4DB8-4629-8EA0-249FFBF1852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0BBD9D-1DC1-4B0A-8F37-89957B3CE127}">
      <dgm:prSet/>
      <dgm:spPr/>
      <dgm:t>
        <a:bodyPr/>
        <a:lstStyle/>
        <a:p>
          <a:r>
            <a:rPr lang="en-US" dirty="0"/>
            <a:t>Yahoo Finance. (n.d.). </a:t>
          </a:r>
          <a:r>
            <a:rPr lang="en-US" i="1" dirty="0"/>
            <a:t>Dow Jones Transportation Average (^DJT)</a:t>
          </a:r>
          <a:r>
            <a:rPr lang="en-US" dirty="0"/>
            <a:t>. Retrieved October 04, 2024, from </a:t>
          </a:r>
          <a:r>
            <a:rPr lang="en-US" dirty="0">
              <a:hlinkClick xmlns:r="http://schemas.openxmlformats.org/officeDocument/2006/relationships" r:id="rId1"/>
            </a:rPr>
            <a:t>https://finance.yahoo.com/quote/%5EDJT/</a:t>
          </a:r>
          <a:endParaRPr lang="en-US" dirty="0"/>
        </a:p>
      </dgm:t>
    </dgm:pt>
    <dgm:pt modelId="{3ED3CA86-623B-42AA-96F2-8D54267F8FDF}" type="parTrans" cxnId="{47258F75-19C0-4353-A9EF-9DCEA9EDAE91}">
      <dgm:prSet/>
      <dgm:spPr/>
      <dgm:t>
        <a:bodyPr/>
        <a:lstStyle/>
        <a:p>
          <a:endParaRPr lang="en-US"/>
        </a:p>
      </dgm:t>
    </dgm:pt>
    <dgm:pt modelId="{1B932D6C-A50C-416B-856B-E0D0D831082A}" type="sibTrans" cxnId="{47258F75-19C0-4353-A9EF-9DCEA9EDAE91}">
      <dgm:prSet/>
      <dgm:spPr/>
      <dgm:t>
        <a:bodyPr/>
        <a:lstStyle/>
        <a:p>
          <a:endParaRPr lang="en-US"/>
        </a:p>
      </dgm:t>
    </dgm:pt>
    <dgm:pt modelId="{0E8703D3-84BD-49C2-811D-619D4499A203}">
      <dgm:prSet/>
      <dgm:spPr/>
      <dgm:t>
        <a:bodyPr/>
        <a:lstStyle/>
        <a:p>
          <a:r>
            <a:rPr lang="en-US" dirty="0"/>
            <a:t>Yahoo Finance. (n.d.). </a:t>
          </a:r>
          <a:r>
            <a:rPr lang="en-US" i="1" dirty="0"/>
            <a:t>iShares U.S. Transportation ETF (IYT)</a:t>
          </a:r>
          <a:r>
            <a:rPr lang="en-US" dirty="0"/>
            <a:t>. Retrieved October 04, 2024, from </a:t>
          </a:r>
          <a:r>
            <a:rPr lang="en-US" dirty="0">
              <a:hlinkClick xmlns:r="http://schemas.openxmlformats.org/officeDocument/2006/relationships" r:id="rId2"/>
            </a:rPr>
            <a:t>https://finance.yahoo.com/quote/IYT/</a:t>
          </a:r>
          <a:endParaRPr lang="en-US" dirty="0"/>
        </a:p>
      </dgm:t>
    </dgm:pt>
    <dgm:pt modelId="{BDB1A38A-FFFF-4CE8-943F-AAF30008F263}" type="parTrans" cxnId="{A328B152-2038-42A5-8211-DA5F8D8D7B11}">
      <dgm:prSet/>
      <dgm:spPr/>
      <dgm:t>
        <a:bodyPr/>
        <a:lstStyle/>
        <a:p>
          <a:endParaRPr lang="en-US"/>
        </a:p>
      </dgm:t>
    </dgm:pt>
    <dgm:pt modelId="{EB4D922E-8AD6-4320-9508-07701E5456E9}" type="sibTrans" cxnId="{A328B152-2038-42A5-8211-DA5F8D8D7B11}">
      <dgm:prSet/>
      <dgm:spPr/>
      <dgm:t>
        <a:bodyPr/>
        <a:lstStyle/>
        <a:p>
          <a:endParaRPr lang="en-US"/>
        </a:p>
      </dgm:t>
    </dgm:pt>
    <dgm:pt modelId="{FBAAE846-F6FA-41AB-BAC1-630E683A25F5}">
      <dgm:prSet/>
      <dgm:spPr/>
      <dgm:t>
        <a:bodyPr/>
        <a:lstStyle/>
        <a:p>
          <a:r>
            <a:rPr lang="en-US" dirty="0"/>
            <a:t>ETF Insider. (2023). </a:t>
          </a:r>
          <a:r>
            <a:rPr lang="en-US" i="1" dirty="0"/>
            <a:t>What is the underlying index that the IYT ETF aims to track?</a:t>
          </a:r>
          <a:r>
            <a:rPr lang="en-US" dirty="0"/>
            <a:t> Retrieved October 09, 2024, from </a:t>
          </a:r>
          <a:r>
            <a:rPr lang="en-US" dirty="0">
              <a:hlinkClick xmlns:r="http://schemas.openxmlformats.org/officeDocument/2006/relationships" r:id="rId3"/>
            </a:rPr>
            <a:t>https://etfinsider.co/blog/what-is-the-underlying-index-that-the-iyt-etf-aims-to-track</a:t>
          </a:r>
          <a:endParaRPr lang="en-US" dirty="0"/>
        </a:p>
      </dgm:t>
    </dgm:pt>
    <dgm:pt modelId="{7D3BB72E-691E-45DC-8A3A-F8D3587C9FDB}" type="parTrans" cxnId="{7DEDA1E6-CC9D-4327-8016-F33C4EC6873B}">
      <dgm:prSet/>
      <dgm:spPr/>
      <dgm:t>
        <a:bodyPr/>
        <a:lstStyle/>
        <a:p>
          <a:endParaRPr lang="en-US"/>
        </a:p>
      </dgm:t>
    </dgm:pt>
    <dgm:pt modelId="{E7E32FFB-50C7-408B-B027-95AF0C8241E6}" type="sibTrans" cxnId="{7DEDA1E6-CC9D-4327-8016-F33C4EC6873B}">
      <dgm:prSet/>
      <dgm:spPr/>
      <dgm:t>
        <a:bodyPr/>
        <a:lstStyle/>
        <a:p>
          <a:endParaRPr lang="en-US"/>
        </a:p>
      </dgm:t>
    </dgm:pt>
    <dgm:pt modelId="{D5570C39-A357-4C31-9818-7E0BB5AD581F}">
      <dgm:prSet/>
      <dgm:spPr/>
      <dgm:t>
        <a:bodyPr/>
        <a:lstStyle/>
        <a:p>
          <a:r>
            <a:rPr lang="en-US" dirty="0"/>
            <a:t>International Energy Agency (IEA). (2023). </a:t>
          </a:r>
          <a:r>
            <a:rPr lang="en-US" i="1" dirty="0"/>
            <a:t>Global electric car stock 2013-2023</a:t>
          </a:r>
          <a:r>
            <a:rPr lang="en-US" dirty="0"/>
            <a:t>. Retrieved October 13, 2024, from </a:t>
          </a:r>
          <a:r>
            <a:rPr lang="en-US" dirty="0">
              <a:hlinkClick xmlns:r="http://schemas.openxmlformats.org/officeDocument/2006/relationships" r:id="rId4"/>
            </a:rPr>
            <a:t>https://www.iea.org/data-and-statistics/charts/global-electric-car-stock-2013-2023</a:t>
          </a:r>
          <a:endParaRPr lang="en-US" dirty="0"/>
        </a:p>
      </dgm:t>
    </dgm:pt>
    <dgm:pt modelId="{772F5909-4671-4241-A3D4-00430F230C61}" type="parTrans" cxnId="{B66E3A16-F5E6-4E5B-B7E5-43A7C1614FF5}">
      <dgm:prSet/>
      <dgm:spPr/>
      <dgm:t>
        <a:bodyPr/>
        <a:lstStyle/>
        <a:p>
          <a:endParaRPr lang="en-US"/>
        </a:p>
      </dgm:t>
    </dgm:pt>
    <dgm:pt modelId="{27062040-4A81-42C9-912E-E7F6E34F175F}" type="sibTrans" cxnId="{B66E3A16-F5E6-4E5B-B7E5-43A7C1614FF5}">
      <dgm:prSet/>
      <dgm:spPr/>
      <dgm:t>
        <a:bodyPr/>
        <a:lstStyle/>
        <a:p>
          <a:endParaRPr lang="en-US"/>
        </a:p>
      </dgm:t>
    </dgm:pt>
    <dgm:pt modelId="{EBA7113D-A8BB-452F-95CF-8627B52D7B30}">
      <dgm:prSet/>
      <dgm:spPr/>
      <dgm:t>
        <a:bodyPr/>
        <a:lstStyle/>
        <a:p>
          <a:r>
            <a:rPr lang="en-US" dirty="0"/>
            <a:t>International Energy Agency (IEA). (n.d.). </a:t>
          </a:r>
          <a:r>
            <a:rPr lang="en-US" i="1" dirty="0"/>
            <a:t>Electric vehicles</a:t>
          </a:r>
          <a:r>
            <a:rPr lang="en-US" dirty="0"/>
            <a:t>. Retrieved October 13, 2024, from </a:t>
          </a:r>
          <a:r>
            <a:rPr lang="en-US" dirty="0">
              <a:hlinkClick xmlns:r="http://schemas.openxmlformats.org/officeDocument/2006/relationships" r:id="rId5"/>
            </a:rPr>
            <a:t>https://www.iea.org/energy-system/transport/electric-vehicles</a:t>
          </a:r>
          <a:endParaRPr lang="en-US" dirty="0"/>
        </a:p>
      </dgm:t>
    </dgm:pt>
    <dgm:pt modelId="{F57A2928-845A-444D-9FB6-C56951CBD5BA}" type="parTrans" cxnId="{4A910228-6B23-430D-A45F-8A2EAEC1DB45}">
      <dgm:prSet/>
      <dgm:spPr/>
      <dgm:t>
        <a:bodyPr/>
        <a:lstStyle/>
        <a:p>
          <a:endParaRPr lang="en-US"/>
        </a:p>
      </dgm:t>
    </dgm:pt>
    <dgm:pt modelId="{8C7D4B5D-34EF-4732-BB89-71D52CB41330}" type="sibTrans" cxnId="{4A910228-6B23-430D-A45F-8A2EAEC1DB45}">
      <dgm:prSet/>
      <dgm:spPr/>
      <dgm:t>
        <a:bodyPr/>
        <a:lstStyle/>
        <a:p>
          <a:endParaRPr lang="en-US"/>
        </a:p>
      </dgm:t>
    </dgm:pt>
    <dgm:pt modelId="{733793D6-AC2C-4CE0-BB74-4190AD94CBD5}" type="pres">
      <dgm:prSet presAssocID="{E850951C-4DB8-4629-8EA0-249FFBF18526}" presName="vert0" presStyleCnt="0">
        <dgm:presLayoutVars>
          <dgm:dir/>
          <dgm:animOne val="branch"/>
          <dgm:animLvl val="lvl"/>
        </dgm:presLayoutVars>
      </dgm:prSet>
      <dgm:spPr/>
    </dgm:pt>
    <dgm:pt modelId="{872ACA46-110E-4DF9-B6A1-01C28D58FC16}" type="pres">
      <dgm:prSet presAssocID="{440BBD9D-1DC1-4B0A-8F37-89957B3CE127}" presName="thickLine" presStyleLbl="alignNode1" presStyleIdx="0" presStyleCnt="5"/>
      <dgm:spPr/>
    </dgm:pt>
    <dgm:pt modelId="{EE5FA567-1612-415E-8212-D5F1964D23B9}" type="pres">
      <dgm:prSet presAssocID="{440BBD9D-1DC1-4B0A-8F37-89957B3CE127}" presName="horz1" presStyleCnt="0"/>
      <dgm:spPr/>
    </dgm:pt>
    <dgm:pt modelId="{38B419C0-26EB-44A4-94E1-57A97A126326}" type="pres">
      <dgm:prSet presAssocID="{440BBD9D-1DC1-4B0A-8F37-89957B3CE127}" presName="tx1" presStyleLbl="revTx" presStyleIdx="0" presStyleCnt="5"/>
      <dgm:spPr/>
    </dgm:pt>
    <dgm:pt modelId="{47649E0E-F898-48F2-A47D-9E125AB6275D}" type="pres">
      <dgm:prSet presAssocID="{440BBD9D-1DC1-4B0A-8F37-89957B3CE127}" presName="vert1" presStyleCnt="0"/>
      <dgm:spPr/>
    </dgm:pt>
    <dgm:pt modelId="{2DEC236B-1870-4EAA-B750-DE5CC2707C52}" type="pres">
      <dgm:prSet presAssocID="{0E8703D3-84BD-49C2-811D-619D4499A203}" presName="thickLine" presStyleLbl="alignNode1" presStyleIdx="1" presStyleCnt="5"/>
      <dgm:spPr/>
    </dgm:pt>
    <dgm:pt modelId="{66E6E733-E0AA-4BEC-AE2C-723B18C0544B}" type="pres">
      <dgm:prSet presAssocID="{0E8703D3-84BD-49C2-811D-619D4499A203}" presName="horz1" presStyleCnt="0"/>
      <dgm:spPr/>
    </dgm:pt>
    <dgm:pt modelId="{290B5376-A9B1-4760-8DB7-984FAE57CF41}" type="pres">
      <dgm:prSet presAssocID="{0E8703D3-84BD-49C2-811D-619D4499A203}" presName="tx1" presStyleLbl="revTx" presStyleIdx="1" presStyleCnt="5"/>
      <dgm:spPr/>
    </dgm:pt>
    <dgm:pt modelId="{47E5F8E1-06A3-46CB-B1B7-20CFA51D4E4D}" type="pres">
      <dgm:prSet presAssocID="{0E8703D3-84BD-49C2-811D-619D4499A203}" presName="vert1" presStyleCnt="0"/>
      <dgm:spPr/>
    </dgm:pt>
    <dgm:pt modelId="{242C63B9-D2CB-4FEE-84A1-C64015019DF1}" type="pres">
      <dgm:prSet presAssocID="{FBAAE846-F6FA-41AB-BAC1-630E683A25F5}" presName="thickLine" presStyleLbl="alignNode1" presStyleIdx="2" presStyleCnt="5"/>
      <dgm:spPr/>
    </dgm:pt>
    <dgm:pt modelId="{5E666813-4C40-4866-ABB2-44BE3536D6EC}" type="pres">
      <dgm:prSet presAssocID="{FBAAE846-F6FA-41AB-BAC1-630E683A25F5}" presName="horz1" presStyleCnt="0"/>
      <dgm:spPr/>
    </dgm:pt>
    <dgm:pt modelId="{891D62AD-21E9-49BA-8880-6A493667CC8B}" type="pres">
      <dgm:prSet presAssocID="{FBAAE846-F6FA-41AB-BAC1-630E683A25F5}" presName="tx1" presStyleLbl="revTx" presStyleIdx="2" presStyleCnt="5"/>
      <dgm:spPr/>
    </dgm:pt>
    <dgm:pt modelId="{66C151F0-9354-4521-BE4D-8624CBCF7FC8}" type="pres">
      <dgm:prSet presAssocID="{FBAAE846-F6FA-41AB-BAC1-630E683A25F5}" presName="vert1" presStyleCnt="0"/>
      <dgm:spPr/>
    </dgm:pt>
    <dgm:pt modelId="{F259CD05-22B5-41E4-ACB6-9EF9EABCC4D6}" type="pres">
      <dgm:prSet presAssocID="{D5570C39-A357-4C31-9818-7E0BB5AD581F}" presName="thickLine" presStyleLbl="alignNode1" presStyleIdx="3" presStyleCnt="5"/>
      <dgm:spPr/>
    </dgm:pt>
    <dgm:pt modelId="{F6137FFF-BED7-4918-8462-8B4B57920035}" type="pres">
      <dgm:prSet presAssocID="{D5570C39-A357-4C31-9818-7E0BB5AD581F}" presName="horz1" presStyleCnt="0"/>
      <dgm:spPr/>
    </dgm:pt>
    <dgm:pt modelId="{24440716-3ACB-4DAF-A5AC-280A2FC5391C}" type="pres">
      <dgm:prSet presAssocID="{D5570C39-A357-4C31-9818-7E0BB5AD581F}" presName="tx1" presStyleLbl="revTx" presStyleIdx="3" presStyleCnt="5"/>
      <dgm:spPr/>
    </dgm:pt>
    <dgm:pt modelId="{3710BB7B-CE00-49AB-9BAB-A25812C6716F}" type="pres">
      <dgm:prSet presAssocID="{D5570C39-A357-4C31-9818-7E0BB5AD581F}" presName="vert1" presStyleCnt="0"/>
      <dgm:spPr/>
    </dgm:pt>
    <dgm:pt modelId="{0DB6F7C8-2EF3-4C8A-94E3-9F3FE95E84BC}" type="pres">
      <dgm:prSet presAssocID="{EBA7113D-A8BB-452F-95CF-8627B52D7B30}" presName="thickLine" presStyleLbl="alignNode1" presStyleIdx="4" presStyleCnt="5"/>
      <dgm:spPr/>
    </dgm:pt>
    <dgm:pt modelId="{CB38EAA1-05A6-4198-AF4C-E0A08AB26781}" type="pres">
      <dgm:prSet presAssocID="{EBA7113D-A8BB-452F-95CF-8627B52D7B30}" presName="horz1" presStyleCnt="0"/>
      <dgm:spPr/>
    </dgm:pt>
    <dgm:pt modelId="{C0407AAB-4DF9-4AE5-8A79-E58218AEDC8F}" type="pres">
      <dgm:prSet presAssocID="{EBA7113D-A8BB-452F-95CF-8627B52D7B30}" presName="tx1" presStyleLbl="revTx" presStyleIdx="4" presStyleCnt="5"/>
      <dgm:spPr/>
    </dgm:pt>
    <dgm:pt modelId="{0DCE67D7-F80A-4F14-B084-D36307D17F54}" type="pres">
      <dgm:prSet presAssocID="{EBA7113D-A8BB-452F-95CF-8627B52D7B30}" presName="vert1" presStyleCnt="0"/>
      <dgm:spPr/>
    </dgm:pt>
  </dgm:ptLst>
  <dgm:cxnLst>
    <dgm:cxn modelId="{B66E3A16-F5E6-4E5B-B7E5-43A7C1614FF5}" srcId="{E850951C-4DB8-4629-8EA0-249FFBF18526}" destId="{D5570C39-A357-4C31-9818-7E0BB5AD581F}" srcOrd="3" destOrd="0" parTransId="{772F5909-4671-4241-A3D4-00430F230C61}" sibTransId="{27062040-4A81-42C9-912E-E7F6E34F175F}"/>
    <dgm:cxn modelId="{39B77826-AACA-47A3-A9C8-C74CB91F1518}" type="presOf" srcId="{0E8703D3-84BD-49C2-811D-619D4499A203}" destId="{290B5376-A9B1-4760-8DB7-984FAE57CF41}" srcOrd="0" destOrd="0" presId="urn:microsoft.com/office/officeart/2008/layout/LinedList"/>
    <dgm:cxn modelId="{4A910228-6B23-430D-A45F-8A2EAEC1DB45}" srcId="{E850951C-4DB8-4629-8EA0-249FFBF18526}" destId="{EBA7113D-A8BB-452F-95CF-8627B52D7B30}" srcOrd="4" destOrd="0" parTransId="{F57A2928-845A-444D-9FB6-C56951CBD5BA}" sibTransId="{8C7D4B5D-34EF-4732-BB89-71D52CB41330}"/>
    <dgm:cxn modelId="{69ADC65C-A35C-4190-A87F-4877F5E8EDF7}" type="presOf" srcId="{FBAAE846-F6FA-41AB-BAC1-630E683A25F5}" destId="{891D62AD-21E9-49BA-8880-6A493667CC8B}" srcOrd="0" destOrd="0" presId="urn:microsoft.com/office/officeart/2008/layout/LinedList"/>
    <dgm:cxn modelId="{A328B152-2038-42A5-8211-DA5F8D8D7B11}" srcId="{E850951C-4DB8-4629-8EA0-249FFBF18526}" destId="{0E8703D3-84BD-49C2-811D-619D4499A203}" srcOrd="1" destOrd="0" parTransId="{BDB1A38A-FFFF-4CE8-943F-AAF30008F263}" sibTransId="{EB4D922E-8AD6-4320-9508-07701E5456E9}"/>
    <dgm:cxn modelId="{47258F75-19C0-4353-A9EF-9DCEA9EDAE91}" srcId="{E850951C-4DB8-4629-8EA0-249FFBF18526}" destId="{440BBD9D-1DC1-4B0A-8F37-89957B3CE127}" srcOrd="0" destOrd="0" parTransId="{3ED3CA86-623B-42AA-96F2-8D54267F8FDF}" sibTransId="{1B932D6C-A50C-416B-856B-E0D0D831082A}"/>
    <dgm:cxn modelId="{6EE2299D-A81F-43EA-BE22-D4931BB88A00}" type="presOf" srcId="{EBA7113D-A8BB-452F-95CF-8627B52D7B30}" destId="{C0407AAB-4DF9-4AE5-8A79-E58218AEDC8F}" srcOrd="0" destOrd="0" presId="urn:microsoft.com/office/officeart/2008/layout/LinedList"/>
    <dgm:cxn modelId="{3AEC71AF-F64B-4B94-A7C3-199604159CDB}" type="presOf" srcId="{440BBD9D-1DC1-4B0A-8F37-89957B3CE127}" destId="{38B419C0-26EB-44A4-94E1-57A97A126326}" srcOrd="0" destOrd="0" presId="urn:microsoft.com/office/officeart/2008/layout/LinedList"/>
    <dgm:cxn modelId="{57DC92B0-FCDC-4938-81B1-F51EA382B3B0}" type="presOf" srcId="{D5570C39-A357-4C31-9818-7E0BB5AD581F}" destId="{24440716-3ACB-4DAF-A5AC-280A2FC5391C}" srcOrd="0" destOrd="0" presId="urn:microsoft.com/office/officeart/2008/layout/LinedList"/>
    <dgm:cxn modelId="{7DEDA1E6-CC9D-4327-8016-F33C4EC6873B}" srcId="{E850951C-4DB8-4629-8EA0-249FFBF18526}" destId="{FBAAE846-F6FA-41AB-BAC1-630E683A25F5}" srcOrd="2" destOrd="0" parTransId="{7D3BB72E-691E-45DC-8A3A-F8D3587C9FDB}" sibTransId="{E7E32FFB-50C7-408B-B027-95AF0C8241E6}"/>
    <dgm:cxn modelId="{8123D9E7-C9F2-4100-998D-26755DC8B491}" type="presOf" srcId="{E850951C-4DB8-4629-8EA0-249FFBF18526}" destId="{733793D6-AC2C-4CE0-BB74-4190AD94CBD5}" srcOrd="0" destOrd="0" presId="urn:microsoft.com/office/officeart/2008/layout/LinedList"/>
    <dgm:cxn modelId="{D9CBE25D-4C6A-451B-A9C4-A835E0EBE4C4}" type="presParOf" srcId="{733793D6-AC2C-4CE0-BB74-4190AD94CBD5}" destId="{872ACA46-110E-4DF9-B6A1-01C28D58FC16}" srcOrd="0" destOrd="0" presId="urn:microsoft.com/office/officeart/2008/layout/LinedList"/>
    <dgm:cxn modelId="{83411416-52C2-431C-A3C7-82C48D0A809F}" type="presParOf" srcId="{733793D6-AC2C-4CE0-BB74-4190AD94CBD5}" destId="{EE5FA567-1612-415E-8212-D5F1964D23B9}" srcOrd="1" destOrd="0" presId="urn:microsoft.com/office/officeart/2008/layout/LinedList"/>
    <dgm:cxn modelId="{49C239D8-2A58-4CEE-A8EA-00E428BDA817}" type="presParOf" srcId="{EE5FA567-1612-415E-8212-D5F1964D23B9}" destId="{38B419C0-26EB-44A4-94E1-57A97A126326}" srcOrd="0" destOrd="0" presId="urn:microsoft.com/office/officeart/2008/layout/LinedList"/>
    <dgm:cxn modelId="{0301DB96-E0F4-4B10-BF2B-19B19C3B45C5}" type="presParOf" srcId="{EE5FA567-1612-415E-8212-D5F1964D23B9}" destId="{47649E0E-F898-48F2-A47D-9E125AB6275D}" srcOrd="1" destOrd="0" presId="urn:microsoft.com/office/officeart/2008/layout/LinedList"/>
    <dgm:cxn modelId="{2545A9D2-50AC-498D-8ECF-AC97D08E4AD3}" type="presParOf" srcId="{733793D6-AC2C-4CE0-BB74-4190AD94CBD5}" destId="{2DEC236B-1870-4EAA-B750-DE5CC2707C52}" srcOrd="2" destOrd="0" presId="urn:microsoft.com/office/officeart/2008/layout/LinedList"/>
    <dgm:cxn modelId="{0B797E7F-3691-4EE5-8368-24F54E718648}" type="presParOf" srcId="{733793D6-AC2C-4CE0-BB74-4190AD94CBD5}" destId="{66E6E733-E0AA-4BEC-AE2C-723B18C0544B}" srcOrd="3" destOrd="0" presId="urn:microsoft.com/office/officeart/2008/layout/LinedList"/>
    <dgm:cxn modelId="{9345A6EA-5823-4099-9884-48A35532706A}" type="presParOf" srcId="{66E6E733-E0AA-4BEC-AE2C-723B18C0544B}" destId="{290B5376-A9B1-4760-8DB7-984FAE57CF41}" srcOrd="0" destOrd="0" presId="urn:microsoft.com/office/officeart/2008/layout/LinedList"/>
    <dgm:cxn modelId="{4C848C86-2199-4A00-B7B0-92861C4654DB}" type="presParOf" srcId="{66E6E733-E0AA-4BEC-AE2C-723B18C0544B}" destId="{47E5F8E1-06A3-46CB-B1B7-20CFA51D4E4D}" srcOrd="1" destOrd="0" presId="urn:microsoft.com/office/officeart/2008/layout/LinedList"/>
    <dgm:cxn modelId="{A770670F-3D45-4BC6-8AD2-6314689D16F1}" type="presParOf" srcId="{733793D6-AC2C-4CE0-BB74-4190AD94CBD5}" destId="{242C63B9-D2CB-4FEE-84A1-C64015019DF1}" srcOrd="4" destOrd="0" presId="urn:microsoft.com/office/officeart/2008/layout/LinedList"/>
    <dgm:cxn modelId="{3EB9141F-7AE9-48C1-9774-7F8FE040F0B9}" type="presParOf" srcId="{733793D6-AC2C-4CE0-BB74-4190AD94CBD5}" destId="{5E666813-4C40-4866-ABB2-44BE3536D6EC}" srcOrd="5" destOrd="0" presId="urn:microsoft.com/office/officeart/2008/layout/LinedList"/>
    <dgm:cxn modelId="{1CBC03F6-8E50-418B-91FF-6B0AB4574188}" type="presParOf" srcId="{5E666813-4C40-4866-ABB2-44BE3536D6EC}" destId="{891D62AD-21E9-49BA-8880-6A493667CC8B}" srcOrd="0" destOrd="0" presId="urn:microsoft.com/office/officeart/2008/layout/LinedList"/>
    <dgm:cxn modelId="{2C9E8338-160C-496D-B1D0-97CFE413D874}" type="presParOf" srcId="{5E666813-4C40-4866-ABB2-44BE3536D6EC}" destId="{66C151F0-9354-4521-BE4D-8624CBCF7FC8}" srcOrd="1" destOrd="0" presId="urn:microsoft.com/office/officeart/2008/layout/LinedList"/>
    <dgm:cxn modelId="{F622870C-E35A-426D-8986-C393CBC16A80}" type="presParOf" srcId="{733793D6-AC2C-4CE0-BB74-4190AD94CBD5}" destId="{F259CD05-22B5-41E4-ACB6-9EF9EABCC4D6}" srcOrd="6" destOrd="0" presId="urn:microsoft.com/office/officeart/2008/layout/LinedList"/>
    <dgm:cxn modelId="{FC550F04-84E4-4155-B873-C290AA350B54}" type="presParOf" srcId="{733793D6-AC2C-4CE0-BB74-4190AD94CBD5}" destId="{F6137FFF-BED7-4918-8462-8B4B57920035}" srcOrd="7" destOrd="0" presId="urn:microsoft.com/office/officeart/2008/layout/LinedList"/>
    <dgm:cxn modelId="{DD57C7C1-856B-4C3E-AAB7-0C3F135994E2}" type="presParOf" srcId="{F6137FFF-BED7-4918-8462-8B4B57920035}" destId="{24440716-3ACB-4DAF-A5AC-280A2FC5391C}" srcOrd="0" destOrd="0" presId="urn:microsoft.com/office/officeart/2008/layout/LinedList"/>
    <dgm:cxn modelId="{E2542ECA-5906-4DC8-8815-6BB859DFA99F}" type="presParOf" srcId="{F6137FFF-BED7-4918-8462-8B4B57920035}" destId="{3710BB7B-CE00-49AB-9BAB-A25812C6716F}" srcOrd="1" destOrd="0" presId="urn:microsoft.com/office/officeart/2008/layout/LinedList"/>
    <dgm:cxn modelId="{38CD72DC-1DBC-447E-A88D-D0E8704987C0}" type="presParOf" srcId="{733793D6-AC2C-4CE0-BB74-4190AD94CBD5}" destId="{0DB6F7C8-2EF3-4C8A-94E3-9F3FE95E84BC}" srcOrd="8" destOrd="0" presId="urn:microsoft.com/office/officeart/2008/layout/LinedList"/>
    <dgm:cxn modelId="{81E52F13-24D2-4761-83FE-F154613BFF4C}" type="presParOf" srcId="{733793D6-AC2C-4CE0-BB74-4190AD94CBD5}" destId="{CB38EAA1-05A6-4198-AF4C-E0A08AB26781}" srcOrd="9" destOrd="0" presId="urn:microsoft.com/office/officeart/2008/layout/LinedList"/>
    <dgm:cxn modelId="{68141566-2B3E-4B2A-A554-BDFCFCC01C22}" type="presParOf" srcId="{CB38EAA1-05A6-4198-AF4C-E0A08AB26781}" destId="{C0407AAB-4DF9-4AE5-8A79-E58218AEDC8F}" srcOrd="0" destOrd="0" presId="urn:microsoft.com/office/officeart/2008/layout/LinedList"/>
    <dgm:cxn modelId="{1964C135-4871-4230-8560-F7BBA183971B}" type="presParOf" srcId="{CB38EAA1-05A6-4198-AF4C-E0A08AB26781}" destId="{0DCE67D7-F80A-4F14-B084-D36307D17F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9512C-B130-4DE1-A107-E17CCD1A9F78}">
      <dsp:nvSpPr>
        <dsp:cNvPr id="0" name=""/>
        <dsp:cNvSpPr/>
      </dsp:nvSpPr>
      <dsp:spPr>
        <a:xfrm>
          <a:off x="5845" y="290472"/>
          <a:ext cx="1139906" cy="1139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AD352-94F1-402B-BFDC-36F47084A799}">
      <dsp:nvSpPr>
        <dsp:cNvPr id="0" name=""/>
        <dsp:cNvSpPr/>
      </dsp:nvSpPr>
      <dsp:spPr>
        <a:xfrm>
          <a:off x="5845" y="1630919"/>
          <a:ext cx="3256874" cy="488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Data Sources:</a:t>
          </a:r>
        </a:p>
      </dsp:txBody>
      <dsp:txXfrm>
        <a:off x="5845" y="1630919"/>
        <a:ext cx="3256874" cy="488531"/>
      </dsp:txXfrm>
    </dsp:sp>
    <dsp:sp modelId="{8B74538D-A761-4ADF-B9AD-23BBEF41D317}">
      <dsp:nvSpPr>
        <dsp:cNvPr id="0" name=""/>
        <dsp:cNvSpPr/>
      </dsp:nvSpPr>
      <dsp:spPr>
        <a:xfrm>
          <a:off x="5845" y="2212725"/>
          <a:ext cx="3256874" cy="274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Crude oil prices, obtained from Alpha Vantage using the CL ticker.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Historical price data for IYT, also obtained from Alpha Vantage using IYT ticker.</a:t>
          </a:r>
        </a:p>
      </dsp:txBody>
      <dsp:txXfrm>
        <a:off x="5845" y="2212725"/>
        <a:ext cx="3256874" cy="2741486"/>
      </dsp:txXfrm>
    </dsp:sp>
    <dsp:sp modelId="{9D9EAFC8-C5A8-4D5D-BDE9-AD20867A4560}">
      <dsp:nvSpPr>
        <dsp:cNvPr id="0" name=""/>
        <dsp:cNvSpPr/>
      </dsp:nvSpPr>
      <dsp:spPr>
        <a:xfrm>
          <a:off x="3832674" y="290472"/>
          <a:ext cx="1139906" cy="1139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A5C8D-204C-4AE6-AEA7-7430456082F0}">
      <dsp:nvSpPr>
        <dsp:cNvPr id="0" name=""/>
        <dsp:cNvSpPr/>
      </dsp:nvSpPr>
      <dsp:spPr>
        <a:xfrm>
          <a:off x="3832674" y="1630919"/>
          <a:ext cx="3256874" cy="488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Time Frame:</a:t>
          </a:r>
        </a:p>
      </dsp:txBody>
      <dsp:txXfrm>
        <a:off x="3832674" y="1630919"/>
        <a:ext cx="3256874" cy="488531"/>
      </dsp:txXfrm>
    </dsp:sp>
    <dsp:sp modelId="{4934B5B0-BAC1-484F-9A12-F874116E0CE9}">
      <dsp:nvSpPr>
        <dsp:cNvPr id="0" name=""/>
        <dsp:cNvSpPr/>
      </dsp:nvSpPr>
      <dsp:spPr>
        <a:xfrm>
          <a:off x="3832674" y="2212725"/>
          <a:ext cx="3256874" cy="274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The primary analysis covers a 20-year period, this wide time frame helps capture trends, cycles, and other long-term effects that may not appear in a shorter time frame.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To complement this a 5 year analysis was conducted to explore recent trends and gather 	different insights.</a:t>
          </a:r>
        </a:p>
      </dsp:txBody>
      <dsp:txXfrm>
        <a:off x="3832674" y="2212725"/>
        <a:ext cx="3256874" cy="2741486"/>
      </dsp:txXfrm>
    </dsp:sp>
    <dsp:sp modelId="{D3662F60-D75C-4496-B5D8-3A4242B9826D}">
      <dsp:nvSpPr>
        <dsp:cNvPr id="0" name=""/>
        <dsp:cNvSpPr/>
      </dsp:nvSpPr>
      <dsp:spPr>
        <a:xfrm>
          <a:off x="7659502" y="290472"/>
          <a:ext cx="1139906" cy="11399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1D50D-B359-4E36-8056-AA2E64C5CA2F}">
      <dsp:nvSpPr>
        <dsp:cNvPr id="0" name=""/>
        <dsp:cNvSpPr/>
      </dsp:nvSpPr>
      <dsp:spPr>
        <a:xfrm>
          <a:off x="7659502" y="1630919"/>
          <a:ext cx="3256874" cy="488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Statistical Methods:</a:t>
          </a:r>
        </a:p>
      </dsp:txBody>
      <dsp:txXfrm>
        <a:off x="7659502" y="1630919"/>
        <a:ext cx="3256874" cy="488531"/>
      </dsp:txXfrm>
    </dsp:sp>
    <dsp:sp modelId="{4C36CC40-77DD-4843-9AA5-6304B9B94FC3}">
      <dsp:nvSpPr>
        <dsp:cNvPr id="0" name=""/>
        <dsp:cNvSpPr/>
      </dsp:nvSpPr>
      <dsp:spPr>
        <a:xfrm>
          <a:off x="7659502" y="2212725"/>
          <a:ext cx="3256874" cy="274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T-test was used to determine the significance of the relationship over the 20-year timeframe.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Correlation analysis was used to determine the strength of the relationships between crude oil prices and IYT.</a:t>
          </a:r>
        </a:p>
      </dsp:txBody>
      <dsp:txXfrm>
        <a:off x="7659502" y="2212725"/>
        <a:ext cx="3256874" cy="2741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ACA46-110E-4DF9-B6A1-01C28D58FC16}">
      <dsp:nvSpPr>
        <dsp:cNvPr id="0" name=""/>
        <dsp:cNvSpPr/>
      </dsp:nvSpPr>
      <dsp:spPr>
        <a:xfrm>
          <a:off x="0" y="633"/>
          <a:ext cx="63883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419C0-26EB-44A4-94E1-57A97A126326}">
      <dsp:nvSpPr>
        <dsp:cNvPr id="0" name=""/>
        <dsp:cNvSpPr/>
      </dsp:nvSpPr>
      <dsp:spPr>
        <a:xfrm>
          <a:off x="0" y="633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Yahoo Finance. (n.d.). </a:t>
          </a:r>
          <a:r>
            <a:rPr lang="en-US" sz="1600" i="1" kern="1200" dirty="0"/>
            <a:t>Dow Jones Transportation Average (^DJT)</a:t>
          </a:r>
          <a:r>
            <a:rPr lang="en-US" sz="1600" kern="1200" dirty="0"/>
            <a:t>. Retrieved October 04, 2024, from </a:t>
          </a:r>
          <a:r>
            <a:rPr lang="en-US" sz="1600" kern="1200" dirty="0">
              <a:hlinkClick xmlns:r="http://schemas.openxmlformats.org/officeDocument/2006/relationships" r:id="rId1"/>
            </a:rPr>
            <a:t>https://finance.yahoo.com/quote/%5EDJT/</a:t>
          </a:r>
          <a:endParaRPr lang="en-US" sz="1600" kern="1200" dirty="0"/>
        </a:p>
      </dsp:txBody>
      <dsp:txXfrm>
        <a:off x="0" y="633"/>
        <a:ext cx="6388331" cy="1038028"/>
      </dsp:txXfrm>
    </dsp:sp>
    <dsp:sp modelId="{2DEC236B-1870-4EAA-B750-DE5CC2707C52}">
      <dsp:nvSpPr>
        <dsp:cNvPr id="0" name=""/>
        <dsp:cNvSpPr/>
      </dsp:nvSpPr>
      <dsp:spPr>
        <a:xfrm>
          <a:off x="0" y="1038661"/>
          <a:ext cx="6388331" cy="0"/>
        </a:xfrm>
        <a:prstGeom prst="line">
          <a:avLst/>
        </a:prstGeom>
        <a:solidFill>
          <a:schemeClr val="accent2">
            <a:hueOff val="-1507270"/>
            <a:satOff val="3431"/>
            <a:lumOff val="-10245"/>
            <a:alphaOff val="0"/>
          </a:schemeClr>
        </a:solidFill>
        <a:ln w="12700" cap="flat" cmpd="sng" algn="ctr">
          <a:solidFill>
            <a:schemeClr val="accent2">
              <a:hueOff val="-1507270"/>
              <a:satOff val="3431"/>
              <a:lumOff val="-102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B5376-A9B1-4760-8DB7-984FAE57CF41}">
      <dsp:nvSpPr>
        <dsp:cNvPr id="0" name=""/>
        <dsp:cNvSpPr/>
      </dsp:nvSpPr>
      <dsp:spPr>
        <a:xfrm>
          <a:off x="0" y="1038661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Yahoo Finance. (n.d.). </a:t>
          </a:r>
          <a:r>
            <a:rPr lang="en-US" sz="1600" i="1" kern="1200" dirty="0"/>
            <a:t>iShares U.S. Transportation ETF (IYT)</a:t>
          </a:r>
          <a:r>
            <a:rPr lang="en-US" sz="1600" kern="1200" dirty="0"/>
            <a:t>. Retrieved October 04, 2024, from </a:t>
          </a:r>
          <a:r>
            <a:rPr lang="en-US" sz="1600" kern="1200" dirty="0">
              <a:hlinkClick xmlns:r="http://schemas.openxmlformats.org/officeDocument/2006/relationships" r:id="rId2"/>
            </a:rPr>
            <a:t>https://finance.yahoo.com/quote/IYT/</a:t>
          </a:r>
          <a:endParaRPr lang="en-US" sz="1600" kern="1200" dirty="0"/>
        </a:p>
      </dsp:txBody>
      <dsp:txXfrm>
        <a:off x="0" y="1038661"/>
        <a:ext cx="6388331" cy="1038028"/>
      </dsp:txXfrm>
    </dsp:sp>
    <dsp:sp modelId="{242C63B9-D2CB-4FEE-84A1-C64015019DF1}">
      <dsp:nvSpPr>
        <dsp:cNvPr id="0" name=""/>
        <dsp:cNvSpPr/>
      </dsp:nvSpPr>
      <dsp:spPr>
        <a:xfrm>
          <a:off x="0" y="2076689"/>
          <a:ext cx="6388331" cy="0"/>
        </a:xfrm>
        <a:prstGeom prst="line">
          <a:avLst/>
        </a:prstGeom>
        <a:solidFill>
          <a:schemeClr val="accent2">
            <a:hueOff val="-3014541"/>
            <a:satOff val="6863"/>
            <a:lumOff val="-20491"/>
            <a:alphaOff val="0"/>
          </a:schemeClr>
        </a:solidFill>
        <a:ln w="12700" cap="flat" cmpd="sng" algn="ctr">
          <a:solidFill>
            <a:schemeClr val="accent2">
              <a:hueOff val="-3014541"/>
              <a:satOff val="6863"/>
              <a:lumOff val="-20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D62AD-21E9-49BA-8880-6A493667CC8B}">
      <dsp:nvSpPr>
        <dsp:cNvPr id="0" name=""/>
        <dsp:cNvSpPr/>
      </dsp:nvSpPr>
      <dsp:spPr>
        <a:xfrm>
          <a:off x="0" y="2076689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ETF Insider. (2023). </a:t>
          </a:r>
          <a:r>
            <a:rPr lang="en-US" sz="1600" i="1" kern="1200" dirty="0"/>
            <a:t>What is the underlying index that the IYT ETF aims to track?</a:t>
          </a:r>
          <a:r>
            <a:rPr lang="en-US" sz="1600" kern="1200" dirty="0"/>
            <a:t> Retrieved October 09, 2024, from </a:t>
          </a:r>
          <a:r>
            <a:rPr lang="en-US" sz="1600" kern="1200" dirty="0">
              <a:hlinkClick xmlns:r="http://schemas.openxmlformats.org/officeDocument/2006/relationships" r:id="rId3"/>
            </a:rPr>
            <a:t>https://etfinsider.co/blog/what-is-the-underlying-index-that-the-iyt-etf-aims-to-track</a:t>
          </a:r>
          <a:endParaRPr lang="en-US" sz="1600" kern="1200" dirty="0"/>
        </a:p>
      </dsp:txBody>
      <dsp:txXfrm>
        <a:off x="0" y="2076689"/>
        <a:ext cx="6388331" cy="1038028"/>
      </dsp:txXfrm>
    </dsp:sp>
    <dsp:sp modelId="{F259CD05-22B5-41E4-ACB6-9EF9EABCC4D6}">
      <dsp:nvSpPr>
        <dsp:cNvPr id="0" name=""/>
        <dsp:cNvSpPr/>
      </dsp:nvSpPr>
      <dsp:spPr>
        <a:xfrm>
          <a:off x="0" y="3114718"/>
          <a:ext cx="6388331" cy="0"/>
        </a:xfrm>
        <a:prstGeom prst="line">
          <a:avLst/>
        </a:prstGeom>
        <a:solidFill>
          <a:schemeClr val="accent2">
            <a:hueOff val="-4521812"/>
            <a:satOff val="10294"/>
            <a:lumOff val="-30736"/>
            <a:alphaOff val="0"/>
          </a:schemeClr>
        </a:solidFill>
        <a:ln w="12700" cap="flat" cmpd="sng" algn="ctr">
          <a:solidFill>
            <a:schemeClr val="accent2">
              <a:hueOff val="-4521812"/>
              <a:satOff val="10294"/>
              <a:lumOff val="-307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40716-3ACB-4DAF-A5AC-280A2FC5391C}">
      <dsp:nvSpPr>
        <dsp:cNvPr id="0" name=""/>
        <dsp:cNvSpPr/>
      </dsp:nvSpPr>
      <dsp:spPr>
        <a:xfrm>
          <a:off x="0" y="3114718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International Energy Agency (IEA). (2023). </a:t>
          </a:r>
          <a:r>
            <a:rPr lang="en-US" sz="1600" i="1" kern="1200" dirty="0"/>
            <a:t>Global electric car stock 2013-2023</a:t>
          </a:r>
          <a:r>
            <a:rPr lang="en-US" sz="1600" kern="1200" dirty="0"/>
            <a:t>. Retrieved October 13, 2024, from </a:t>
          </a:r>
          <a:r>
            <a:rPr lang="en-US" sz="1600" kern="1200" dirty="0">
              <a:hlinkClick xmlns:r="http://schemas.openxmlformats.org/officeDocument/2006/relationships" r:id="rId4"/>
            </a:rPr>
            <a:t>https://www.iea.org/data-and-statistics/charts/global-electric-car-stock-2013-2023</a:t>
          </a:r>
          <a:endParaRPr lang="en-US" sz="1600" kern="1200" dirty="0"/>
        </a:p>
      </dsp:txBody>
      <dsp:txXfrm>
        <a:off x="0" y="3114718"/>
        <a:ext cx="6388331" cy="1038028"/>
      </dsp:txXfrm>
    </dsp:sp>
    <dsp:sp modelId="{0DB6F7C8-2EF3-4C8A-94E3-9F3FE95E84BC}">
      <dsp:nvSpPr>
        <dsp:cNvPr id="0" name=""/>
        <dsp:cNvSpPr/>
      </dsp:nvSpPr>
      <dsp:spPr>
        <a:xfrm>
          <a:off x="0" y="4152746"/>
          <a:ext cx="6388331" cy="0"/>
        </a:xfrm>
        <a:prstGeom prst="line">
          <a:avLst/>
        </a:prstGeom>
        <a:solidFill>
          <a:schemeClr val="accent2">
            <a:hueOff val="-6029082"/>
            <a:satOff val="13725"/>
            <a:lumOff val="-40981"/>
            <a:alphaOff val="0"/>
          </a:schemeClr>
        </a:solidFill>
        <a:ln w="12700" cap="flat" cmpd="sng" algn="ctr">
          <a:solidFill>
            <a:schemeClr val="accent2">
              <a:hueOff val="-6029082"/>
              <a:satOff val="13725"/>
              <a:lumOff val="-40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07AAB-4DF9-4AE5-8A79-E58218AEDC8F}">
      <dsp:nvSpPr>
        <dsp:cNvPr id="0" name=""/>
        <dsp:cNvSpPr/>
      </dsp:nvSpPr>
      <dsp:spPr>
        <a:xfrm>
          <a:off x="0" y="4152746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International Energy Agency (IEA). (n.d.). </a:t>
          </a:r>
          <a:r>
            <a:rPr lang="en-US" sz="1600" i="1" kern="1200" dirty="0"/>
            <a:t>Electric vehicles</a:t>
          </a:r>
          <a:r>
            <a:rPr lang="en-US" sz="1600" kern="1200" dirty="0"/>
            <a:t>. Retrieved October 13, 2024, from </a:t>
          </a:r>
          <a:r>
            <a:rPr lang="en-US" sz="1600" kern="1200" dirty="0">
              <a:hlinkClick xmlns:r="http://schemas.openxmlformats.org/officeDocument/2006/relationships" r:id="rId5"/>
            </a:rPr>
            <a:t>https://www.iea.org/energy-system/transport/electric-vehicles</a:t>
          </a:r>
          <a:endParaRPr lang="en-US" sz="1600" kern="1200" dirty="0"/>
        </a:p>
      </dsp:txBody>
      <dsp:txXfrm>
        <a:off x="0" y="4152746"/>
        <a:ext cx="6388331" cy="1038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0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1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0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8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97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0FCB87-A9C2-6E51-36D5-4E44C40F5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8CACF51-4068-B9C9-B537-2F638109F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506" y="6111000"/>
            <a:ext cx="10860407" cy="834313"/>
          </a:xfrm>
        </p:spPr>
        <p:txBody>
          <a:bodyPr anchor="ctr">
            <a:normAutofit/>
          </a:bodyPr>
          <a:lstStyle/>
          <a:p>
            <a:pPr algn="r"/>
            <a:r>
              <a:rPr lang="sv-SE" dirty="0" err="1"/>
              <a:t>Brosgard</a:t>
            </a:r>
            <a:r>
              <a:rPr lang="sv-SE" dirty="0"/>
              <a:t> Emil 22299009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EC668-E747-D464-223E-1129F9A6D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2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Vit struktur">
            <a:extLst>
              <a:ext uri="{FF2B5EF4-FFF2-40B4-BE49-F238E27FC236}">
                <a16:creationId xmlns:a16="http://schemas.microsoft.com/office/drawing/2014/main" id="{43F73599-572B-197D-6D05-559AA22D97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933" b="39135"/>
          <a:stretch/>
        </p:blipFill>
        <p:spPr>
          <a:xfrm>
            <a:off x="19" y="0"/>
            <a:ext cx="12191981" cy="5806440"/>
          </a:xfrm>
          <a:custGeom>
            <a:avLst/>
            <a:gdLst/>
            <a:ahLst/>
            <a:cxnLst/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81F48500-7291-0AC3-F123-C2A82FD40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00" y="183636"/>
            <a:ext cx="12064181" cy="3316897"/>
          </a:xfrm>
        </p:spPr>
        <p:txBody>
          <a:bodyPr anchor="t">
            <a:normAutofit/>
          </a:bodyPr>
          <a:lstStyle/>
          <a:p>
            <a:r>
              <a:rPr lang="sv-SE" dirty="0">
                <a:solidFill>
                  <a:srgbClr val="FFFFFF"/>
                </a:solidFill>
                <a:latin typeface="Aptos" panose="020B0004020202020204" pitchFamily="34" charset="0"/>
              </a:rPr>
              <a:t>The </a:t>
            </a:r>
            <a:r>
              <a:rPr lang="sv-SE" dirty="0" err="1">
                <a:solidFill>
                  <a:srgbClr val="FFFFFF"/>
                </a:solidFill>
                <a:latin typeface="Aptos" panose="020B0004020202020204" pitchFamily="34" charset="0"/>
              </a:rPr>
              <a:t>Impact</a:t>
            </a:r>
            <a:r>
              <a:rPr lang="sv-SE" dirty="0">
                <a:solidFill>
                  <a:srgbClr val="FFFFFF"/>
                </a:solidFill>
                <a:latin typeface="Aptos" panose="020B0004020202020204" pitchFamily="34" charset="0"/>
              </a:rPr>
              <a:t> </a:t>
            </a:r>
            <a:r>
              <a:rPr lang="sv-SE" dirty="0" err="1">
                <a:solidFill>
                  <a:srgbClr val="FFFFFF"/>
                </a:solidFill>
                <a:latin typeface="Aptos" panose="020B0004020202020204" pitchFamily="34" charset="0"/>
              </a:rPr>
              <a:t>of</a:t>
            </a:r>
            <a:r>
              <a:rPr lang="sv-SE" dirty="0">
                <a:solidFill>
                  <a:srgbClr val="FFFFFF"/>
                </a:solidFill>
                <a:latin typeface="Aptos" panose="020B0004020202020204" pitchFamily="34" charset="0"/>
              </a:rPr>
              <a:t> </a:t>
            </a:r>
            <a:r>
              <a:rPr lang="sv-SE" dirty="0" err="1">
                <a:solidFill>
                  <a:srgbClr val="FFFFFF"/>
                </a:solidFill>
                <a:latin typeface="Aptos" panose="020B0004020202020204" pitchFamily="34" charset="0"/>
              </a:rPr>
              <a:t>Crude</a:t>
            </a:r>
            <a:r>
              <a:rPr lang="sv-SE" dirty="0">
                <a:solidFill>
                  <a:srgbClr val="FFFFFF"/>
                </a:solidFill>
                <a:latin typeface="Aptos" panose="020B0004020202020204" pitchFamily="34" charset="0"/>
              </a:rPr>
              <a:t> </a:t>
            </a:r>
            <a:r>
              <a:rPr lang="sv-SE" dirty="0" err="1">
                <a:solidFill>
                  <a:srgbClr val="FFFFFF"/>
                </a:solidFill>
                <a:latin typeface="Aptos" panose="020B0004020202020204" pitchFamily="34" charset="0"/>
              </a:rPr>
              <a:t>Oil</a:t>
            </a:r>
            <a:r>
              <a:rPr lang="sv-SE" dirty="0">
                <a:solidFill>
                  <a:srgbClr val="FFFFFF"/>
                </a:solidFill>
                <a:latin typeface="Aptos" panose="020B0004020202020204" pitchFamily="34" charset="0"/>
              </a:rPr>
              <a:t> Prices on the </a:t>
            </a:r>
            <a:r>
              <a:rPr lang="sv-SE" dirty="0" err="1">
                <a:solidFill>
                  <a:srgbClr val="FFFFFF"/>
                </a:solidFill>
                <a:latin typeface="Aptos" panose="020B0004020202020204" pitchFamily="34" charset="0"/>
              </a:rPr>
              <a:t>iShares</a:t>
            </a:r>
            <a:r>
              <a:rPr lang="sv-SE" dirty="0">
                <a:solidFill>
                  <a:srgbClr val="FFFFFF"/>
                </a:solidFill>
                <a:latin typeface="Aptos" panose="020B0004020202020204" pitchFamily="34" charset="0"/>
              </a:rPr>
              <a:t> US </a:t>
            </a:r>
            <a:r>
              <a:rPr lang="sv-SE" dirty="0" err="1">
                <a:solidFill>
                  <a:srgbClr val="FFFFFF"/>
                </a:solidFill>
                <a:latin typeface="Aptos" panose="020B0004020202020204" pitchFamily="34" charset="0"/>
              </a:rPr>
              <a:t>Transportation</a:t>
            </a:r>
            <a:r>
              <a:rPr lang="sv-SE" dirty="0">
                <a:solidFill>
                  <a:srgbClr val="FFFFFF"/>
                </a:solidFill>
                <a:latin typeface="Aptos" panose="020B0004020202020204" pitchFamily="34" charset="0"/>
              </a:rPr>
              <a:t> ETF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D1EB79A1-87E7-E1DD-CF8B-222599E286CF}"/>
              </a:ext>
            </a:extLst>
          </p:cNvPr>
          <p:cNvSpPr txBox="1"/>
          <p:nvPr/>
        </p:nvSpPr>
        <p:spPr>
          <a:xfrm>
            <a:off x="289560" y="2146644"/>
            <a:ext cx="9174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v-SE" dirty="0" err="1"/>
              <a:t>Crude</a:t>
            </a:r>
            <a:r>
              <a:rPr lang="sv-SE" dirty="0"/>
              <a:t> </a:t>
            </a:r>
            <a:r>
              <a:rPr lang="sv-SE" dirty="0" err="1"/>
              <a:t>oil</a:t>
            </a:r>
            <a:r>
              <a:rPr lang="sv-SE" dirty="0"/>
              <a:t> is a </a:t>
            </a:r>
            <a:r>
              <a:rPr lang="sv-SE" dirty="0" err="1"/>
              <a:t>critical</a:t>
            </a:r>
            <a:r>
              <a:rPr lang="sv-SE" dirty="0"/>
              <a:t> </a:t>
            </a:r>
            <a:r>
              <a:rPr lang="sv-SE" dirty="0" err="1"/>
              <a:t>resource</a:t>
            </a:r>
            <a:r>
              <a:rPr lang="sv-SE" dirty="0"/>
              <a:t> </a:t>
            </a:r>
            <a:r>
              <a:rPr lang="sv-SE" dirty="0" err="1"/>
              <a:t>influencing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sectors</a:t>
            </a:r>
            <a:r>
              <a:rPr lang="sv-SE" dirty="0"/>
              <a:t>, </a:t>
            </a:r>
            <a:r>
              <a:rPr lang="sv-SE" dirty="0" err="1"/>
              <a:t>especially</a:t>
            </a:r>
            <a:r>
              <a:rPr lang="sv-SE" dirty="0"/>
              <a:t> </a:t>
            </a:r>
            <a:r>
              <a:rPr lang="sv-SE" dirty="0" err="1"/>
              <a:t>transportation</a:t>
            </a:r>
            <a:r>
              <a:rPr lang="sv-SE" dirty="0"/>
              <a:t>.</a:t>
            </a:r>
          </a:p>
          <a:p>
            <a:pPr marL="285750" indent="-285750">
              <a:buFontTx/>
              <a:buChar char="-"/>
            </a:pPr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 err="1"/>
              <a:t>Fuel</a:t>
            </a:r>
            <a:r>
              <a:rPr lang="sv-SE" dirty="0"/>
              <a:t> </a:t>
            </a:r>
            <a:r>
              <a:rPr lang="sv-SE" dirty="0" err="1"/>
              <a:t>costs</a:t>
            </a:r>
            <a:r>
              <a:rPr lang="sv-SE" dirty="0"/>
              <a:t> </a:t>
            </a:r>
            <a:r>
              <a:rPr lang="sv-SE" dirty="0" err="1"/>
              <a:t>account</a:t>
            </a:r>
            <a:r>
              <a:rPr lang="sv-SE" dirty="0"/>
              <a:t> for a major portion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expenses</a:t>
            </a:r>
            <a:r>
              <a:rPr lang="sv-SE" dirty="0"/>
              <a:t> for </a:t>
            </a:r>
            <a:r>
              <a:rPr lang="sv-SE" dirty="0" err="1"/>
              <a:t>companies</a:t>
            </a:r>
            <a:r>
              <a:rPr lang="sv-SE" dirty="0"/>
              <a:t> 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sector</a:t>
            </a:r>
            <a:r>
              <a:rPr lang="sv-SE" dirty="0"/>
              <a:t>.</a:t>
            </a:r>
          </a:p>
          <a:p>
            <a:pPr marL="285750" indent="-285750">
              <a:buFontTx/>
              <a:buChar char="-"/>
            </a:pPr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/>
              <a:t>The </a:t>
            </a:r>
            <a:r>
              <a:rPr lang="sv-SE" dirty="0" err="1"/>
              <a:t>iShares</a:t>
            </a:r>
            <a:r>
              <a:rPr lang="sv-SE" dirty="0"/>
              <a:t> US </a:t>
            </a:r>
            <a:r>
              <a:rPr lang="sv-SE" dirty="0" err="1"/>
              <a:t>Transportation</a:t>
            </a:r>
            <a:r>
              <a:rPr lang="sv-SE" dirty="0"/>
              <a:t> ETF </a:t>
            </a:r>
            <a:r>
              <a:rPr lang="sv-SE" dirty="0" err="1"/>
              <a:t>mesures</a:t>
            </a:r>
            <a:r>
              <a:rPr lang="sv-SE" dirty="0"/>
              <a:t> the </a:t>
            </a:r>
            <a:r>
              <a:rPr lang="sv-SE" dirty="0" err="1"/>
              <a:t>tranportation</a:t>
            </a:r>
            <a:r>
              <a:rPr lang="sv-SE" dirty="0"/>
              <a:t> </a:t>
            </a:r>
            <a:r>
              <a:rPr lang="sv-SE" dirty="0" err="1"/>
              <a:t>sector</a:t>
            </a:r>
            <a:r>
              <a:rPr lang="sv-SE" dirty="0"/>
              <a:t> in a broad </a:t>
            </a:r>
            <a:r>
              <a:rPr lang="sv-SE" dirty="0" err="1"/>
              <a:t>way</a:t>
            </a:r>
            <a:r>
              <a:rPr lang="sv-SE" dirty="0"/>
              <a:t> and is sensitive to </a:t>
            </a:r>
            <a:r>
              <a:rPr lang="sv-SE" dirty="0" err="1"/>
              <a:t>factors</a:t>
            </a:r>
            <a:r>
              <a:rPr lang="sv-SE" dirty="0"/>
              <a:t> </a:t>
            </a:r>
            <a:r>
              <a:rPr lang="sv-SE" dirty="0" err="1"/>
              <a:t>such</a:t>
            </a:r>
            <a:r>
              <a:rPr lang="sv-SE" dirty="0"/>
              <a:t> as </a:t>
            </a:r>
            <a:r>
              <a:rPr lang="sv-SE" dirty="0" err="1"/>
              <a:t>oil</a:t>
            </a:r>
            <a:r>
              <a:rPr lang="sv-SE" dirty="0"/>
              <a:t> </a:t>
            </a:r>
            <a:r>
              <a:rPr lang="sv-SE" dirty="0" err="1"/>
              <a:t>price</a:t>
            </a:r>
            <a:r>
              <a:rPr lang="sv-SE" dirty="0"/>
              <a:t> </a:t>
            </a:r>
            <a:r>
              <a:rPr lang="sv-SE" dirty="0" err="1"/>
              <a:t>fluctuations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13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76D2B9-2E99-23C0-A25B-77784F231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DA2043F-2D91-55EC-7587-966052C7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53034"/>
            <a:ext cx="4025406" cy="1799665"/>
          </a:xfrm>
        </p:spPr>
        <p:txBody>
          <a:bodyPr anchor="t">
            <a:normAutofit/>
          </a:bodyPr>
          <a:lstStyle/>
          <a:p>
            <a:r>
              <a:rPr lang="sv-SE" dirty="0" err="1"/>
              <a:t>Future</a:t>
            </a:r>
            <a:r>
              <a:rPr lang="sv-SE" dirty="0"/>
              <a:t> Research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A31ED25-00F5-A58D-68D7-7E17DF27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10/13/2024</a:t>
            </a:fld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E7C34A-1DB1-9196-1C29-F4CC0C2A1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569464"/>
            <a:ext cx="3993175" cy="3555491"/>
          </a:xfrm>
        </p:spPr>
        <p:txBody>
          <a:bodyPr anchor="b">
            <a:normAutofit/>
          </a:bodyPr>
          <a:lstStyle/>
          <a:p>
            <a:r>
              <a:rPr lang="sv-SE" sz="1700" err="1"/>
              <a:t>Future</a:t>
            </a:r>
            <a:r>
              <a:rPr lang="sv-SE" sz="1700"/>
              <a:t> </a:t>
            </a:r>
            <a:r>
              <a:rPr lang="sv-SE" sz="1700" err="1"/>
              <a:t>reserach</a:t>
            </a:r>
            <a:r>
              <a:rPr lang="sv-SE" sz="1700"/>
              <a:t> </a:t>
            </a:r>
            <a:r>
              <a:rPr lang="sv-SE" sz="1700" err="1"/>
              <a:t>could</a:t>
            </a:r>
            <a:r>
              <a:rPr lang="sv-SE" sz="1700"/>
              <a:t> </a:t>
            </a:r>
            <a:r>
              <a:rPr lang="sv-SE" sz="1700" err="1"/>
              <a:t>invistigate</a:t>
            </a:r>
            <a:r>
              <a:rPr lang="sv-SE" sz="1700"/>
              <a:t> </a:t>
            </a:r>
            <a:r>
              <a:rPr lang="sv-SE" sz="1700" err="1"/>
              <a:t>how</a:t>
            </a:r>
            <a:r>
              <a:rPr lang="sv-SE" sz="1700"/>
              <a:t> the trend </a:t>
            </a:r>
            <a:r>
              <a:rPr lang="sv-SE" sz="1700" err="1"/>
              <a:t>progresses</a:t>
            </a:r>
            <a:r>
              <a:rPr lang="sv-SE" sz="1700"/>
              <a:t> over the </a:t>
            </a:r>
            <a:r>
              <a:rPr lang="sv-SE" sz="1700" err="1"/>
              <a:t>next</a:t>
            </a:r>
            <a:r>
              <a:rPr lang="sv-SE" sz="1700"/>
              <a:t> 10-20 </a:t>
            </a:r>
            <a:r>
              <a:rPr lang="sv-SE" sz="1700" err="1"/>
              <a:t>years</a:t>
            </a:r>
            <a:r>
              <a:rPr lang="sv-SE" sz="1700"/>
              <a:t> as the </a:t>
            </a:r>
            <a:r>
              <a:rPr lang="sv-SE" sz="1700" err="1"/>
              <a:t>electric</a:t>
            </a:r>
            <a:r>
              <a:rPr lang="sv-SE" sz="1700"/>
              <a:t> </a:t>
            </a:r>
            <a:r>
              <a:rPr lang="sv-SE" sz="1700" err="1"/>
              <a:t>vechiels</a:t>
            </a:r>
            <a:r>
              <a:rPr lang="sv-SE" sz="1700"/>
              <a:t> and alternative </a:t>
            </a:r>
            <a:r>
              <a:rPr lang="sv-SE" sz="1700" err="1"/>
              <a:t>energy</a:t>
            </a:r>
            <a:r>
              <a:rPr lang="sv-SE" sz="1700"/>
              <a:t> </a:t>
            </a:r>
            <a:r>
              <a:rPr lang="sv-SE" sz="1700" err="1"/>
              <a:t>sources</a:t>
            </a:r>
            <a:r>
              <a:rPr lang="sv-SE" sz="1700"/>
              <a:t> </a:t>
            </a:r>
            <a:r>
              <a:rPr lang="sv-SE" sz="1700" err="1"/>
              <a:t>become</a:t>
            </a:r>
            <a:r>
              <a:rPr lang="sv-SE" sz="1700"/>
              <a:t> </a:t>
            </a:r>
            <a:r>
              <a:rPr lang="sv-SE" sz="1700" err="1"/>
              <a:t>more</a:t>
            </a:r>
            <a:r>
              <a:rPr lang="sv-SE" sz="1700"/>
              <a:t> prevalent.</a:t>
            </a:r>
          </a:p>
          <a:p>
            <a:r>
              <a:rPr lang="sv-SE" sz="1700" err="1"/>
              <a:t>Analyze</a:t>
            </a:r>
            <a:r>
              <a:rPr lang="sv-SE" sz="1700"/>
              <a:t> different </a:t>
            </a:r>
            <a:r>
              <a:rPr lang="sv-SE" sz="1700" err="1"/>
              <a:t>sub-sectors</a:t>
            </a:r>
            <a:r>
              <a:rPr lang="sv-SE" sz="1700"/>
              <a:t> </a:t>
            </a:r>
            <a:r>
              <a:rPr lang="sv-SE" sz="1700" err="1"/>
              <a:t>within</a:t>
            </a:r>
            <a:r>
              <a:rPr lang="sv-SE" sz="1700"/>
              <a:t> the </a:t>
            </a:r>
            <a:r>
              <a:rPr lang="sv-SE" sz="1700" err="1"/>
              <a:t>transportation</a:t>
            </a:r>
            <a:r>
              <a:rPr lang="sv-SE" sz="1700"/>
              <a:t> </a:t>
            </a:r>
            <a:r>
              <a:rPr lang="sv-SE" sz="1700" err="1"/>
              <a:t>sector</a:t>
            </a:r>
            <a:r>
              <a:rPr lang="sv-SE" sz="1700"/>
              <a:t> (</a:t>
            </a:r>
            <a:r>
              <a:rPr lang="sv-SE" sz="1700" err="1"/>
              <a:t>airlines</a:t>
            </a:r>
            <a:r>
              <a:rPr lang="sv-SE" sz="1700"/>
              <a:t>, </a:t>
            </a:r>
            <a:r>
              <a:rPr lang="sv-SE" sz="1700" err="1"/>
              <a:t>trucking</a:t>
            </a:r>
            <a:r>
              <a:rPr lang="sv-SE" sz="1700"/>
              <a:t>, shipping) to </a:t>
            </a:r>
            <a:r>
              <a:rPr lang="sv-SE" sz="1700" err="1"/>
              <a:t>determine</a:t>
            </a:r>
            <a:r>
              <a:rPr lang="sv-SE" sz="1700"/>
              <a:t> </a:t>
            </a:r>
            <a:r>
              <a:rPr lang="sv-SE" sz="1700" err="1"/>
              <a:t>which</a:t>
            </a:r>
            <a:r>
              <a:rPr lang="sv-SE" sz="1700"/>
              <a:t> </a:t>
            </a:r>
            <a:r>
              <a:rPr lang="sv-SE" sz="1700" err="1"/>
              <a:t>industrie</a:t>
            </a:r>
            <a:r>
              <a:rPr lang="sv-SE" sz="1700"/>
              <a:t> </a:t>
            </a:r>
            <a:r>
              <a:rPr lang="sv-SE" sz="1700" err="1"/>
              <a:t>are</a:t>
            </a:r>
            <a:r>
              <a:rPr lang="sv-SE" sz="1700"/>
              <a:t> </a:t>
            </a:r>
            <a:r>
              <a:rPr lang="sv-SE" sz="1700" err="1"/>
              <a:t>more</a:t>
            </a:r>
            <a:r>
              <a:rPr lang="sv-SE" sz="1700"/>
              <a:t> or less </a:t>
            </a:r>
            <a:r>
              <a:rPr lang="sv-SE" sz="1700" err="1"/>
              <a:t>affected</a:t>
            </a:r>
            <a:r>
              <a:rPr lang="sv-SE" sz="1700"/>
              <a:t> by </a:t>
            </a:r>
            <a:r>
              <a:rPr lang="sv-SE" sz="1700" err="1"/>
              <a:t>crude</a:t>
            </a:r>
            <a:r>
              <a:rPr lang="sv-SE" sz="1700"/>
              <a:t> </a:t>
            </a:r>
            <a:r>
              <a:rPr lang="sv-SE" sz="1700" err="1"/>
              <a:t>oil</a:t>
            </a:r>
            <a:r>
              <a:rPr lang="sv-SE" sz="1700"/>
              <a:t> </a:t>
            </a:r>
            <a:r>
              <a:rPr lang="sv-SE" sz="1700" err="1"/>
              <a:t>prices</a:t>
            </a:r>
            <a:r>
              <a:rPr lang="sv-SE" sz="1700"/>
              <a:t>.</a:t>
            </a:r>
          </a:p>
          <a:p>
            <a:endParaRPr lang="sv-SE" sz="1700"/>
          </a:p>
        </p:txBody>
      </p:sp>
      <p:pic>
        <p:nvPicPr>
          <p:cNvPr id="8" name="Picture 7" descr="Fire engine parked inside a fire station">
            <a:extLst>
              <a:ext uri="{FF2B5EF4-FFF2-40B4-BE49-F238E27FC236}">
                <a16:creationId xmlns:a16="http://schemas.microsoft.com/office/drawing/2014/main" id="{86F990B9-8949-D54B-AA43-84A7A4EF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13" r="12569" b="-2"/>
          <a:stretch/>
        </p:blipFill>
        <p:spPr>
          <a:xfrm>
            <a:off x="5105401" y="1"/>
            <a:ext cx="7090851" cy="6857999"/>
          </a:xfrm>
          <a:custGeom>
            <a:avLst/>
            <a:gdLst/>
            <a:ahLst/>
            <a:cxnLst/>
            <a:rect l="l" t="t" r="r" b="b"/>
            <a:pathLst>
              <a:path w="7090851" h="6874453">
                <a:moveTo>
                  <a:pt x="679539" y="0"/>
                </a:moveTo>
                <a:lnTo>
                  <a:pt x="7090851" y="0"/>
                </a:lnTo>
                <a:lnTo>
                  <a:pt x="7090851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9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899F5A2-379D-B6B8-874B-09DD8C71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Refereces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EC439A4-1069-E45D-D400-A7CBDC43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10/13/2024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7" name="textruta 6">
            <a:extLst>
              <a:ext uri="{FF2B5EF4-FFF2-40B4-BE49-F238E27FC236}">
                <a16:creationId xmlns:a16="http://schemas.microsoft.com/office/drawing/2014/main" id="{9C5D09F0-933B-FEC7-E288-7DF3945855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21419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67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9967-1A44-C2F5-2069-E85F0F6CD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3F4F8EA-E72E-CBC2-3E7A-256EBE56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31" y="222312"/>
            <a:ext cx="8170287" cy="20695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Why iShares US Transportation ETF (IYT)?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55D913E-BA68-65FB-C406-05B76C20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10/13/2024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86861A-B8DA-EF8C-5F6B-73F555A3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1" y="3089565"/>
            <a:ext cx="3176155" cy="2277650"/>
          </a:xfrm>
          <a:custGeom>
            <a:avLst/>
            <a:gdLst>
              <a:gd name="connsiteX0" fmla="*/ 447695 w 3176155"/>
              <a:gd name="connsiteY0" fmla="*/ 0 h 2277650"/>
              <a:gd name="connsiteX1" fmla="*/ 2728460 w 3176155"/>
              <a:gd name="connsiteY1" fmla="*/ 0 h 2277650"/>
              <a:gd name="connsiteX2" fmla="*/ 3176155 w 3176155"/>
              <a:gd name="connsiteY2" fmla="*/ 447695 h 2277650"/>
              <a:gd name="connsiteX3" fmla="*/ 3176155 w 3176155"/>
              <a:gd name="connsiteY3" fmla="*/ 1829955 h 2277650"/>
              <a:gd name="connsiteX4" fmla="*/ 2728460 w 3176155"/>
              <a:gd name="connsiteY4" fmla="*/ 2277650 h 2277650"/>
              <a:gd name="connsiteX5" fmla="*/ 447695 w 3176155"/>
              <a:gd name="connsiteY5" fmla="*/ 2277650 h 2277650"/>
              <a:gd name="connsiteX6" fmla="*/ 0 w 3176155"/>
              <a:gd name="connsiteY6" fmla="*/ 1829955 h 2277650"/>
              <a:gd name="connsiteX7" fmla="*/ 0 w 3176155"/>
              <a:gd name="connsiteY7" fmla="*/ 447695 h 2277650"/>
              <a:gd name="connsiteX8" fmla="*/ 447695 w 3176155"/>
              <a:gd name="connsiteY8" fmla="*/ 0 h 227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6155" h="2277650">
                <a:moveTo>
                  <a:pt x="447695" y="0"/>
                </a:moveTo>
                <a:lnTo>
                  <a:pt x="2728460" y="0"/>
                </a:lnTo>
                <a:cubicBezTo>
                  <a:pt x="2975715" y="0"/>
                  <a:pt x="3176155" y="200440"/>
                  <a:pt x="3176155" y="447695"/>
                </a:cubicBezTo>
                <a:lnTo>
                  <a:pt x="3176155" y="1829955"/>
                </a:lnTo>
                <a:cubicBezTo>
                  <a:pt x="3176155" y="2077210"/>
                  <a:pt x="2975715" y="2277650"/>
                  <a:pt x="2728460" y="2277650"/>
                </a:cubicBezTo>
                <a:lnTo>
                  <a:pt x="447695" y="2277650"/>
                </a:lnTo>
                <a:cubicBezTo>
                  <a:pt x="200440" y="2277650"/>
                  <a:pt x="0" y="2077210"/>
                  <a:pt x="0" y="1829955"/>
                </a:cubicBezTo>
                <a:lnTo>
                  <a:pt x="0" y="447695"/>
                </a:lnTo>
                <a:cubicBezTo>
                  <a:pt x="0" y="200440"/>
                  <a:pt x="200440" y="0"/>
                  <a:pt x="4476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Lastbil">
            <a:extLst>
              <a:ext uri="{FF2B5EF4-FFF2-40B4-BE49-F238E27FC236}">
                <a16:creationId xmlns:a16="http://schemas.microsoft.com/office/drawing/2014/main" id="{8156EB24-0039-72B2-6B38-537E5CDBF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737" y="3527065"/>
            <a:ext cx="1579282" cy="1579282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FCEE3E0B-76FB-3C72-CBBC-440C7D89AFC5}"/>
              </a:ext>
            </a:extLst>
          </p:cNvPr>
          <p:cNvSpPr txBox="1"/>
          <p:nvPr/>
        </p:nvSpPr>
        <p:spPr>
          <a:xfrm>
            <a:off x="288659" y="2291904"/>
            <a:ext cx="72094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  Non-</a:t>
            </a:r>
            <a:r>
              <a:rPr lang="sv-SE" dirty="0" err="1"/>
              <a:t>diversed</a:t>
            </a:r>
            <a:r>
              <a:rPr lang="sv-SE" dirty="0"/>
              <a:t> </a:t>
            </a:r>
            <a:r>
              <a:rPr lang="sv-SE" dirty="0" err="1"/>
              <a:t>fund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80 %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assets in </a:t>
            </a:r>
            <a:r>
              <a:rPr lang="sv-SE" dirty="0" err="1"/>
              <a:t>component</a:t>
            </a:r>
            <a:r>
              <a:rPr lang="sv-SE" dirty="0"/>
              <a:t> </a:t>
            </a:r>
            <a:r>
              <a:rPr lang="sv-SE" dirty="0" err="1"/>
              <a:t>securities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underlying</a:t>
            </a:r>
            <a:r>
              <a:rPr lang="sv-SE" dirty="0"/>
              <a:t> index.</a:t>
            </a:r>
          </a:p>
          <a:p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/>
              <a:t>IYT </a:t>
            </a:r>
            <a:r>
              <a:rPr lang="sv-SE" dirty="0" err="1"/>
              <a:t>aims</a:t>
            </a:r>
            <a:r>
              <a:rPr lang="sv-SE" dirty="0"/>
              <a:t> to </a:t>
            </a:r>
            <a:r>
              <a:rPr lang="sv-SE" dirty="0" err="1"/>
              <a:t>track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underlying</a:t>
            </a:r>
            <a:r>
              <a:rPr lang="sv-SE" dirty="0"/>
              <a:t> index (Dow Jones </a:t>
            </a:r>
            <a:r>
              <a:rPr lang="sv-SE" dirty="0" err="1"/>
              <a:t>Transportation</a:t>
            </a:r>
            <a:r>
              <a:rPr lang="sv-SE" dirty="0"/>
              <a:t> Index).</a:t>
            </a:r>
          </a:p>
          <a:p>
            <a:pPr marL="285750" indent="-285750">
              <a:buFontTx/>
              <a:buChar char="-"/>
            </a:pPr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/>
              <a:t>ETFs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traded</a:t>
            </a:r>
            <a:r>
              <a:rPr lang="sv-SE" dirty="0"/>
              <a:t> like stocks </a:t>
            </a:r>
            <a:r>
              <a:rPr lang="sv-SE" dirty="0" err="1"/>
              <a:t>while</a:t>
            </a:r>
            <a:r>
              <a:rPr lang="sv-SE" dirty="0"/>
              <a:t> index </a:t>
            </a:r>
            <a:r>
              <a:rPr lang="sv-SE" dirty="0" err="1"/>
              <a:t>funds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be </a:t>
            </a:r>
            <a:r>
              <a:rPr lang="sv-SE" dirty="0" err="1"/>
              <a:t>traded</a:t>
            </a:r>
            <a:r>
              <a:rPr lang="sv-SE" dirty="0"/>
              <a:t> at the end </a:t>
            </a:r>
            <a:r>
              <a:rPr lang="sv-SE" dirty="0" err="1"/>
              <a:t>of</a:t>
            </a:r>
            <a:r>
              <a:rPr lang="sv-SE" dirty="0"/>
              <a:t> the trading </a:t>
            </a:r>
            <a:r>
              <a:rPr lang="sv-SE" dirty="0" err="1"/>
              <a:t>day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the </a:t>
            </a:r>
            <a:r>
              <a:rPr lang="sv-SE" dirty="0" err="1"/>
              <a:t>net</a:t>
            </a:r>
            <a:r>
              <a:rPr lang="sv-SE" dirty="0"/>
              <a:t> asset </a:t>
            </a:r>
            <a:r>
              <a:rPr lang="sv-SE" dirty="0" err="1"/>
              <a:t>value</a:t>
            </a:r>
            <a:r>
              <a:rPr lang="sv-SE" dirty="0"/>
              <a:t> (NAV) is </a:t>
            </a:r>
            <a:r>
              <a:rPr lang="sv-SE" dirty="0" err="1"/>
              <a:t>calculated</a:t>
            </a:r>
            <a:r>
              <a:rPr lang="sv-SE" dirty="0"/>
              <a:t>.</a:t>
            </a:r>
          </a:p>
          <a:p>
            <a:pPr marL="285750" indent="-285750">
              <a:buFontTx/>
              <a:buChar char="-"/>
            </a:pPr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/>
              <a:t>ETFs is </a:t>
            </a:r>
            <a:r>
              <a:rPr lang="sv-SE" dirty="0" err="1"/>
              <a:t>usually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for </a:t>
            </a:r>
            <a:r>
              <a:rPr lang="sv-SE" dirty="0" err="1"/>
              <a:t>active</a:t>
            </a:r>
            <a:r>
              <a:rPr lang="sv-SE" dirty="0"/>
              <a:t> management </a:t>
            </a:r>
            <a:r>
              <a:rPr lang="sv-SE" dirty="0" err="1"/>
              <a:t>while</a:t>
            </a:r>
            <a:r>
              <a:rPr lang="sv-SE" dirty="0"/>
              <a:t> index </a:t>
            </a:r>
            <a:r>
              <a:rPr lang="sv-SE" dirty="0" err="1"/>
              <a:t>funds</a:t>
            </a:r>
            <a:r>
              <a:rPr lang="sv-SE" dirty="0"/>
              <a:t> </a:t>
            </a:r>
            <a:r>
              <a:rPr lang="sv-SE" dirty="0" err="1"/>
              <a:t>might</a:t>
            </a:r>
            <a:r>
              <a:rPr lang="sv-SE" dirty="0"/>
              <a:t> be </a:t>
            </a:r>
            <a:r>
              <a:rPr lang="sv-SE" dirty="0" err="1"/>
              <a:t>better</a:t>
            </a:r>
            <a:r>
              <a:rPr lang="sv-SE" dirty="0"/>
              <a:t> for passive </a:t>
            </a:r>
            <a:r>
              <a:rPr lang="sv-SE" dirty="0" err="1"/>
              <a:t>managment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66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6DADCA-861E-179A-F115-54D3E843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5BC549E-5189-6A5B-2844-8DA6FFD9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576" y="4774238"/>
            <a:ext cx="9786847" cy="10870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DJTA                                      IYT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3470E8-3B60-4554-7737-78DEB4423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0" y="63203"/>
            <a:ext cx="12050520" cy="4700812"/>
          </a:xfrm>
          <a:prstGeom prst="roundRect">
            <a:avLst>
              <a:gd name="adj" fmla="val 118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896018-9431-FC5B-85C8-60858344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10/13/2024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Bildobjekt 9" descr="En bild som visar text, skärmbild, Graf, linje&#10;&#10;Automatiskt genererad beskrivning">
            <a:extLst>
              <a:ext uri="{FF2B5EF4-FFF2-40B4-BE49-F238E27FC236}">
                <a16:creationId xmlns:a16="http://schemas.microsoft.com/office/drawing/2014/main" id="{36DB5929-9076-7EAA-D0D5-D6408C425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63" y="1657485"/>
            <a:ext cx="5064373" cy="1506650"/>
          </a:xfrm>
          <a:prstGeom prst="rect">
            <a:avLst/>
          </a:prstGeom>
        </p:spPr>
      </p:pic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492992C0-9040-F7B0-01E9-F8632A4FE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0164" y="1708129"/>
            <a:ext cx="5064373" cy="14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3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76D2B9-2E99-23C0-A25B-77784F231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2DEE39C-0408-81E8-DFA9-208EE3BF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53034"/>
            <a:ext cx="4025406" cy="1799665"/>
          </a:xfrm>
        </p:spPr>
        <p:txBody>
          <a:bodyPr anchor="t">
            <a:normAutofit/>
          </a:bodyPr>
          <a:lstStyle/>
          <a:p>
            <a:r>
              <a:rPr lang="sv-SE" sz="4100"/>
              <a:t>Research </a:t>
            </a:r>
            <a:r>
              <a:rPr lang="sv-SE" sz="4100" err="1"/>
              <a:t>Question</a:t>
            </a:r>
            <a:r>
              <a:rPr lang="sv-SE" sz="4100"/>
              <a:t> &amp; </a:t>
            </a:r>
            <a:r>
              <a:rPr lang="sv-SE" sz="4100" err="1"/>
              <a:t>Hypothesis</a:t>
            </a:r>
            <a:endParaRPr lang="sv-SE" sz="410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2AA4455-1F1B-053F-E27B-06030C8E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10/13/2024</a:t>
            </a:fld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4F2B69-92F2-E1D8-F70D-B8AD4286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869270"/>
            <a:ext cx="3993175" cy="3555491"/>
          </a:xfrm>
        </p:spPr>
        <p:txBody>
          <a:bodyPr anchor="b">
            <a:normAutofit/>
          </a:bodyPr>
          <a:lstStyle/>
          <a:p>
            <a:r>
              <a:rPr lang="sv-SE" b="1" dirty="0">
                <a:latin typeface="Aptos" panose="020B0004020202020204" pitchFamily="34" charset="0"/>
              </a:rPr>
              <a:t>Research </a:t>
            </a:r>
            <a:r>
              <a:rPr lang="sv-SE" b="1" dirty="0" err="1">
                <a:latin typeface="Aptos" panose="020B0004020202020204" pitchFamily="34" charset="0"/>
              </a:rPr>
              <a:t>question</a:t>
            </a:r>
            <a:r>
              <a:rPr lang="sv-SE" dirty="0">
                <a:latin typeface="Aptos" panose="020B0004020202020204" pitchFamily="34" charset="0"/>
              </a:rPr>
              <a:t>: </a:t>
            </a:r>
            <a:r>
              <a:rPr lang="sv-SE" i="1" dirty="0" err="1">
                <a:latin typeface="Aptos" panose="020B0004020202020204" pitchFamily="34" charset="0"/>
              </a:rPr>
              <a:t>How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does</a:t>
            </a:r>
            <a:r>
              <a:rPr lang="sv-SE" i="1" dirty="0">
                <a:latin typeface="Aptos" panose="020B0004020202020204" pitchFamily="34" charset="0"/>
              </a:rPr>
              <a:t> an </a:t>
            </a:r>
            <a:r>
              <a:rPr lang="sv-SE" i="1" dirty="0" err="1">
                <a:latin typeface="Aptos" panose="020B0004020202020204" pitchFamily="34" charset="0"/>
              </a:rPr>
              <a:t>increase</a:t>
            </a:r>
            <a:r>
              <a:rPr lang="sv-SE" i="1" dirty="0">
                <a:latin typeface="Aptos" panose="020B0004020202020204" pitchFamily="34" charset="0"/>
              </a:rPr>
              <a:t> in </a:t>
            </a:r>
            <a:r>
              <a:rPr lang="sv-SE" i="1" dirty="0" err="1">
                <a:latin typeface="Aptos" panose="020B0004020202020204" pitchFamily="34" charset="0"/>
              </a:rPr>
              <a:t>crude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oil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prices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impact</a:t>
            </a:r>
            <a:r>
              <a:rPr lang="sv-SE" i="1" dirty="0">
                <a:latin typeface="Aptos" panose="020B0004020202020204" pitchFamily="34" charset="0"/>
              </a:rPr>
              <a:t> the </a:t>
            </a:r>
            <a:r>
              <a:rPr lang="sv-SE" i="1" dirty="0" err="1">
                <a:latin typeface="Aptos" panose="020B0004020202020204" pitchFamily="34" charset="0"/>
              </a:rPr>
              <a:t>iShares</a:t>
            </a:r>
            <a:r>
              <a:rPr lang="sv-SE" i="1" dirty="0">
                <a:latin typeface="Aptos" panose="020B0004020202020204" pitchFamily="34" charset="0"/>
              </a:rPr>
              <a:t> US </a:t>
            </a:r>
            <a:r>
              <a:rPr lang="sv-SE" i="1" dirty="0" err="1">
                <a:latin typeface="Aptos" panose="020B0004020202020204" pitchFamily="34" charset="0"/>
              </a:rPr>
              <a:t>Transportation</a:t>
            </a:r>
            <a:r>
              <a:rPr lang="sv-SE" i="1" dirty="0">
                <a:latin typeface="Aptos" panose="020B0004020202020204" pitchFamily="34" charset="0"/>
              </a:rPr>
              <a:t> ETF?</a:t>
            </a:r>
            <a:endParaRPr lang="sv-SE" b="1" dirty="0">
              <a:latin typeface="Aptos" panose="020B0004020202020204" pitchFamily="34" charset="0"/>
            </a:endParaRPr>
          </a:p>
          <a:p>
            <a:r>
              <a:rPr lang="sv-SE" b="1" dirty="0">
                <a:latin typeface="Aptos" panose="020B0004020202020204" pitchFamily="34" charset="0"/>
              </a:rPr>
              <a:t>H₀ </a:t>
            </a:r>
            <a:r>
              <a:rPr lang="sv-SE" dirty="0">
                <a:latin typeface="Aptos" panose="020B0004020202020204" pitchFamily="34" charset="0"/>
              </a:rPr>
              <a:t>: </a:t>
            </a:r>
            <a:r>
              <a:rPr lang="sv-SE" i="1" dirty="0">
                <a:latin typeface="Aptos" panose="020B0004020202020204" pitchFamily="34" charset="0"/>
              </a:rPr>
              <a:t>An </a:t>
            </a:r>
            <a:r>
              <a:rPr lang="sv-SE" i="1" dirty="0" err="1">
                <a:latin typeface="Aptos" panose="020B0004020202020204" pitchFamily="34" charset="0"/>
              </a:rPr>
              <a:t>increase</a:t>
            </a:r>
            <a:r>
              <a:rPr lang="sv-SE" i="1" dirty="0">
                <a:latin typeface="Aptos" panose="020B0004020202020204" pitchFamily="34" charset="0"/>
              </a:rPr>
              <a:t> in </a:t>
            </a:r>
            <a:r>
              <a:rPr lang="sv-SE" i="1" dirty="0" err="1">
                <a:latin typeface="Aptos" panose="020B0004020202020204" pitchFamily="34" charset="0"/>
              </a:rPr>
              <a:t>crude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oil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prices</a:t>
            </a:r>
            <a:r>
              <a:rPr lang="sv-SE" i="1" dirty="0">
                <a:latin typeface="Aptos" panose="020B0004020202020204" pitchFamily="34" charset="0"/>
              </a:rPr>
              <a:t> has no </a:t>
            </a:r>
            <a:r>
              <a:rPr lang="sv-SE" i="1" dirty="0" err="1">
                <a:latin typeface="Aptos" panose="020B0004020202020204" pitchFamily="34" charset="0"/>
              </a:rPr>
              <a:t>effect</a:t>
            </a:r>
            <a:r>
              <a:rPr lang="sv-SE" i="1" dirty="0">
                <a:latin typeface="Aptos" panose="020B0004020202020204" pitchFamily="34" charset="0"/>
              </a:rPr>
              <a:t> on the </a:t>
            </a:r>
            <a:r>
              <a:rPr lang="sv-SE" i="1" dirty="0" err="1">
                <a:latin typeface="Aptos" panose="020B0004020202020204" pitchFamily="34" charset="0"/>
              </a:rPr>
              <a:t>iShares</a:t>
            </a:r>
            <a:r>
              <a:rPr lang="sv-SE" i="1" dirty="0">
                <a:latin typeface="Aptos" panose="020B0004020202020204" pitchFamily="34" charset="0"/>
              </a:rPr>
              <a:t> US </a:t>
            </a:r>
            <a:r>
              <a:rPr lang="sv-SE" i="1" dirty="0" err="1">
                <a:latin typeface="Aptos" panose="020B0004020202020204" pitchFamily="34" charset="0"/>
              </a:rPr>
              <a:t>Transportation</a:t>
            </a:r>
            <a:r>
              <a:rPr lang="sv-SE" i="1" dirty="0">
                <a:latin typeface="Aptos" panose="020B0004020202020204" pitchFamily="34" charset="0"/>
              </a:rPr>
              <a:t> ETF.</a:t>
            </a:r>
            <a:endParaRPr lang="sv-SE" dirty="0">
              <a:latin typeface="Aptos" panose="020B0004020202020204" pitchFamily="34" charset="0"/>
            </a:endParaRPr>
          </a:p>
          <a:p>
            <a:r>
              <a:rPr lang="sv-SE" b="1" dirty="0">
                <a:latin typeface="Aptos" panose="020B0004020202020204" pitchFamily="34" charset="0"/>
              </a:rPr>
              <a:t>H₁: </a:t>
            </a:r>
            <a:r>
              <a:rPr lang="sv-SE" i="1" dirty="0">
                <a:latin typeface="Aptos" panose="020B0004020202020204" pitchFamily="34" charset="0"/>
              </a:rPr>
              <a:t>An </a:t>
            </a:r>
            <a:r>
              <a:rPr lang="sv-SE" i="1" dirty="0" err="1">
                <a:latin typeface="Aptos" panose="020B0004020202020204" pitchFamily="34" charset="0"/>
              </a:rPr>
              <a:t>increase</a:t>
            </a:r>
            <a:r>
              <a:rPr lang="sv-SE" i="1" dirty="0">
                <a:latin typeface="Aptos" panose="020B0004020202020204" pitchFamily="34" charset="0"/>
              </a:rPr>
              <a:t> in </a:t>
            </a:r>
            <a:r>
              <a:rPr lang="sv-SE" i="1" dirty="0" err="1">
                <a:latin typeface="Aptos" panose="020B0004020202020204" pitchFamily="34" charset="0"/>
              </a:rPr>
              <a:t>crude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oil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prices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negatively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impacts</a:t>
            </a:r>
            <a:r>
              <a:rPr lang="sv-SE" i="1" dirty="0">
                <a:latin typeface="Aptos" panose="020B0004020202020204" pitchFamily="34" charset="0"/>
              </a:rPr>
              <a:t> the </a:t>
            </a:r>
            <a:r>
              <a:rPr lang="sv-SE" i="1" dirty="0" err="1">
                <a:latin typeface="Aptos" panose="020B0004020202020204" pitchFamily="34" charset="0"/>
              </a:rPr>
              <a:t>iShares</a:t>
            </a:r>
            <a:r>
              <a:rPr lang="sv-SE" i="1" dirty="0">
                <a:latin typeface="Aptos" panose="020B0004020202020204" pitchFamily="34" charset="0"/>
              </a:rPr>
              <a:t> US </a:t>
            </a:r>
            <a:r>
              <a:rPr lang="sv-SE" i="1" dirty="0" err="1">
                <a:latin typeface="Aptos" panose="020B0004020202020204" pitchFamily="34" charset="0"/>
              </a:rPr>
              <a:t>Transportation</a:t>
            </a:r>
            <a:r>
              <a:rPr lang="sv-SE" i="1" dirty="0">
                <a:latin typeface="Aptos" panose="020B0004020202020204" pitchFamily="34" charset="0"/>
              </a:rPr>
              <a:t> ETF.</a:t>
            </a:r>
          </a:p>
          <a:p>
            <a:endParaRPr lang="sv-SE" dirty="0"/>
          </a:p>
        </p:txBody>
      </p:sp>
      <p:pic>
        <p:nvPicPr>
          <p:cNvPr id="8" name="Picture 7" descr="Oil refinery against blue sky">
            <a:extLst>
              <a:ext uri="{FF2B5EF4-FFF2-40B4-BE49-F238E27FC236}">
                <a16:creationId xmlns:a16="http://schemas.microsoft.com/office/drawing/2014/main" id="{1034EF19-F2B4-0DCF-F5D5-5BE5009A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59" r="16782"/>
          <a:stretch/>
        </p:blipFill>
        <p:spPr>
          <a:xfrm>
            <a:off x="5105401" y="1"/>
            <a:ext cx="7090851" cy="6857999"/>
          </a:xfrm>
          <a:custGeom>
            <a:avLst/>
            <a:gdLst/>
            <a:ahLst/>
            <a:cxnLst/>
            <a:rect l="l" t="t" r="r" b="b"/>
            <a:pathLst>
              <a:path w="7090851" h="6874453">
                <a:moveTo>
                  <a:pt x="679539" y="0"/>
                </a:moveTo>
                <a:lnTo>
                  <a:pt x="7090851" y="0"/>
                </a:lnTo>
                <a:lnTo>
                  <a:pt x="7090851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979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08DFD6-A74F-C52E-8BEB-413D1B07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27" y="-497078"/>
            <a:ext cx="9956747" cy="1438780"/>
          </a:xfrm>
        </p:spPr>
        <p:txBody>
          <a:bodyPr/>
          <a:lstStyle/>
          <a:p>
            <a:r>
              <a:rPr lang="sv-SE"/>
              <a:t>Data and Methology</a:t>
            </a:r>
            <a:endParaRPr lang="sv-SE" dirty="0"/>
          </a:p>
        </p:txBody>
      </p:sp>
      <p:graphicFrame>
        <p:nvGraphicFramePr>
          <p:cNvPr id="22" name="Platshållare för innehåll 2">
            <a:extLst>
              <a:ext uri="{FF2B5EF4-FFF2-40B4-BE49-F238E27FC236}">
                <a16:creationId xmlns:a16="http://schemas.microsoft.com/office/drawing/2014/main" id="{49C310A0-DF99-8E8C-D211-0576734C8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390113"/>
              </p:ext>
            </p:extLst>
          </p:nvPr>
        </p:nvGraphicFramePr>
        <p:xfrm>
          <a:off x="340137" y="1179021"/>
          <a:ext cx="10922223" cy="5244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1CB660F-BDD1-CCEA-702A-181635E8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4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B9DF82-5896-DDFB-BBB4-97B8BC85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sv-SE" dirty="0" err="1"/>
              <a:t>Results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FE0AC7A-CD58-6ADE-44E9-B29441CE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10/13/2024</a:t>
            </a:fld>
            <a:endParaRPr lang="en-US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071FD6B-9E3B-D4E1-2027-1B9C6AE9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50" y="5446"/>
            <a:ext cx="6539789" cy="3547834"/>
          </a:xfrm>
          <a:prstGeom prst="rect">
            <a:avLst/>
          </a:prstGeom>
        </p:spPr>
      </p:pic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4DA40B4-C750-ABA5-DBDC-0AD8AC47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6632682A-4FE0-72E3-5397-FF1619E07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50" y="3587090"/>
            <a:ext cx="6209849" cy="3304720"/>
          </a:xfrm>
          <a:prstGeom prst="rect">
            <a:avLst/>
          </a:prstGeo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F762310F-F871-0375-195B-6E70D88EC805}"/>
              </a:ext>
            </a:extLst>
          </p:cNvPr>
          <p:cNvSpPr txBox="1"/>
          <p:nvPr/>
        </p:nvSpPr>
        <p:spPr>
          <a:xfrm>
            <a:off x="340137" y="1869440"/>
            <a:ext cx="42245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v-SE" dirty="0" err="1"/>
              <a:t>Correlation</a:t>
            </a:r>
            <a:r>
              <a:rPr lang="sv-SE" dirty="0"/>
              <a:t> :</a:t>
            </a:r>
            <a:r>
              <a:rPr lang="sv-S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sv-SE" dirty="0"/>
              <a:t> 0,91</a:t>
            </a:r>
          </a:p>
          <a:p>
            <a:pPr marL="285750" indent="-285750">
              <a:buFontTx/>
              <a:buChar char="-"/>
            </a:pPr>
            <a:r>
              <a:rPr lang="sv-SE" dirty="0"/>
              <a:t>T-</a:t>
            </a:r>
            <a:r>
              <a:rPr lang="sv-SE" dirty="0" err="1"/>
              <a:t>statistic</a:t>
            </a:r>
            <a:r>
              <a:rPr lang="sv-SE" dirty="0"/>
              <a:t> </a:t>
            </a:r>
            <a:r>
              <a:rPr lang="sv-SE" dirty="0">
                <a:latin typeface="Arial" panose="020B0604020202020204" pitchFamily="34" charset="0"/>
              </a:rPr>
              <a:t>: </a:t>
            </a:r>
            <a:r>
              <a:rPr lang="sv-SE" b="0" i="0" dirty="0">
                <a:effectLst/>
                <a:latin typeface="Arial" panose="020B0604020202020204" pitchFamily="34" charset="0"/>
              </a:rPr>
              <a:t>154</a:t>
            </a:r>
          </a:p>
          <a:p>
            <a:pPr marL="285750" indent="-285750">
              <a:buFontTx/>
              <a:buChar char="-"/>
            </a:pPr>
            <a:r>
              <a:rPr lang="sv-SE" dirty="0">
                <a:latin typeface="Arial" panose="020B0604020202020204" pitchFamily="34" charset="0"/>
              </a:rPr>
              <a:t>P-</a:t>
            </a:r>
            <a:r>
              <a:rPr lang="sv-SE" dirty="0" err="1">
                <a:latin typeface="Arial" panose="020B0604020202020204" pitchFamily="34" charset="0"/>
              </a:rPr>
              <a:t>value</a:t>
            </a:r>
            <a:r>
              <a:rPr lang="sv-SE" dirty="0">
                <a:latin typeface="Arial" panose="020B0604020202020204" pitchFamily="34" charset="0"/>
              </a:rPr>
              <a:t> = 0</a:t>
            </a:r>
          </a:p>
          <a:p>
            <a:pPr marL="285750" indent="-285750">
              <a:buFontTx/>
              <a:buChar char="-"/>
            </a:pPr>
            <a:r>
              <a:rPr lang="sv-SE" dirty="0" err="1">
                <a:latin typeface="Arial" panose="020B0604020202020204" pitchFamily="34" charset="0"/>
              </a:rPr>
              <a:t>Alpha</a:t>
            </a:r>
            <a:r>
              <a:rPr lang="sv-SE" dirty="0">
                <a:latin typeface="Arial" panose="020B0604020202020204" pitchFamily="34" charset="0"/>
              </a:rPr>
              <a:t> = 0.05</a:t>
            </a:r>
          </a:p>
          <a:p>
            <a:pPr marL="285750" indent="-285750">
              <a:buFontTx/>
              <a:buChar char="-"/>
            </a:pPr>
            <a:r>
              <a:rPr lang="sv-SE" dirty="0">
                <a:latin typeface="Arial" panose="020B0604020202020204" pitchFamily="34" charset="0"/>
              </a:rPr>
              <a:t>Data </a:t>
            </a:r>
            <a:r>
              <a:rPr lang="sv-SE" dirty="0" err="1">
                <a:latin typeface="Arial" panose="020B0604020202020204" pitchFamily="34" charset="0"/>
              </a:rPr>
              <a:t>points</a:t>
            </a:r>
            <a:r>
              <a:rPr lang="sv-SE" dirty="0">
                <a:latin typeface="Arial" panose="020B0604020202020204" pitchFamily="34" charset="0"/>
              </a:rPr>
              <a:t> = 5034</a:t>
            </a:r>
          </a:p>
          <a:p>
            <a:endParaRPr lang="sv-SE" dirty="0">
              <a:latin typeface="Arial" panose="020B0604020202020204" pitchFamily="34" charset="0"/>
            </a:endParaRPr>
          </a:p>
          <a:p>
            <a:r>
              <a:rPr lang="sv-SE" b="1" dirty="0">
                <a:latin typeface="Aptos" panose="020B0004020202020204" pitchFamily="34" charset="0"/>
              </a:rPr>
              <a:t>H₀ </a:t>
            </a:r>
            <a:r>
              <a:rPr lang="sv-SE" dirty="0">
                <a:latin typeface="Aptos" panose="020B0004020202020204" pitchFamily="34" charset="0"/>
              </a:rPr>
              <a:t>: </a:t>
            </a:r>
            <a:r>
              <a:rPr lang="sv-SE" i="1" dirty="0">
                <a:latin typeface="Aptos" panose="020B0004020202020204" pitchFamily="34" charset="0"/>
              </a:rPr>
              <a:t>An </a:t>
            </a:r>
            <a:r>
              <a:rPr lang="sv-SE" i="1" dirty="0" err="1">
                <a:latin typeface="Aptos" panose="020B0004020202020204" pitchFamily="34" charset="0"/>
              </a:rPr>
              <a:t>increase</a:t>
            </a:r>
            <a:r>
              <a:rPr lang="sv-SE" i="1" dirty="0">
                <a:latin typeface="Aptos" panose="020B0004020202020204" pitchFamily="34" charset="0"/>
              </a:rPr>
              <a:t> in </a:t>
            </a:r>
            <a:r>
              <a:rPr lang="sv-SE" i="1" dirty="0" err="1">
                <a:latin typeface="Aptos" panose="020B0004020202020204" pitchFamily="34" charset="0"/>
              </a:rPr>
              <a:t>crude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oil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prices</a:t>
            </a:r>
            <a:r>
              <a:rPr lang="sv-SE" i="1" dirty="0">
                <a:latin typeface="Aptos" panose="020B0004020202020204" pitchFamily="34" charset="0"/>
              </a:rPr>
              <a:t> has no </a:t>
            </a:r>
            <a:r>
              <a:rPr lang="sv-SE" i="1" dirty="0" err="1">
                <a:latin typeface="Aptos" panose="020B0004020202020204" pitchFamily="34" charset="0"/>
              </a:rPr>
              <a:t>effect</a:t>
            </a:r>
            <a:r>
              <a:rPr lang="sv-SE" i="1" dirty="0">
                <a:latin typeface="Aptos" panose="020B0004020202020204" pitchFamily="34" charset="0"/>
              </a:rPr>
              <a:t> on the </a:t>
            </a:r>
            <a:r>
              <a:rPr lang="sv-SE" i="1" dirty="0" err="1">
                <a:latin typeface="Aptos" panose="020B0004020202020204" pitchFamily="34" charset="0"/>
              </a:rPr>
              <a:t>iShares</a:t>
            </a:r>
            <a:r>
              <a:rPr lang="sv-SE" i="1" dirty="0">
                <a:latin typeface="Aptos" panose="020B0004020202020204" pitchFamily="34" charset="0"/>
              </a:rPr>
              <a:t> US </a:t>
            </a:r>
            <a:r>
              <a:rPr lang="sv-SE" i="1" dirty="0" err="1">
                <a:latin typeface="Aptos" panose="020B0004020202020204" pitchFamily="34" charset="0"/>
              </a:rPr>
              <a:t>Transportation</a:t>
            </a:r>
            <a:r>
              <a:rPr lang="sv-SE" i="1" dirty="0">
                <a:latin typeface="Aptos" panose="020B0004020202020204" pitchFamily="34" charset="0"/>
              </a:rPr>
              <a:t> ETF (</a:t>
            </a:r>
            <a:r>
              <a:rPr lang="sv-SE" i="1" dirty="0" err="1">
                <a:latin typeface="Aptos" panose="020B0004020202020204" pitchFamily="34" charset="0"/>
              </a:rPr>
              <a:t>Rejected</a:t>
            </a:r>
            <a:r>
              <a:rPr lang="sv-SE" i="1" dirty="0">
                <a:latin typeface="Aptos" panose="020B0004020202020204" pitchFamily="34" charset="0"/>
              </a:rPr>
              <a:t>).</a:t>
            </a:r>
          </a:p>
          <a:p>
            <a:endParaRPr lang="sv-SE" i="1" dirty="0">
              <a:latin typeface="Aptos" panose="020B0004020202020204" pitchFamily="34" charset="0"/>
            </a:endParaRPr>
          </a:p>
          <a:p>
            <a:r>
              <a:rPr lang="sv-SE" b="1" dirty="0">
                <a:latin typeface="Aptos" panose="020B0004020202020204" pitchFamily="34" charset="0"/>
              </a:rPr>
              <a:t>H₁: </a:t>
            </a:r>
            <a:r>
              <a:rPr lang="sv-SE" i="1" dirty="0">
                <a:latin typeface="Aptos" panose="020B0004020202020204" pitchFamily="34" charset="0"/>
              </a:rPr>
              <a:t>An </a:t>
            </a:r>
            <a:r>
              <a:rPr lang="sv-SE" i="1" dirty="0" err="1">
                <a:latin typeface="Aptos" panose="020B0004020202020204" pitchFamily="34" charset="0"/>
              </a:rPr>
              <a:t>increase</a:t>
            </a:r>
            <a:r>
              <a:rPr lang="sv-SE" i="1" dirty="0">
                <a:latin typeface="Aptos" panose="020B0004020202020204" pitchFamily="34" charset="0"/>
              </a:rPr>
              <a:t> in </a:t>
            </a:r>
            <a:r>
              <a:rPr lang="sv-SE" i="1" dirty="0" err="1">
                <a:latin typeface="Aptos" panose="020B0004020202020204" pitchFamily="34" charset="0"/>
              </a:rPr>
              <a:t>crude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oil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prices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negatively</a:t>
            </a:r>
            <a:r>
              <a:rPr lang="sv-SE" i="1" dirty="0">
                <a:latin typeface="Aptos" panose="020B0004020202020204" pitchFamily="34" charset="0"/>
              </a:rPr>
              <a:t> </a:t>
            </a:r>
            <a:r>
              <a:rPr lang="sv-SE" i="1" dirty="0" err="1">
                <a:latin typeface="Aptos" panose="020B0004020202020204" pitchFamily="34" charset="0"/>
              </a:rPr>
              <a:t>impacts</a:t>
            </a:r>
            <a:r>
              <a:rPr lang="sv-SE" i="1" dirty="0">
                <a:latin typeface="Aptos" panose="020B0004020202020204" pitchFamily="34" charset="0"/>
              </a:rPr>
              <a:t> the </a:t>
            </a:r>
            <a:r>
              <a:rPr lang="sv-SE" i="1" dirty="0" err="1">
                <a:latin typeface="Aptos" panose="020B0004020202020204" pitchFamily="34" charset="0"/>
              </a:rPr>
              <a:t>iShares</a:t>
            </a:r>
            <a:r>
              <a:rPr lang="sv-SE" i="1" dirty="0">
                <a:latin typeface="Aptos" panose="020B0004020202020204" pitchFamily="34" charset="0"/>
              </a:rPr>
              <a:t> US </a:t>
            </a:r>
            <a:r>
              <a:rPr lang="sv-SE" i="1" dirty="0" err="1">
                <a:latin typeface="Aptos" panose="020B0004020202020204" pitchFamily="34" charset="0"/>
              </a:rPr>
              <a:t>Transportation</a:t>
            </a:r>
            <a:r>
              <a:rPr lang="sv-SE" i="1" dirty="0">
                <a:latin typeface="Aptos" panose="020B0004020202020204" pitchFamily="34" charset="0"/>
              </a:rPr>
              <a:t> ETF (Not </a:t>
            </a:r>
            <a:r>
              <a:rPr lang="sv-SE" i="1" dirty="0" err="1">
                <a:latin typeface="Aptos" panose="020B0004020202020204" pitchFamily="34" charset="0"/>
              </a:rPr>
              <a:t>accepted</a:t>
            </a:r>
            <a:r>
              <a:rPr lang="sv-SE" i="1" dirty="0">
                <a:latin typeface="Aptos" panose="020B0004020202020204" pitchFamily="34" charset="0"/>
              </a:rPr>
              <a:t>).</a:t>
            </a:r>
          </a:p>
          <a:p>
            <a:endParaRPr lang="sv-SE" i="1" dirty="0">
              <a:latin typeface="Aptos" panose="020B0004020202020204" pitchFamily="34" charset="0"/>
            </a:endParaRPr>
          </a:p>
          <a:p>
            <a:r>
              <a:rPr lang="sv-SE" dirty="0" err="1">
                <a:latin typeface="Aptos" panose="020B0004020202020204" pitchFamily="34" charset="0"/>
              </a:rPr>
              <a:t>Observing</a:t>
            </a:r>
            <a:r>
              <a:rPr lang="sv-SE" dirty="0">
                <a:latin typeface="Aptos" panose="020B0004020202020204" pitchFamily="34" charset="0"/>
              </a:rPr>
              <a:t> trends </a:t>
            </a:r>
            <a:r>
              <a:rPr lang="sv-SE" dirty="0" err="1">
                <a:latin typeface="Aptos" panose="020B0004020202020204" pitchFamily="34" charset="0"/>
              </a:rPr>
              <a:t>with</a:t>
            </a:r>
            <a:r>
              <a:rPr lang="sv-SE" dirty="0">
                <a:latin typeface="Aptos" panose="020B0004020202020204" pitchFamily="34" charset="0"/>
              </a:rPr>
              <a:t> </a:t>
            </a:r>
            <a:r>
              <a:rPr lang="sv-SE" dirty="0" err="1">
                <a:latin typeface="Aptos" panose="020B0004020202020204" pitchFamily="34" charset="0"/>
              </a:rPr>
              <a:t>rolling</a:t>
            </a:r>
            <a:r>
              <a:rPr lang="sv-SE" dirty="0">
                <a:latin typeface="Aptos" panose="020B0004020202020204" pitchFamily="34" charset="0"/>
              </a:rPr>
              <a:t> </a:t>
            </a:r>
            <a:r>
              <a:rPr lang="sv-SE" dirty="0" err="1">
                <a:latin typeface="Aptos" panose="020B0004020202020204" pitchFamily="34" charset="0"/>
              </a:rPr>
              <a:t>correlation</a:t>
            </a:r>
            <a:r>
              <a:rPr lang="sv-SE" dirty="0">
                <a:latin typeface="Aptos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45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2">
            <a:extLst>
              <a:ext uri="{FF2B5EF4-FFF2-40B4-BE49-F238E27FC236}">
                <a16:creationId xmlns:a16="http://schemas.microsoft.com/office/drawing/2014/main" id="{936DADCA-861E-179A-F115-54D3E843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D59BDB0-ED1E-3F97-5ACD-EEC35CCC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337" y="4458779"/>
            <a:ext cx="9786847" cy="10870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20-Year vs 5-Year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3470E8-3B60-4554-7737-78DEB4423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0" y="63203"/>
            <a:ext cx="12050520" cy="4700812"/>
          </a:xfrm>
          <a:prstGeom prst="roundRect">
            <a:avLst>
              <a:gd name="adj" fmla="val 118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48F5A8-B654-D3D5-D749-B75D2F29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10/13/2024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5" name="Platshållare för innehåll 24" descr="En bild som visar text, Graf, linje, skärmbild">
            <a:extLst>
              <a:ext uri="{FF2B5EF4-FFF2-40B4-BE49-F238E27FC236}">
                <a16:creationId xmlns:a16="http://schemas.microsoft.com/office/drawing/2014/main" id="{BD38FB56-B36D-8D9D-B664-2182A52BA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63" y="1030769"/>
            <a:ext cx="5064373" cy="2760083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F6E91AED-848B-54D6-720C-F1ED5C014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64" y="1062421"/>
            <a:ext cx="5064373" cy="2696779"/>
          </a:xfrm>
          <a:prstGeom prst="rect">
            <a:avLst/>
          </a:prstGeom>
        </p:spPr>
      </p:pic>
      <p:sp>
        <p:nvSpPr>
          <p:cNvPr id="27" name="textruta 26">
            <a:extLst>
              <a:ext uri="{FF2B5EF4-FFF2-40B4-BE49-F238E27FC236}">
                <a16:creationId xmlns:a16="http://schemas.microsoft.com/office/drawing/2014/main" id="{020D7F5B-EFB6-5DA8-64E6-D34531B4F65E}"/>
              </a:ext>
            </a:extLst>
          </p:cNvPr>
          <p:cNvSpPr txBox="1"/>
          <p:nvPr/>
        </p:nvSpPr>
        <p:spPr>
          <a:xfrm>
            <a:off x="4369169" y="5545780"/>
            <a:ext cx="509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- Current market cycle </a:t>
            </a:r>
          </a:p>
          <a:p>
            <a:r>
              <a:rPr lang="sv-SE"/>
              <a:t>- Geopolotical events</a:t>
            </a:r>
          </a:p>
          <a:p>
            <a:r>
              <a:rPr lang="sv-SE"/>
              <a:t>- Rise of electric transportation </a:t>
            </a:r>
            <a:endParaRPr lang="sv-SE" dirty="0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3E20C7B5-5F18-16CE-4197-91FD07625100}"/>
              </a:ext>
            </a:extLst>
          </p:cNvPr>
          <p:cNvSpPr txBox="1"/>
          <p:nvPr/>
        </p:nvSpPr>
        <p:spPr>
          <a:xfrm>
            <a:off x="2265680" y="3962399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</a:rPr>
              <a:t>Correlation</a:t>
            </a:r>
            <a:r>
              <a:rPr lang="sv-SE" dirty="0">
                <a:solidFill>
                  <a:schemeClr val="bg1"/>
                </a:solidFill>
              </a:rPr>
              <a:t>: 0.9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82FC6D44-1049-3CD3-33A1-2BC44C81EC7C}"/>
              </a:ext>
            </a:extLst>
          </p:cNvPr>
          <p:cNvSpPr txBox="1"/>
          <p:nvPr/>
        </p:nvSpPr>
        <p:spPr>
          <a:xfrm>
            <a:off x="7976760" y="3962399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</a:rPr>
              <a:t>Correlation</a:t>
            </a:r>
            <a:r>
              <a:rPr lang="sv-SE" dirty="0">
                <a:solidFill>
                  <a:schemeClr val="bg1"/>
                </a:solidFill>
              </a:rPr>
              <a:t>: 0.6</a:t>
            </a:r>
          </a:p>
        </p:txBody>
      </p:sp>
    </p:spTree>
    <p:extLst>
      <p:ext uri="{BB962C8B-B14F-4D97-AF65-F5344CB8AC3E}">
        <p14:creationId xmlns:p14="http://schemas.microsoft.com/office/powerpoint/2010/main" val="235036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0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6416C12-4595-F59D-09BE-D2DEC4C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Global electric car stock 2013-2023</a:t>
            </a:r>
          </a:p>
        </p:txBody>
      </p:sp>
      <p:pic>
        <p:nvPicPr>
          <p:cNvPr id="16" name="Platshållare för innehåll 15">
            <a:extLst>
              <a:ext uri="{FF2B5EF4-FFF2-40B4-BE49-F238E27FC236}">
                <a16:creationId xmlns:a16="http://schemas.microsoft.com/office/drawing/2014/main" id="{C75A989C-2615-273B-3878-5A4EF3326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3421" b="1807"/>
          <a:stretch/>
        </p:blipFill>
        <p:spPr>
          <a:xfrm>
            <a:off x="0" y="0"/>
            <a:ext cx="12191979" cy="4876861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04ECF58-116B-F51B-B65B-DF2DEF0F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10/13/2024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6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A7FC23-8B51-612D-0894-2FD76DC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ipes over the sea">
            <a:extLst>
              <a:ext uri="{FF2B5EF4-FFF2-40B4-BE49-F238E27FC236}">
                <a16:creationId xmlns:a16="http://schemas.microsoft.com/office/drawing/2014/main" id="{16022D65-40F4-0262-168F-81A76D4087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193" b="4808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483142-053B-376D-A571-EC8F6DAC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10/13/2024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ABAEB7-6DB0-5001-2844-0AB248917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08912"/>
            <a:ext cx="12191999" cy="3149088"/>
          </a:xfrm>
          <a:custGeom>
            <a:avLst/>
            <a:gdLst>
              <a:gd name="connsiteX0" fmla="*/ 677913 w 12191999"/>
              <a:gd name="connsiteY0" fmla="*/ 0 h 3149088"/>
              <a:gd name="connsiteX1" fmla="*/ 11514086 w 12191999"/>
              <a:gd name="connsiteY1" fmla="*/ 0 h 3149088"/>
              <a:gd name="connsiteX2" fmla="*/ 12191999 w 12191999"/>
              <a:gd name="connsiteY2" fmla="*/ 677913 h 3149088"/>
              <a:gd name="connsiteX3" fmla="*/ 12191999 w 12191999"/>
              <a:gd name="connsiteY3" fmla="*/ 3149088 h 3149088"/>
              <a:gd name="connsiteX4" fmla="*/ 0 w 12191999"/>
              <a:gd name="connsiteY4" fmla="*/ 3149088 h 3149088"/>
              <a:gd name="connsiteX5" fmla="*/ 0 w 12191999"/>
              <a:gd name="connsiteY5" fmla="*/ 677913 h 3149088"/>
              <a:gd name="connsiteX6" fmla="*/ 677913 w 12191999"/>
              <a:gd name="connsiteY6" fmla="*/ 0 h 31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149088">
                <a:moveTo>
                  <a:pt x="677913" y="0"/>
                </a:moveTo>
                <a:lnTo>
                  <a:pt x="11514086" y="0"/>
                </a:lnTo>
                <a:cubicBezTo>
                  <a:pt x="11888487" y="0"/>
                  <a:pt x="12191999" y="303512"/>
                  <a:pt x="12191999" y="677913"/>
                </a:cubicBezTo>
                <a:lnTo>
                  <a:pt x="12191999" y="3149088"/>
                </a:lnTo>
                <a:lnTo>
                  <a:pt x="0" y="3149088"/>
                </a:ln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351A272-CCDF-79BF-A88D-DBCEC286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4108600"/>
            <a:ext cx="4797012" cy="2248657"/>
          </a:xfrm>
        </p:spPr>
        <p:txBody>
          <a:bodyPr anchor="t">
            <a:normAutofit/>
          </a:bodyPr>
          <a:lstStyle/>
          <a:p>
            <a:r>
              <a:rPr lang="sv-SE"/>
              <a:t>Interpetation</a:t>
            </a:r>
            <a:r>
              <a:rPr lang="sv-SE" dirty="0"/>
              <a:t> </a:t>
            </a:r>
            <a:r>
              <a:rPr lang="sv-SE"/>
              <a:t>of</a:t>
            </a:r>
            <a:r>
              <a:rPr lang="sv-SE" dirty="0"/>
              <a:t> </a:t>
            </a:r>
            <a:r>
              <a:rPr lang="sv-SE"/>
              <a:t>Result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C8CBEC-CC1C-79A7-771F-E45CB5C5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4108600"/>
            <a:ext cx="5232740" cy="244862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v-SE" dirty="0" err="1"/>
              <a:t>Statistically</a:t>
            </a:r>
            <a:r>
              <a:rPr lang="sv-SE" dirty="0"/>
              <a:t> </a:t>
            </a:r>
            <a:r>
              <a:rPr lang="sv-SE" dirty="0" err="1"/>
              <a:t>significant</a:t>
            </a:r>
            <a:r>
              <a:rPr lang="sv-SE" dirty="0"/>
              <a:t> relationship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crude</a:t>
            </a:r>
            <a:r>
              <a:rPr lang="sv-SE" dirty="0"/>
              <a:t> </a:t>
            </a:r>
            <a:r>
              <a:rPr lang="sv-SE" dirty="0" err="1"/>
              <a:t>oil</a:t>
            </a:r>
            <a:r>
              <a:rPr lang="sv-SE" dirty="0"/>
              <a:t> </a:t>
            </a:r>
            <a:r>
              <a:rPr lang="sv-SE" dirty="0" err="1"/>
              <a:t>prices</a:t>
            </a:r>
            <a:r>
              <a:rPr lang="sv-SE" dirty="0"/>
              <a:t> and the </a:t>
            </a:r>
            <a:r>
              <a:rPr lang="sv-SE" dirty="0" err="1"/>
              <a:t>transportation</a:t>
            </a:r>
            <a:r>
              <a:rPr lang="sv-SE" dirty="0"/>
              <a:t> </a:t>
            </a:r>
            <a:r>
              <a:rPr lang="sv-SE" dirty="0" err="1"/>
              <a:t>sector</a:t>
            </a:r>
            <a:endParaRPr lang="sv-SE" dirty="0"/>
          </a:p>
          <a:p>
            <a:pPr>
              <a:buFontTx/>
              <a:buChar char="-"/>
            </a:pPr>
            <a:r>
              <a:rPr lang="sv-SE" dirty="0"/>
              <a:t>Moderate positive relationship last 5 </a:t>
            </a:r>
            <a:r>
              <a:rPr lang="sv-SE" dirty="0" err="1"/>
              <a:t>years</a:t>
            </a:r>
            <a:endParaRPr lang="sv-SE" dirty="0"/>
          </a:p>
          <a:p>
            <a:pPr>
              <a:buFontTx/>
              <a:buChar char="-"/>
            </a:pPr>
            <a:r>
              <a:rPr lang="sv-SE" dirty="0" err="1"/>
              <a:t>Increase</a:t>
            </a:r>
            <a:r>
              <a:rPr lang="sv-SE" dirty="0"/>
              <a:t> in EV in </a:t>
            </a:r>
            <a:r>
              <a:rPr lang="sv-SE" dirty="0" err="1"/>
              <a:t>trasportation</a:t>
            </a:r>
            <a:r>
              <a:rPr lang="sv-SE" dirty="0"/>
              <a:t> </a:t>
            </a:r>
            <a:r>
              <a:rPr lang="sv-SE" dirty="0" err="1"/>
              <a:t>sector</a:t>
            </a:r>
            <a:r>
              <a:rPr lang="sv-SE" dirty="0"/>
              <a:t> </a:t>
            </a:r>
            <a:r>
              <a:rPr lang="sv-SE" dirty="0" err="1"/>
              <a:t>may</a:t>
            </a:r>
            <a:r>
              <a:rPr lang="sv-SE" dirty="0"/>
              <a:t> </a:t>
            </a:r>
            <a:r>
              <a:rPr lang="sv-SE" dirty="0" err="1"/>
              <a:t>weaken</a:t>
            </a:r>
            <a:r>
              <a:rPr lang="sv-SE" dirty="0"/>
              <a:t> the </a:t>
            </a:r>
            <a:r>
              <a:rPr lang="sv-SE" dirty="0" err="1"/>
              <a:t>historical</a:t>
            </a:r>
            <a:r>
              <a:rPr lang="sv-SE" dirty="0"/>
              <a:t> </a:t>
            </a:r>
            <a:r>
              <a:rPr lang="sv-SE" dirty="0" err="1"/>
              <a:t>correlation</a:t>
            </a:r>
            <a:endParaRPr lang="sv-SE" dirty="0"/>
          </a:p>
          <a:p>
            <a:pPr>
              <a:buFontTx/>
              <a:buChar char="-"/>
            </a:pPr>
            <a:r>
              <a:rPr lang="sv-SE" dirty="0">
                <a:latin typeface="Aptos" panose="020B0004020202020204" pitchFamily="34" charset="0"/>
              </a:rPr>
              <a:t>H₀ </a:t>
            </a:r>
            <a:r>
              <a:rPr lang="sv-SE" dirty="0" err="1">
                <a:latin typeface="Aptos" panose="020B0004020202020204" pitchFamily="34" charset="0"/>
              </a:rPr>
              <a:t>Rejected</a:t>
            </a:r>
            <a:r>
              <a:rPr lang="sv-SE" dirty="0">
                <a:latin typeface="Aptos" panose="020B0004020202020204" pitchFamily="34" charset="0"/>
              </a:rPr>
              <a:t>, H₁ Not </a:t>
            </a:r>
            <a:r>
              <a:rPr lang="sv-SE" dirty="0" err="1">
                <a:latin typeface="Aptos" panose="020B0004020202020204" pitchFamily="34" charset="0"/>
              </a:rPr>
              <a:t>accepted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939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716</Words>
  <Application>Microsoft Office PowerPoint</Application>
  <PresentationFormat>Bredbild</PresentationFormat>
  <Paragraphs>74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5" baseType="lpstr">
      <vt:lpstr>Aptos</vt:lpstr>
      <vt:lpstr>Arial</vt:lpstr>
      <vt:lpstr>Neue Haas Grotesk Text Pro</vt:lpstr>
      <vt:lpstr>DylanVTI</vt:lpstr>
      <vt:lpstr>The Impact of Crude Oil Prices on the iShares US Transportation ETF</vt:lpstr>
      <vt:lpstr>Why iShares US Transportation ETF (IYT)?</vt:lpstr>
      <vt:lpstr>DJTA                                      IYT</vt:lpstr>
      <vt:lpstr>Research Question &amp; Hypothesis</vt:lpstr>
      <vt:lpstr>Data and Methology</vt:lpstr>
      <vt:lpstr>Results</vt:lpstr>
      <vt:lpstr>20-Year vs 5-Year</vt:lpstr>
      <vt:lpstr>Global electric car stock 2013-2023</vt:lpstr>
      <vt:lpstr>Interpetation of Result</vt:lpstr>
      <vt:lpstr>Future Research</vt:lpstr>
      <vt:lpstr>Refereces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Brosgård</dc:creator>
  <cp:lastModifiedBy>Emil Brosgård</cp:lastModifiedBy>
  <cp:revision>1</cp:revision>
  <dcterms:created xsi:type="dcterms:W3CDTF">2024-10-12T22:11:45Z</dcterms:created>
  <dcterms:modified xsi:type="dcterms:W3CDTF">2024-10-13T11:59:09Z</dcterms:modified>
</cp:coreProperties>
</file>