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8" r:id="rId6"/>
    <p:sldId id="257" r:id="rId7"/>
    <p:sldId id="259" r:id="rId8"/>
    <p:sldId id="260" r:id="rId9"/>
    <p:sldId id="271"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3" Type="http://schemas.openxmlformats.org/officeDocument/2006/relationships/hyperlink" Target="https://huggingface.co/datasets/GonzaloA/fake_news" TargetMode="External"/><Relationship Id="rId2" Type="http://schemas.openxmlformats.org/officeDocument/2006/relationships/hyperlink" Target="https://ai.google/" TargetMode="External"/><Relationship Id="rId1" Type="http://schemas.openxmlformats.org/officeDocument/2006/relationships/hyperlink" Target="https://openai.com/" TargetMode="External"/><Relationship Id="rId4" Type="http://schemas.openxmlformats.org/officeDocument/2006/relationships/hyperlink" Target="https://huggingface.co/jy46604790/Fake-News-Bert-Detect"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huggingface.co/datasets/GonzaloA/fake_news" TargetMode="External"/><Relationship Id="rId2" Type="http://schemas.openxmlformats.org/officeDocument/2006/relationships/hyperlink" Target="https://ai.google/" TargetMode="External"/><Relationship Id="rId1" Type="http://schemas.openxmlformats.org/officeDocument/2006/relationships/hyperlink" Target="https://openai.com/" TargetMode="External"/><Relationship Id="rId4" Type="http://schemas.openxmlformats.org/officeDocument/2006/relationships/hyperlink" Target="https://huggingface.co/jy46604790/Fake-News-Bert-Detect"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F6E6C-2D42-41A7-8A0A-CD745680B93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B0CE925-73BB-49FF-B31F-61C58FF13AAF}">
      <dgm:prSet/>
      <dgm:spPr/>
      <dgm:t>
        <a:bodyPr/>
        <a:lstStyle/>
        <a:p>
          <a:r>
            <a:rPr lang="en-US" dirty="0"/>
            <a:t>Introduction</a:t>
          </a:r>
        </a:p>
      </dgm:t>
    </dgm:pt>
    <dgm:pt modelId="{71643563-AD48-4E3C-AD79-2165A52FD848}" type="parTrans" cxnId="{71EC287C-3FEB-4C9D-9CFE-3924C3EE41BD}">
      <dgm:prSet/>
      <dgm:spPr/>
      <dgm:t>
        <a:bodyPr/>
        <a:lstStyle/>
        <a:p>
          <a:endParaRPr lang="en-US"/>
        </a:p>
      </dgm:t>
    </dgm:pt>
    <dgm:pt modelId="{3C6F521D-5881-4EC5-9AE1-36902A7F9D15}" type="sibTrans" cxnId="{71EC287C-3FEB-4C9D-9CFE-3924C3EE41BD}">
      <dgm:prSet/>
      <dgm:spPr/>
      <dgm:t>
        <a:bodyPr/>
        <a:lstStyle/>
        <a:p>
          <a:endParaRPr lang="en-US"/>
        </a:p>
      </dgm:t>
    </dgm:pt>
    <dgm:pt modelId="{39B43B7E-F260-46C2-A7EF-10448D1F589D}">
      <dgm:prSet/>
      <dgm:spPr/>
      <dgm:t>
        <a:bodyPr/>
        <a:lstStyle/>
        <a:p>
          <a:r>
            <a:rPr lang="en-US"/>
            <a:t>Model and Dataset</a:t>
          </a:r>
        </a:p>
      </dgm:t>
    </dgm:pt>
    <dgm:pt modelId="{F428E4BE-48AA-4DB0-A89A-94DE6E93AD28}" type="parTrans" cxnId="{2A717A1E-5BFD-43F7-BDD1-7477C110787F}">
      <dgm:prSet/>
      <dgm:spPr/>
      <dgm:t>
        <a:bodyPr/>
        <a:lstStyle/>
        <a:p>
          <a:endParaRPr lang="en-US"/>
        </a:p>
      </dgm:t>
    </dgm:pt>
    <dgm:pt modelId="{F1DABF9A-D51C-42BD-B677-F89C11455B0A}" type="sibTrans" cxnId="{2A717A1E-5BFD-43F7-BDD1-7477C110787F}">
      <dgm:prSet/>
      <dgm:spPr/>
      <dgm:t>
        <a:bodyPr/>
        <a:lstStyle/>
        <a:p>
          <a:endParaRPr lang="en-US"/>
        </a:p>
      </dgm:t>
    </dgm:pt>
    <dgm:pt modelId="{23337D59-5B39-4CB6-A46A-75483889CF8D}">
      <dgm:prSet/>
      <dgm:spPr/>
      <dgm:t>
        <a:bodyPr/>
        <a:lstStyle/>
        <a:p>
          <a:r>
            <a:rPr lang="en-US" dirty="0" err="1"/>
            <a:t>Explorotary</a:t>
          </a:r>
          <a:r>
            <a:rPr lang="en-US" dirty="0"/>
            <a:t> Data Analysis and preprocessing</a:t>
          </a:r>
        </a:p>
      </dgm:t>
    </dgm:pt>
    <dgm:pt modelId="{D0501D19-E67C-463F-99D1-1D87D988EDD8}" type="parTrans" cxnId="{732FC878-B63E-4573-A32F-5D279E295B45}">
      <dgm:prSet/>
      <dgm:spPr/>
      <dgm:t>
        <a:bodyPr/>
        <a:lstStyle/>
        <a:p>
          <a:endParaRPr lang="en-US"/>
        </a:p>
      </dgm:t>
    </dgm:pt>
    <dgm:pt modelId="{D68FECE9-D38A-47FE-AD6B-519A855E0A41}" type="sibTrans" cxnId="{732FC878-B63E-4573-A32F-5D279E295B45}">
      <dgm:prSet/>
      <dgm:spPr/>
      <dgm:t>
        <a:bodyPr/>
        <a:lstStyle/>
        <a:p>
          <a:endParaRPr lang="en-US"/>
        </a:p>
      </dgm:t>
    </dgm:pt>
    <dgm:pt modelId="{E71506B3-952B-405C-86E1-4D9CC8BC4AA6}">
      <dgm:prSet/>
      <dgm:spPr/>
      <dgm:t>
        <a:bodyPr/>
        <a:lstStyle/>
        <a:p>
          <a:r>
            <a:rPr lang="en-US"/>
            <a:t>Results</a:t>
          </a:r>
        </a:p>
      </dgm:t>
    </dgm:pt>
    <dgm:pt modelId="{F912F253-91CA-43D0-AA4F-30A7E7D318D7}" type="parTrans" cxnId="{C2953D99-D3AE-41B8-83D0-7FCC49A4E2A7}">
      <dgm:prSet/>
      <dgm:spPr/>
      <dgm:t>
        <a:bodyPr/>
        <a:lstStyle/>
        <a:p>
          <a:endParaRPr lang="en-US"/>
        </a:p>
      </dgm:t>
    </dgm:pt>
    <dgm:pt modelId="{D9AA83E5-0178-46FB-BC1B-E502F24B2A2B}" type="sibTrans" cxnId="{C2953D99-D3AE-41B8-83D0-7FCC49A4E2A7}">
      <dgm:prSet/>
      <dgm:spPr/>
      <dgm:t>
        <a:bodyPr/>
        <a:lstStyle/>
        <a:p>
          <a:endParaRPr lang="en-US"/>
        </a:p>
      </dgm:t>
    </dgm:pt>
    <dgm:pt modelId="{59B50BB1-AED3-4CD7-B97F-C94CEE7C6059}">
      <dgm:prSet/>
      <dgm:spPr/>
      <dgm:t>
        <a:bodyPr/>
        <a:lstStyle/>
        <a:p>
          <a:r>
            <a:rPr lang="en-US"/>
            <a:t>Conclution</a:t>
          </a:r>
        </a:p>
      </dgm:t>
    </dgm:pt>
    <dgm:pt modelId="{7B32FB8A-9A95-45E0-9F7F-A36000E958DB}" type="parTrans" cxnId="{BE2160EC-7663-4DC6-9767-2EA28699BDF1}">
      <dgm:prSet/>
      <dgm:spPr/>
      <dgm:t>
        <a:bodyPr/>
        <a:lstStyle/>
        <a:p>
          <a:endParaRPr lang="en-US"/>
        </a:p>
      </dgm:t>
    </dgm:pt>
    <dgm:pt modelId="{5AB0E3AF-2FFA-402E-99C2-06D0333C0B9E}" type="sibTrans" cxnId="{BE2160EC-7663-4DC6-9767-2EA28699BDF1}">
      <dgm:prSet/>
      <dgm:spPr/>
      <dgm:t>
        <a:bodyPr/>
        <a:lstStyle/>
        <a:p>
          <a:endParaRPr lang="en-US"/>
        </a:p>
      </dgm:t>
    </dgm:pt>
    <dgm:pt modelId="{87A3570E-8617-4EBD-8143-0A3F2300CEBD}" type="pres">
      <dgm:prSet presAssocID="{6D3F6E6C-2D42-41A7-8A0A-CD745680B930}" presName="outerComposite" presStyleCnt="0">
        <dgm:presLayoutVars>
          <dgm:chMax val="5"/>
          <dgm:dir/>
          <dgm:resizeHandles val="exact"/>
        </dgm:presLayoutVars>
      </dgm:prSet>
      <dgm:spPr/>
    </dgm:pt>
    <dgm:pt modelId="{375E0F00-9C37-482F-A327-148C81B92C60}" type="pres">
      <dgm:prSet presAssocID="{6D3F6E6C-2D42-41A7-8A0A-CD745680B930}" presName="dummyMaxCanvas" presStyleCnt="0">
        <dgm:presLayoutVars/>
      </dgm:prSet>
      <dgm:spPr/>
    </dgm:pt>
    <dgm:pt modelId="{ED84B8DA-3BBC-42A3-955E-CE987A3B5174}" type="pres">
      <dgm:prSet presAssocID="{6D3F6E6C-2D42-41A7-8A0A-CD745680B930}" presName="FiveNodes_1" presStyleLbl="node1" presStyleIdx="0" presStyleCnt="5">
        <dgm:presLayoutVars>
          <dgm:bulletEnabled val="1"/>
        </dgm:presLayoutVars>
      </dgm:prSet>
      <dgm:spPr/>
    </dgm:pt>
    <dgm:pt modelId="{D881BE61-77ED-49BE-A848-EBB5E7150B72}" type="pres">
      <dgm:prSet presAssocID="{6D3F6E6C-2D42-41A7-8A0A-CD745680B930}" presName="FiveNodes_2" presStyleLbl="node1" presStyleIdx="1" presStyleCnt="5">
        <dgm:presLayoutVars>
          <dgm:bulletEnabled val="1"/>
        </dgm:presLayoutVars>
      </dgm:prSet>
      <dgm:spPr/>
    </dgm:pt>
    <dgm:pt modelId="{C599B189-7448-47D7-8DFC-84EFFA0332CE}" type="pres">
      <dgm:prSet presAssocID="{6D3F6E6C-2D42-41A7-8A0A-CD745680B930}" presName="FiveNodes_3" presStyleLbl="node1" presStyleIdx="2" presStyleCnt="5">
        <dgm:presLayoutVars>
          <dgm:bulletEnabled val="1"/>
        </dgm:presLayoutVars>
      </dgm:prSet>
      <dgm:spPr/>
    </dgm:pt>
    <dgm:pt modelId="{CDA2EF22-1657-4EEA-9910-C35E59CC7A67}" type="pres">
      <dgm:prSet presAssocID="{6D3F6E6C-2D42-41A7-8A0A-CD745680B930}" presName="FiveNodes_4" presStyleLbl="node1" presStyleIdx="3" presStyleCnt="5">
        <dgm:presLayoutVars>
          <dgm:bulletEnabled val="1"/>
        </dgm:presLayoutVars>
      </dgm:prSet>
      <dgm:spPr/>
    </dgm:pt>
    <dgm:pt modelId="{A56CEB60-DD58-4921-AC99-80FCB409A628}" type="pres">
      <dgm:prSet presAssocID="{6D3F6E6C-2D42-41A7-8A0A-CD745680B930}" presName="FiveNodes_5" presStyleLbl="node1" presStyleIdx="4" presStyleCnt="5">
        <dgm:presLayoutVars>
          <dgm:bulletEnabled val="1"/>
        </dgm:presLayoutVars>
      </dgm:prSet>
      <dgm:spPr/>
    </dgm:pt>
    <dgm:pt modelId="{4F3CCE0D-3086-452B-8574-A05DE78C53E9}" type="pres">
      <dgm:prSet presAssocID="{6D3F6E6C-2D42-41A7-8A0A-CD745680B930}" presName="FiveConn_1-2" presStyleLbl="fgAccFollowNode1" presStyleIdx="0" presStyleCnt="4">
        <dgm:presLayoutVars>
          <dgm:bulletEnabled val="1"/>
        </dgm:presLayoutVars>
      </dgm:prSet>
      <dgm:spPr/>
    </dgm:pt>
    <dgm:pt modelId="{944B3E55-D339-4A0E-956D-B489BF9B268E}" type="pres">
      <dgm:prSet presAssocID="{6D3F6E6C-2D42-41A7-8A0A-CD745680B930}" presName="FiveConn_2-3" presStyleLbl="fgAccFollowNode1" presStyleIdx="1" presStyleCnt="4">
        <dgm:presLayoutVars>
          <dgm:bulletEnabled val="1"/>
        </dgm:presLayoutVars>
      </dgm:prSet>
      <dgm:spPr/>
    </dgm:pt>
    <dgm:pt modelId="{057029E0-99C5-4D54-B937-1A2FD6933AC2}" type="pres">
      <dgm:prSet presAssocID="{6D3F6E6C-2D42-41A7-8A0A-CD745680B930}" presName="FiveConn_3-4" presStyleLbl="fgAccFollowNode1" presStyleIdx="2" presStyleCnt="4">
        <dgm:presLayoutVars>
          <dgm:bulletEnabled val="1"/>
        </dgm:presLayoutVars>
      </dgm:prSet>
      <dgm:spPr/>
    </dgm:pt>
    <dgm:pt modelId="{9C72D046-D474-4FE9-AD51-09B4C1A7EAF1}" type="pres">
      <dgm:prSet presAssocID="{6D3F6E6C-2D42-41A7-8A0A-CD745680B930}" presName="FiveConn_4-5" presStyleLbl="fgAccFollowNode1" presStyleIdx="3" presStyleCnt="4">
        <dgm:presLayoutVars>
          <dgm:bulletEnabled val="1"/>
        </dgm:presLayoutVars>
      </dgm:prSet>
      <dgm:spPr/>
    </dgm:pt>
    <dgm:pt modelId="{A66D87F3-4423-4319-8798-E9A430895D49}" type="pres">
      <dgm:prSet presAssocID="{6D3F6E6C-2D42-41A7-8A0A-CD745680B930}" presName="FiveNodes_1_text" presStyleLbl="node1" presStyleIdx="4" presStyleCnt="5">
        <dgm:presLayoutVars>
          <dgm:bulletEnabled val="1"/>
        </dgm:presLayoutVars>
      </dgm:prSet>
      <dgm:spPr/>
    </dgm:pt>
    <dgm:pt modelId="{C24CD10F-9014-4820-86C0-EB32E71D0524}" type="pres">
      <dgm:prSet presAssocID="{6D3F6E6C-2D42-41A7-8A0A-CD745680B930}" presName="FiveNodes_2_text" presStyleLbl="node1" presStyleIdx="4" presStyleCnt="5">
        <dgm:presLayoutVars>
          <dgm:bulletEnabled val="1"/>
        </dgm:presLayoutVars>
      </dgm:prSet>
      <dgm:spPr/>
    </dgm:pt>
    <dgm:pt modelId="{9B55781C-C8D0-48B3-8D21-E7C1CB463302}" type="pres">
      <dgm:prSet presAssocID="{6D3F6E6C-2D42-41A7-8A0A-CD745680B930}" presName="FiveNodes_3_text" presStyleLbl="node1" presStyleIdx="4" presStyleCnt="5">
        <dgm:presLayoutVars>
          <dgm:bulletEnabled val="1"/>
        </dgm:presLayoutVars>
      </dgm:prSet>
      <dgm:spPr/>
    </dgm:pt>
    <dgm:pt modelId="{2CBAE032-D753-4E28-9E3D-8604995A85FC}" type="pres">
      <dgm:prSet presAssocID="{6D3F6E6C-2D42-41A7-8A0A-CD745680B930}" presName="FiveNodes_4_text" presStyleLbl="node1" presStyleIdx="4" presStyleCnt="5">
        <dgm:presLayoutVars>
          <dgm:bulletEnabled val="1"/>
        </dgm:presLayoutVars>
      </dgm:prSet>
      <dgm:spPr/>
    </dgm:pt>
    <dgm:pt modelId="{00419946-96E8-471F-98D8-4A7EF630EC13}" type="pres">
      <dgm:prSet presAssocID="{6D3F6E6C-2D42-41A7-8A0A-CD745680B930}" presName="FiveNodes_5_text" presStyleLbl="node1" presStyleIdx="4" presStyleCnt="5">
        <dgm:presLayoutVars>
          <dgm:bulletEnabled val="1"/>
        </dgm:presLayoutVars>
      </dgm:prSet>
      <dgm:spPr/>
    </dgm:pt>
  </dgm:ptLst>
  <dgm:cxnLst>
    <dgm:cxn modelId="{1DE60B1D-FD60-429F-8567-79E4ACE74E22}" type="presOf" srcId="{3C6F521D-5881-4EC5-9AE1-36902A7F9D15}" destId="{4F3CCE0D-3086-452B-8574-A05DE78C53E9}" srcOrd="0" destOrd="0" presId="urn:microsoft.com/office/officeart/2005/8/layout/vProcess5"/>
    <dgm:cxn modelId="{2A717A1E-5BFD-43F7-BDD1-7477C110787F}" srcId="{6D3F6E6C-2D42-41A7-8A0A-CD745680B930}" destId="{39B43B7E-F260-46C2-A7EF-10448D1F589D}" srcOrd="1" destOrd="0" parTransId="{F428E4BE-48AA-4DB0-A89A-94DE6E93AD28}" sibTransId="{F1DABF9A-D51C-42BD-B677-F89C11455B0A}"/>
    <dgm:cxn modelId="{99D22223-527E-4838-8229-FA7657B11EA5}" type="presOf" srcId="{FB0CE925-73BB-49FF-B31F-61C58FF13AAF}" destId="{ED84B8DA-3BBC-42A3-955E-CE987A3B5174}" srcOrd="0" destOrd="0" presId="urn:microsoft.com/office/officeart/2005/8/layout/vProcess5"/>
    <dgm:cxn modelId="{1890AB23-F137-42BD-BA25-57F7A243241B}" type="presOf" srcId="{E71506B3-952B-405C-86E1-4D9CC8BC4AA6}" destId="{2CBAE032-D753-4E28-9E3D-8604995A85FC}" srcOrd="1" destOrd="0" presId="urn:microsoft.com/office/officeart/2005/8/layout/vProcess5"/>
    <dgm:cxn modelId="{02C6372F-492E-47C0-9554-C156D2399FDD}" type="presOf" srcId="{39B43B7E-F260-46C2-A7EF-10448D1F589D}" destId="{C24CD10F-9014-4820-86C0-EB32E71D0524}" srcOrd="1" destOrd="0" presId="urn:microsoft.com/office/officeart/2005/8/layout/vProcess5"/>
    <dgm:cxn modelId="{7366B560-3C38-4D9B-95DE-5B76D9601A3A}" type="presOf" srcId="{39B43B7E-F260-46C2-A7EF-10448D1F589D}" destId="{D881BE61-77ED-49BE-A848-EBB5E7150B72}" srcOrd="0" destOrd="0" presId="urn:microsoft.com/office/officeart/2005/8/layout/vProcess5"/>
    <dgm:cxn modelId="{3D30C261-9669-4D78-906F-DBB8E0B4F524}" type="presOf" srcId="{59B50BB1-AED3-4CD7-B97F-C94CEE7C6059}" destId="{00419946-96E8-471F-98D8-4A7EF630EC13}" srcOrd="1" destOrd="0" presId="urn:microsoft.com/office/officeart/2005/8/layout/vProcess5"/>
    <dgm:cxn modelId="{0E56316C-0412-47B7-A497-DDBC220A3CF7}" type="presOf" srcId="{E71506B3-952B-405C-86E1-4D9CC8BC4AA6}" destId="{CDA2EF22-1657-4EEA-9910-C35E59CC7A67}" srcOrd="0" destOrd="0" presId="urn:microsoft.com/office/officeart/2005/8/layout/vProcess5"/>
    <dgm:cxn modelId="{732FC878-B63E-4573-A32F-5D279E295B45}" srcId="{6D3F6E6C-2D42-41A7-8A0A-CD745680B930}" destId="{23337D59-5B39-4CB6-A46A-75483889CF8D}" srcOrd="2" destOrd="0" parTransId="{D0501D19-E67C-463F-99D1-1D87D988EDD8}" sibTransId="{D68FECE9-D38A-47FE-AD6B-519A855E0A41}"/>
    <dgm:cxn modelId="{71EC287C-3FEB-4C9D-9CFE-3924C3EE41BD}" srcId="{6D3F6E6C-2D42-41A7-8A0A-CD745680B930}" destId="{FB0CE925-73BB-49FF-B31F-61C58FF13AAF}" srcOrd="0" destOrd="0" parTransId="{71643563-AD48-4E3C-AD79-2165A52FD848}" sibTransId="{3C6F521D-5881-4EC5-9AE1-36902A7F9D15}"/>
    <dgm:cxn modelId="{7F078D84-787B-4378-8DC5-3037EAA1DC54}" type="presOf" srcId="{F1DABF9A-D51C-42BD-B677-F89C11455B0A}" destId="{944B3E55-D339-4A0E-956D-B489BF9B268E}" srcOrd="0" destOrd="0" presId="urn:microsoft.com/office/officeart/2005/8/layout/vProcess5"/>
    <dgm:cxn modelId="{C8BC6591-F8C8-41EF-9933-12A8D8E3A699}" type="presOf" srcId="{59B50BB1-AED3-4CD7-B97F-C94CEE7C6059}" destId="{A56CEB60-DD58-4921-AC99-80FCB409A628}" srcOrd="0" destOrd="0" presId="urn:microsoft.com/office/officeart/2005/8/layout/vProcess5"/>
    <dgm:cxn modelId="{62B24F97-B591-4D10-958A-86BB355DD545}" type="presOf" srcId="{23337D59-5B39-4CB6-A46A-75483889CF8D}" destId="{9B55781C-C8D0-48B3-8D21-E7C1CB463302}" srcOrd="1" destOrd="0" presId="urn:microsoft.com/office/officeart/2005/8/layout/vProcess5"/>
    <dgm:cxn modelId="{C2953D99-D3AE-41B8-83D0-7FCC49A4E2A7}" srcId="{6D3F6E6C-2D42-41A7-8A0A-CD745680B930}" destId="{E71506B3-952B-405C-86E1-4D9CC8BC4AA6}" srcOrd="3" destOrd="0" parTransId="{F912F253-91CA-43D0-AA4F-30A7E7D318D7}" sibTransId="{D9AA83E5-0178-46FB-BC1B-E502F24B2A2B}"/>
    <dgm:cxn modelId="{2559FD99-5DB2-429B-B15A-63A107482B6B}" type="presOf" srcId="{FB0CE925-73BB-49FF-B31F-61C58FF13AAF}" destId="{A66D87F3-4423-4319-8798-E9A430895D49}" srcOrd="1" destOrd="0" presId="urn:microsoft.com/office/officeart/2005/8/layout/vProcess5"/>
    <dgm:cxn modelId="{3E00CED4-6AA1-47BD-84CB-4C9846F83A9F}" type="presOf" srcId="{6D3F6E6C-2D42-41A7-8A0A-CD745680B930}" destId="{87A3570E-8617-4EBD-8143-0A3F2300CEBD}" srcOrd="0" destOrd="0" presId="urn:microsoft.com/office/officeart/2005/8/layout/vProcess5"/>
    <dgm:cxn modelId="{3FA8B7E1-9507-4611-AB12-6F01F2A81A09}" type="presOf" srcId="{D9AA83E5-0178-46FB-BC1B-E502F24B2A2B}" destId="{9C72D046-D474-4FE9-AD51-09B4C1A7EAF1}" srcOrd="0" destOrd="0" presId="urn:microsoft.com/office/officeart/2005/8/layout/vProcess5"/>
    <dgm:cxn modelId="{87C1A5E7-C92B-4262-A1EF-6816E1FA16A0}" type="presOf" srcId="{23337D59-5B39-4CB6-A46A-75483889CF8D}" destId="{C599B189-7448-47D7-8DFC-84EFFA0332CE}" srcOrd="0" destOrd="0" presId="urn:microsoft.com/office/officeart/2005/8/layout/vProcess5"/>
    <dgm:cxn modelId="{BE2160EC-7663-4DC6-9767-2EA28699BDF1}" srcId="{6D3F6E6C-2D42-41A7-8A0A-CD745680B930}" destId="{59B50BB1-AED3-4CD7-B97F-C94CEE7C6059}" srcOrd="4" destOrd="0" parTransId="{7B32FB8A-9A95-45E0-9F7F-A36000E958DB}" sibTransId="{5AB0E3AF-2FFA-402E-99C2-06D0333C0B9E}"/>
    <dgm:cxn modelId="{0CEF06EF-ACE5-4126-BA31-6EBE8A8C82B5}" type="presOf" srcId="{D68FECE9-D38A-47FE-AD6B-519A855E0A41}" destId="{057029E0-99C5-4D54-B937-1A2FD6933AC2}" srcOrd="0" destOrd="0" presId="urn:microsoft.com/office/officeart/2005/8/layout/vProcess5"/>
    <dgm:cxn modelId="{18B0895A-A31C-47A7-ACAC-79F082C5399F}" type="presParOf" srcId="{87A3570E-8617-4EBD-8143-0A3F2300CEBD}" destId="{375E0F00-9C37-482F-A327-148C81B92C60}" srcOrd="0" destOrd="0" presId="urn:microsoft.com/office/officeart/2005/8/layout/vProcess5"/>
    <dgm:cxn modelId="{A7CCFED2-4246-4014-939D-86DE8BCDD5BE}" type="presParOf" srcId="{87A3570E-8617-4EBD-8143-0A3F2300CEBD}" destId="{ED84B8DA-3BBC-42A3-955E-CE987A3B5174}" srcOrd="1" destOrd="0" presId="urn:microsoft.com/office/officeart/2005/8/layout/vProcess5"/>
    <dgm:cxn modelId="{8346614C-A3F1-4106-9301-C16D2C369D12}" type="presParOf" srcId="{87A3570E-8617-4EBD-8143-0A3F2300CEBD}" destId="{D881BE61-77ED-49BE-A848-EBB5E7150B72}" srcOrd="2" destOrd="0" presId="urn:microsoft.com/office/officeart/2005/8/layout/vProcess5"/>
    <dgm:cxn modelId="{F405C34F-F53F-42C3-8B1D-A6009D499066}" type="presParOf" srcId="{87A3570E-8617-4EBD-8143-0A3F2300CEBD}" destId="{C599B189-7448-47D7-8DFC-84EFFA0332CE}" srcOrd="3" destOrd="0" presId="urn:microsoft.com/office/officeart/2005/8/layout/vProcess5"/>
    <dgm:cxn modelId="{E2DEA7A1-20C7-4EDA-90A2-CDC3167DBFD9}" type="presParOf" srcId="{87A3570E-8617-4EBD-8143-0A3F2300CEBD}" destId="{CDA2EF22-1657-4EEA-9910-C35E59CC7A67}" srcOrd="4" destOrd="0" presId="urn:microsoft.com/office/officeart/2005/8/layout/vProcess5"/>
    <dgm:cxn modelId="{5682C538-DD99-47D9-B8E9-BEB7ECF47037}" type="presParOf" srcId="{87A3570E-8617-4EBD-8143-0A3F2300CEBD}" destId="{A56CEB60-DD58-4921-AC99-80FCB409A628}" srcOrd="5" destOrd="0" presId="urn:microsoft.com/office/officeart/2005/8/layout/vProcess5"/>
    <dgm:cxn modelId="{E1601945-0D81-4F82-B1AB-30F257EAB7D7}" type="presParOf" srcId="{87A3570E-8617-4EBD-8143-0A3F2300CEBD}" destId="{4F3CCE0D-3086-452B-8574-A05DE78C53E9}" srcOrd="6" destOrd="0" presId="urn:microsoft.com/office/officeart/2005/8/layout/vProcess5"/>
    <dgm:cxn modelId="{4470288B-FD26-4D79-B12B-7F9F8C988271}" type="presParOf" srcId="{87A3570E-8617-4EBD-8143-0A3F2300CEBD}" destId="{944B3E55-D339-4A0E-956D-B489BF9B268E}" srcOrd="7" destOrd="0" presId="urn:microsoft.com/office/officeart/2005/8/layout/vProcess5"/>
    <dgm:cxn modelId="{22E713BA-AE62-4DA6-BF27-B06B470345D9}" type="presParOf" srcId="{87A3570E-8617-4EBD-8143-0A3F2300CEBD}" destId="{057029E0-99C5-4D54-B937-1A2FD6933AC2}" srcOrd="8" destOrd="0" presId="urn:microsoft.com/office/officeart/2005/8/layout/vProcess5"/>
    <dgm:cxn modelId="{186CD1BB-253D-41D3-AF75-9361E0823C24}" type="presParOf" srcId="{87A3570E-8617-4EBD-8143-0A3F2300CEBD}" destId="{9C72D046-D474-4FE9-AD51-09B4C1A7EAF1}" srcOrd="9" destOrd="0" presId="urn:microsoft.com/office/officeart/2005/8/layout/vProcess5"/>
    <dgm:cxn modelId="{CCE12E8C-A1F1-469B-AA8D-528FC2E88296}" type="presParOf" srcId="{87A3570E-8617-4EBD-8143-0A3F2300CEBD}" destId="{A66D87F3-4423-4319-8798-E9A430895D49}" srcOrd="10" destOrd="0" presId="urn:microsoft.com/office/officeart/2005/8/layout/vProcess5"/>
    <dgm:cxn modelId="{A2D9D099-3E09-423B-BB5A-6109136F6C49}" type="presParOf" srcId="{87A3570E-8617-4EBD-8143-0A3F2300CEBD}" destId="{C24CD10F-9014-4820-86C0-EB32E71D0524}" srcOrd="11" destOrd="0" presId="urn:microsoft.com/office/officeart/2005/8/layout/vProcess5"/>
    <dgm:cxn modelId="{FADED344-8313-440D-BF65-44738F206A91}" type="presParOf" srcId="{87A3570E-8617-4EBD-8143-0A3F2300CEBD}" destId="{9B55781C-C8D0-48B3-8D21-E7C1CB463302}" srcOrd="12" destOrd="0" presId="urn:microsoft.com/office/officeart/2005/8/layout/vProcess5"/>
    <dgm:cxn modelId="{13A7A79E-EA89-49A9-840C-5D563329F84E}" type="presParOf" srcId="{87A3570E-8617-4EBD-8143-0A3F2300CEBD}" destId="{2CBAE032-D753-4E28-9E3D-8604995A85FC}" srcOrd="13" destOrd="0" presId="urn:microsoft.com/office/officeart/2005/8/layout/vProcess5"/>
    <dgm:cxn modelId="{771A7E9C-6020-4FFB-A39F-65271F168C53}" type="presParOf" srcId="{87A3570E-8617-4EBD-8143-0A3F2300CEBD}" destId="{00419946-96E8-471F-98D8-4A7EF630EC1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10D71-A07A-4639-9209-891D5F8C4AF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721BECF-BAAB-4D57-9D2C-0B37B1E65FDA}">
      <dgm:prSet/>
      <dgm:spPr/>
      <dgm:t>
        <a:bodyPr/>
        <a:lstStyle/>
        <a:p>
          <a:r>
            <a:rPr lang="en-US" b="0" i="0"/>
            <a:t>Fake news detection has become a critical task in the digital age, where misinformation can spread rapidly across online platforms, influencing public opinion and decision-making.</a:t>
          </a:r>
          <a:endParaRPr lang="en-US"/>
        </a:p>
      </dgm:t>
    </dgm:pt>
    <dgm:pt modelId="{98379777-FCD2-47B7-BA10-A4CFF7F8EB90}" type="parTrans" cxnId="{38E0B2D1-2184-4511-8441-A4E63911B907}">
      <dgm:prSet/>
      <dgm:spPr/>
      <dgm:t>
        <a:bodyPr/>
        <a:lstStyle/>
        <a:p>
          <a:endParaRPr lang="en-US"/>
        </a:p>
      </dgm:t>
    </dgm:pt>
    <dgm:pt modelId="{D8847A93-69F8-490D-BF97-967A900713D6}" type="sibTrans" cxnId="{38E0B2D1-2184-4511-8441-A4E63911B907}">
      <dgm:prSet/>
      <dgm:spPr/>
      <dgm:t>
        <a:bodyPr/>
        <a:lstStyle/>
        <a:p>
          <a:endParaRPr lang="en-US"/>
        </a:p>
      </dgm:t>
    </dgm:pt>
    <dgm:pt modelId="{2E2C213F-08D4-4BBE-BB1D-1F521C242D37}">
      <dgm:prSet/>
      <dgm:spPr/>
      <dgm:t>
        <a:bodyPr/>
        <a:lstStyle/>
        <a:p>
          <a:r>
            <a:rPr lang="en-US" b="0" i="0" dirty="0"/>
            <a:t>By fine-tuning pre-trained transformers such as Bert or GPT, on labeled datasets, these models can learn to detect patterns indicative of fake news, such as exaggerated claims, clickbait phrases, or inconsistencies in the narrative.</a:t>
          </a:r>
          <a:endParaRPr lang="en-US" dirty="0"/>
        </a:p>
      </dgm:t>
    </dgm:pt>
    <dgm:pt modelId="{2A9FE192-4049-43CE-9D25-204C196EC7B0}" type="parTrans" cxnId="{5754F0E7-0C4E-4411-AA5D-1C5E1BC55240}">
      <dgm:prSet/>
      <dgm:spPr/>
      <dgm:t>
        <a:bodyPr/>
        <a:lstStyle/>
        <a:p>
          <a:endParaRPr lang="en-US"/>
        </a:p>
      </dgm:t>
    </dgm:pt>
    <dgm:pt modelId="{1C6E3553-3E25-4205-9FB9-BE698C4C67CC}" type="sibTrans" cxnId="{5754F0E7-0C4E-4411-AA5D-1C5E1BC55240}">
      <dgm:prSet/>
      <dgm:spPr/>
      <dgm:t>
        <a:bodyPr/>
        <a:lstStyle/>
        <a:p>
          <a:endParaRPr lang="en-US"/>
        </a:p>
      </dgm:t>
    </dgm:pt>
    <dgm:pt modelId="{5DC9C19A-F54B-49E6-8CFC-FB40AF33C2A6}" type="pres">
      <dgm:prSet presAssocID="{D3210D71-A07A-4639-9209-891D5F8C4AFC}" presName="hierChild1" presStyleCnt="0">
        <dgm:presLayoutVars>
          <dgm:chPref val="1"/>
          <dgm:dir/>
          <dgm:animOne val="branch"/>
          <dgm:animLvl val="lvl"/>
          <dgm:resizeHandles/>
        </dgm:presLayoutVars>
      </dgm:prSet>
      <dgm:spPr/>
    </dgm:pt>
    <dgm:pt modelId="{F299B64D-CF0B-4D70-BC01-37644367DED4}" type="pres">
      <dgm:prSet presAssocID="{9721BECF-BAAB-4D57-9D2C-0B37B1E65FDA}" presName="hierRoot1" presStyleCnt="0"/>
      <dgm:spPr/>
    </dgm:pt>
    <dgm:pt modelId="{E088CD89-9095-4C60-8DE8-790A2B804061}" type="pres">
      <dgm:prSet presAssocID="{9721BECF-BAAB-4D57-9D2C-0B37B1E65FDA}" presName="composite" presStyleCnt="0"/>
      <dgm:spPr/>
    </dgm:pt>
    <dgm:pt modelId="{BB1A796B-9085-474E-838F-F10AAFA3FD66}" type="pres">
      <dgm:prSet presAssocID="{9721BECF-BAAB-4D57-9D2C-0B37B1E65FDA}" presName="background" presStyleLbl="node0" presStyleIdx="0" presStyleCnt="2"/>
      <dgm:spPr/>
    </dgm:pt>
    <dgm:pt modelId="{68DB7949-21DD-4D00-B8FA-94B50DDEE408}" type="pres">
      <dgm:prSet presAssocID="{9721BECF-BAAB-4D57-9D2C-0B37B1E65FDA}" presName="text" presStyleLbl="fgAcc0" presStyleIdx="0" presStyleCnt="2">
        <dgm:presLayoutVars>
          <dgm:chPref val="3"/>
        </dgm:presLayoutVars>
      </dgm:prSet>
      <dgm:spPr/>
    </dgm:pt>
    <dgm:pt modelId="{C6E9200A-FA8D-413F-AE8D-3D4B7FB28656}" type="pres">
      <dgm:prSet presAssocID="{9721BECF-BAAB-4D57-9D2C-0B37B1E65FDA}" presName="hierChild2" presStyleCnt="0"/>
      <dgm:spPr/>
    </dgm:pt>
    <dgm:pt modelId="{EBC99D3C-4EE8-4E44-A94D-186A7897D620}" type="pres">
      <dgm:prSet presAssocID="{2E2C213F-08D4-4BBE-BB1D-1F521C242D37}" presName="hierRoot1" presStyleCnt="0"/>
      <dgm:spPr/>
    </dgm:pt>
    <dgm:pt modelId="{8EAFF0B0-55AC-4BF0-A4D8-F7A4823F930D}" type="pres">
      <dgm:prSet presAssocID="{2E2C213F-08D4-4BBE-BB1D-1F521C242D37}" presName="composite" presStyleCnt="0"/>
      <dgm:spPr/>
    </dgm:pt>
    <dgm:pt modelId="{86B46D63-6AF8-45D3-AC6E-DF09BDE7E02C}" type="pres">
      <dgm:prSet presAssocID="{2E2C213F-08D4-4BBE-BB1D-1F521C242D37}" presName="background" presStyleLbl="node0" presStyleIdx="1" presStyleCnt="2"/>
      <dgm:spPr/>
    </dgm:pt>
    <dgm:pt modelId="{C6EF2838-30F6-41C9-A143-B1BC0B8B84E7}" type="pres">
      <dgm:prSet presAssocID="{2E2C213F-08D4-4BBE-BB1D-1F521C242D37}" presName="text" presStyleLbl="fgAcc0" presStyleIdx="1" presStyleCnt="2">
        <dgm:presLayoutVars>
          <dgm:chPref val="3"/>
        </dgm:presLayoutVars>
      </dgm:prSet>
      <dgm:spPr/>
    </dgm:pt>
    <dgm:pt modelId="{9D521C45-3391-4B68-BE00-ECFDEC6E59F0}" type="pres">
      <dgm:prSet presAssocID="{2E2C213F-08D4-4BBE-BB1D-1F521C242D37}" presName="hierChild2" presStyleCnt="0"/>
      <dgm:spPr/>
    </dgm:pt>
  </dgm:ptLst>
  <dgm:cxnLst>
    <dgm:cxn modelId="{21D9754C-5B70-4191-8D6D-26EF82F004B2}" type="presOf" srcId="{D3210D71-A07A-4639-9209-891D5F8C4AFC}" destId="{5DC9C19A-F54B-49E6-8CFC-FB40AF33C2A6}" srcOrd="0" destOrd="0" presId="urn:microsoft.com/office/officeart/2005/8/layout/hierarchy1"/>
    <dgm:cxn modelId="{117F7482-E83C-4EF5-B62F-9F2B282BBD17}" type="presOf" srcId="{2E2C213F-08D4-4BBE-BB1D-1F521C242D37}" destId="{C6EF2838-30F6-41C9-A143-B1BC0B8B84E7}" srcOrd="0" destOrd="0" presId="urn:microsoft.com/office/officeart/2005/8/layout/hierarchy1"/>
    <dgm:cxn modelId="{90B140AF-32EC-444F-9FBD-4655250C1F8E}" type="presOf" srcId="{9721BECF-BAAB-4D57-9D2C-0B37B1E65FDA}" destId="{68DB7949-21DD-4D00-B8FA-94B50DDEE408}" srcOrd="0" destOrd="0" presId="urn:microsoft.com/office/officeart/2005/8/layout/hierarchy1"/>
    <dgm:cxn modelId="{38E0B2D1-2184-4511-8441-A4E63911B907}" srcId="{D3210D71-A07A-4639-9209-891D5F8C4AFC}" destId="{9721BECF-BAAB-4D57-9D2C-0B37B1E65FDA}" srcOrd="0" destOrd="0" parTransId="{98379777-FCD2-47B7-BA10-A4CFF7F8EB90}" sibTransId="{D8847A93-69F8-490D-BF97-967A900713D6}"/>
    <dgm:cxn modelId="{5754F0E7-0C4E-4411-AA5D-1C5E1BC55240}" srcId="{D3210D71-A07A-4639-9209-891D5F8C4AFC}" destId="{2E2C213F-08D4-4BBE-BB1D-1F521C242D37}" srcOrd="1" destOrd="0" parTransId="{2A9FE192-4049-43CE-9D25-204C196EC7B0}" sibTransId="{1C6E3553-3E25-4205-9FB9-BE698C4C67CC}"/>
    <dgm:cxn modelId="{75B87CE0-4395-4518-A017-F285ECCB2EE0}" type="presParOf" srcId="{5DC9C19A-F54B-49E6-8CFC-FB40AF33C2A6}" destId="{F299B64D-CF0B-4D70-BC01-37644367DED4}" srcOrd="0" destOrd="0" presId="urn:microsoft.com/office/officeart/2005/8/layout/hierarchy1"/>
    <dgm:cxn modelId="{9E065402-EA1C-4643-B08B-ADC6C0AC799D}" type="presParOf" srcId="{F299B64D-CF0B-4D70-BC01-37644367DED4}" destId="{E088CD89-9095-4C60-8DE8-790A2B804061}" srcOrd="0" destOrd="0" presId="urn:microsoft.com/office/officeart/2005/8/layout/hierarchy1"/>
    <dgm:cxn modelId="{CFB4F2AF-4386-4302-8248-DBEEBBC50468}" type="presParOf" srcId="{E088CD89-9095-4C60-8DE8-790A2B804061}" destId="{BB1A796B-9085-474E-838F-F10AAFA3FD66}" srcOrd="0" destOrd="0" presId="urn:microsoft.com/office/officeart/2005/8/layout/hierarchy1"/>
    <dgm:cxn modelId="{ACCB3BC0-745A-424E-A2A7-6D63FDA4A67E}" type="presParOf" srcId="{E088CD89-9095-4C60-8DE8-790A2B804061}" destId="{68DB7949-21DD-4D00-B8FA-94B50DDEE408}" srcOrd="1" destOrd="0" presId="urn:microsoft.com/office/officeart/2005/8/layout/hierarchy1"/>
    <dgm:cxn modelId="{0A6B1C23-CF70-40C0-9DBC-183D56E208D7}" type="presParOf" srcId="{F299B64D-CF0B-4D70-BC01-37644367DED4}" destId="{C6E9200A-FA8D-413F-AE8D-3D4B7FB28656}" srcOrd="1" destOrd="0" presId="urn:microsoft.com/office/officeart/2005/8/layout/hierarchy1"/>
    <dgm:cxn modelId="{0CEAA880-352F-4E78-8D41-9A94D1841843}" type="presParOf" srcId="{5DC9C19A-F54B-49E6-8CFC-FB40AF33C2A6}" destId="{EBC99D3C-4EE8-4E44-A94D-186A7897D620}" srcOrd="1" destOrd="0" presId="urn:microsoft.com/office/officeart/2005/8/layout/hierarchy1"/>
    <dgm:cxn modelId="{F3EDC85A-9298-44C5-B676-2E542308C11D}" type="presParOf" srcId="{EBC99D3C-4EE8-4E44-A94D-186A7897D620}" destId="{8EAFF0B0-55AC-4BF0-A4D8-F7A4823F930D}" srcOrd="0" destOrd="0" presId="urn:microsoft.com/office/officeart/2005/8/layout/hierarchy1"/>
    <dgm:cxn modelId="{073EA1C4-DDB3-4E26-BB2E-6AC2B8D566CB}" type="presParOf" srcId="{8EAFF0B0-55AC-4BF0-A4D8-F7A4823F930D}" destId="{86B46D63-6AF8-45D3-AC6E-DF09BDE7E02C}" srcOrd="0" destOrd="0" presId="urn:microsoft.com/office/officeart/2005/8/layout/hierarchy1"/>
    <dgm:cxn modelId="{5B086FE0-D6FA-4B64-88E3-54BA9B1CE8A4}" type="presParOf" srcId="{8EAFF0B0-55AC-4BF0-A4D8-F7A4823F930D}" destId="{C6EF2838-30F6-41C9-A143-B1BC0B8B84E7}" srcOrd="1" destOrd="0" presId="urn:microsoft.com/office/officeart/2005/8/layout/hierarchy1"/>
    <dgm:cxn modelId="{76310BDE-65D1-4578-A450-0BCB4DA772E5}" type="presParOf" srcId="{EBC99D3C-4EE8-4E44-A94D-186A7897D620}" destId="{9D521C45-3391-4B68-BE00-ECFDEC6E59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53450-B4DD-4679-BC2D-914AEA6168E9}"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8C076D76-1308-4E0E-90CB-294204FA36A0}">
      <dgm:prSet/>
      <dgm:spPr/>
      <dgm:t>
        <a:bodyPr/>
        <a:lstStyle/>
        <a:p>
          <a:r>
            <a:rPr lang="en-US" dirty="0"/>
            <a:t>Fake-News-Bert-Detect</a:t>
          </a:r>
        </a:p>
      </dgm:t>
    </dgm:pt>
    <dgm:pt modelId="{78F2BB76-DED7-48F2-8CB6-BEE0A5241EDA}" type="parTrans" cxnId="{D7664119-03EF-4053-A839-95B6A84DAA06}">
      <dgm:prSet/>
      <dgm:spPr/>
      <dgm:t>
        <a:bodyPr/>
        <a:lstStyle/>
        <a:p>
          <a:endParaRPr lang="en-US"/>
        </a:p>
      </dgm:t>
    </dgm:pt>
    <dgm:pt modelId="{CD047FDC-12B3-40E9-8A73-8997453B35AE}" type="sibTrans" cxnId="{D7664119-03EF-4053-A839-95B6A84DAA06}">
      <dgm:prSet/>
      <dgm:spPr/>
      <dgm:t>
        <a:bodyPr/>
        <a:lstStyle/>
        <a:p>
          <a:endParaRPr lang="en-US"/>
        </a:p>
      </dgm:t>
    </dgm:pt>
    <dgm:pt modelId="{2BB7E96C-396E-45EF-913C-2795309B53DE}">
      <dgm:prSet/>
      <dgm:spPr/>
      <dgm:t>
        <a:bodyPr/>
        <a:lstStyle/>
        <a:p>
          <a:r>
            <a:rPr lang="en-US" dirty="0"/>
            <a:t>Model is based on the </a:t>
          </a:r>
          <a:r>
            <a:rPr lang="en-US" dirty="0" err="1"/>
            <a:t>RoBERTa</a:t>
          </a:r>
          <a:r>
            <a:rPr lang="en-US" dirty="0"/>
            <a:t>-base architecture that has been fine-tuned for the task of fake news detection.</a:t>
          </a:r>
        </a:p>
      </dgm:t>
    </dgm:pt>
    <dgm:pt modelId="{4A2F3239-04A1-4BB9-981F-5A011103FA7E}" type="parTrans" cxnId="{89489B86-EFDC-4939-A236-2FD5C3356AD7}">
      <dgm:prSet/>
      <dgm:spPr/>
      <dgm:t>
        <a:bodyPr/>
        <a:lstStyle/>
        <a:p>
          <a:endParaRPr lang="en-US"/>
        </a:p>
      </dgm:t>
    </dgm:pt>
    <dgm:pt modelId="{F440D400-EB7F-496C-9056-3C0F8BB4D79E}" type="sibTrans" cxnId="{89489B86-EFDC-4939-A236-2FD5C3356AD7}">
      <dgm:prSet/>
      <dgm:spPr/>
      <dgm:t>
        <a:bodyPr/>
        <a:lstStyle/>
        <a:p>
          <a:endParaRPr lang="en-US"/>
        </a:p>
      </dgm:t>
    </dgm:pt>
    <dgm:pt modelId="{BB144942-32F6-472C-B2C8-89A239F89738}">
      <dgm:prSet/>
      <dgm:spPr/>
      <dgm:t>
        <a:bodyPr/>
        <a:lstStyle/>
        <a:p>
          <a:r>
            <a:rPr lang="en-US"/>
            <a:t>Trained on over 40 000 news articles from various sources.</a:t>
          </a:r>
        </a:p>
      </dgm:t>
    </dgm:pt>
    <dgm:pt modelId="{E78ECA86-716D-40A5-A1E2-ECF83B512E7E}" type="parTrans" cxnId="{F7E1DD03-F128-45D5-BCFD-6F42287506E4}">
      <dgm:prSet/>
      <dgm:spPr/>
      <dgm:t>
        <a:bodyPr/>
        <a:lstStyle/>
        <a:p>
          <a:endParaRPr lang="en-US"/>
        </a:p>
      </dgm:t>
    </dgm:pt>
    <dgm:pt modelId="{90BCFD0F-46FF-473C-8C77-15BE76E4A368}" type="sibTrans" cxnId="{F7E1DD03-F128-45D5-BCFD-6F42287506E4}">
      <dgm:prSet/>
      <dgm:spPr/>
      <dgm:t>
        <a:bodyPr/>
        <a:lstStyle/>
        <a:p>
          <a:endParaRPr lang="en-US"/>
        </a:p>
      </dgm:t>
    </dgm:pt>
    <dgm:pt modelId="{4F8938B4-0609-4D7E-9DED-D79ACFF2BC43}" type="pres">
      <dgm:prSet presAssocID="{D7B53450-B4DD-4679-BC2D-914AEA6168E9}" presName="vert0" presStyleCnt="0">
        <dgm:presLayoutVars>
          <dgm:dir/>
          <dgm:animOne val="branch"/>
          <dgm:animLvl val="lvl"/>
        </dgm:presLayoutVars>
      </dgm:prSet>
      <dgm:spPr/>
    </dgm:pt>
    <dgm:pt modelId="{E3FEB231-B792-4D04-80D5-5D645DE3FA2E}" type="pres">
      <dgm:prSet presAssocID="{8C076D76-1308-4E0E-90CB-294204FA36A0}" presName="thickLine" presStyleLbl="alignNode1" presStyleIdx="0" presStyleCnt="3"/>
      <dgm:spPr/>
    </dgm:pt>
    <dgm:pt modelId="{EFE155D8-1466-466E-BD93-6FA6CB08A7EC}" type="pres">
      <dgm:prSet presAssocID="{8C076D76-1308-4E0E-90CB-294204FA36A0}" presName="horz1" presStyleCnt="0"/>
      <dgm:spPr/>
    </dgm:pt>
    <dgm:pt modelId="{6080F4DA-191C-46F8-B133-6700B31B2BC5}" type="pres">
      <dgm:prSet presAssocID="{8C076D76-1308-4E0E-90CB-294204FA36A0}" presName="tx1" presStyleLbl="revTx" presStyleIdx="0" presStyleCnt="3"/>
      <dgm:spPr/>
    </dgm:pt>
    <dgm:pt modelId="{AE5E0F94-9E5F-4BC9-A7C4-C884F3E6A6AC}" type="pres">
      <dgm:prSet presAssocID="{8C076D76-1308-4E0E-90CB-294204FA36A0}" presName="vert1" presStyleCnt="0"/>
      <dgm:spPr/>
    </dgm:pt>
    <dgm:pt modelId="{AC85E24B-579D-4437-A39F-C9EF8DC7CC5A}" type="pres">
      <dgm:prSet presAssocID="{2BB7E96C-396E-45EF-913C-2795309B53DE}" presName="thickLine" presStyleLbl="alignNode1" presStyleIdx="1" presStyleCnt="3"/>
      <dgm:spPr/>
    </dgm:pt>
    <dgm:pt modelId="{C9015B2E-24D8-44E9-B246-DDFD54ED3F2E}" type="pres">
      <dgm:prSet presAssocID="{2BB7E96C-396E-45EF-913C-2795309B53DE}" presName="horz1" presStyleCnt="0"/>
      <dgm:spPr/>
    </dgm:pt>
    <dgm:pt modelId="{8BC41131-3C3C-4FDC-BA94-0EB6368D4184}" type="pres">
      <dgm:prSet presAssocID="{2BB7E96C-396E-45EF-913C-2795309B53DE}" presName="tx1" presStyleLbl="revTx" presStyleIdx="1" presStyleCnt="3"/>
      <dgm:spPr/>
    </dgm:pt>
    <dgm:pt modelId="{EFD63646-39D8-4DD7-B666-ED796DFEEEBA}" type="pres">
      <dgm:prSet presAssocID="{2BB7E96C-396E-45EF-913C-2795309B53DE}" presName="vert1" presStyleCnt="0"/>
      <dgm:spPr/>
    </dgm:pt>
    <dgm:pt modelId="{78F26FAD-E0C4-4AB7-BAA9-ED0C9DFCC525}" type="pres">
      <dgm:prSet presAssocID="{BB144942-32F6-472C-B2C8-89A239F89738}" presName="thickLine" presStyleLbl="alignNode1" presStyleIdx="2" presStyleCnt="3"/>
      <dgm:spPr/>
    </dgm:pt>
    <dgm:pt modelId="{3047CC8F-8194-433F-ADAB-CCF208651C02}" type="pres">
      <dgm:prSet presAssocID="{BB144942-32F6-472C-B2C8-89A239F89738}" presName="horz1" presStyleCnt="0"/>
      <dgm:spPr/>
    </dgm:pt>
    <dgm:pt modelId="{3743A654-14C0-4645-AC8E-ACB4C2E5E498}" type="pres">
      <dgm:prSet presAssocID="{BB144942-32F6-472C-B2C8-89A239F89738}" presName="tx1" presStyleLbl="revTx" presStyleIdx="2" presStyleCnt="3"/>
      <dgm:spPr/>
    </dgm:pt>
    <dgm:pt modelId="{18D37C9F-C03E-4991-9408-58036350B423}" type="pres">
      <dgm:prSet presAssocID="{BB144942-32F6-472C-B2C8-89A239F89738}" presName="vert1" presStyleCnt="0"/>
      <dgm:spPr/>
    </dgm:pt>
  </dgm:ptLst>
  <dgm:cxnLst>
    <dgm:cxn modelId="{F7E1DD03-F128-45D5-BCFD-6F42287506E4}" srcId="{D7B53450-B4DD-4679-BC2D-914AEA6168E9}" destId="{BB144942-32F6-472C-B2C8-89A239F89738}" srcOrd="2" destOrd="0" parTransId="{E78ECA86-716D-40A5-A1E2-ECF83B512E7E}" sibTransId="{90BCFD0F-46FF-473C-8C77-15BE76E4A368}"/>
    <dgm:cxn modelId="{B532C012-CBE2-43C0-B0A3-86358945EF7E}" type="presOf" srcId="{8C076D76-1308-4E0E-90CB-294204FA36A0}" destId="{6080F4DA-191C-46F8-B133-6700B31B2BC5}" srcOrd="0" destOrd="0" presId="urn:microsoft.com/office/officeart/2008/layout/LinedList"/>
    <dgm:cxn modelId="{D7664119-03EF-4053-A839-95B6A84DAA06}" srcId="{D7B53450-B4DD-4679-BC2D-914AEA6168E9}" destId="{8C076D76-1308-4E0E-90CB-294204FA36A0}" srcOrd="0" destOrd="0" parTransId="{78F2BB76-DED7-48F2-8CB6-BEE0A5241EDA}" sibTransId="{CD047FDC-12B3-40E9-8A73-8997453B35AE}"/>
    <dgm:cxn modelId="{E7FD5D30-590F-470D-B581-129EB05E55F8}" type="presOf" srcId="{2BB7E96C-396E-45EF-913C-2795309B53DE}" destId="{8BC41131-3C3C-4FDC-BA94-0EB6368D4184}" srcOrd="0" destOrd="0" presId="urn:microsoft.com/office/officeart/2008/layout/LinedList"/>
    <dgm:cxn modelId="{C83BC433-B48F-4C5F-805D-29EE2C97613F}" type="presOf" srcId="{BB144942-32F6-472C-B2C8-89A239F89738}" destId="{3743A654-14C0-4645-AC8E-ACB4C2E5E498}" srcOrd="0" destOrd="0" presId="urn:microsoft.com/office/officeart/2008/layout/LinedList"/>
    <dgm:cxn modelId="{89489B86-EFDC-4939-A236-2FD5C3356AD7}" srcId="{D7B53450-B4DD-4679-BC2D-914AEA6168E9}" destId="{2BB7E96C-396E-45EF-913C-2795309B53DE}" srcOrd="1" destOrd="0" parTransId="{4A2F3239-04A1-4BB9-981F-5A011103FA7E}" sibTransId="{F440D400-EB7F-496C-9056-3C0F8BB4D79E}"/>
    <dgm:cxn modelId="{D6CAD3EC-5508-4067-B908-ACE740E46C0D}" type="presOf" srcId="{D7B53450-B4DD-4679-BC2D-914AEA6168E9}" destId="{4F8938B4-0609-4D7E-9DED-D79ACFF2BC43}" srcOrd="0" destOrd="0" presId="urn:microsoft.com/office/officeart/2008/layout/LinedList"/>
    <dgm:cxn modelId="{A3A4332B-664B-49A3-8B3F-9FE9C86F7294}" type="presParOf" srcId="{4F8938B4-0609-4D7E-9DED-D79ACFF2BC43}" destId="{E3FEB231-B792-4D04-80D5-5D645DE3FA2E}" srcOrd="0" destOrd="0" presId="urn:microsoft.com/office/officeart/2008/layout/LinedList"/>
    <dgm:cxn modelId="{622B28AA-9477-4851-AA4B-A35FFD2E79E8}" type="presParOf" srcId="{4F8938B4-0609-4D7E-9DED-D79ACFF2BC43}" destId="{EFE155D8-1466-466E-BD93-6FA6CB08A7EC}" srcOrd="1" destOrd="0" presId="urn:microsoft.com/office/officeart/2008/layout/LinedList"/>
    <dgm:cxn modelId="{C01E54C2-3DD1-49F8-A90B-15A98F8716CE}" type="presParOf" srcId="{EFE155D8-1466-466E-BD93-6FA6CB08A7EC}" destId="{6080F4DA-191C-46F8-B133-6700B31B2BC5}" srcOrd="0" destOrd="0" presId="urn:microsoft.com/office/officeart/2008/layout/LinedList"/>
    <dgm:cxn modelId="{D846B9C9-EBE2-4E19-863A-15E548424767}" type="presParOf" srcId="{EFE155D8-1466-466E-BD93-6FA6CB08A7EC}" destId="{AE5E0F94-9E5F-4BC9-A7C4-C884F3E6A6AC}" srcOrd="1" destOrd="0" presId="urn:microsoft.com/office/officeart/2008/layout/LinedList"/>
    <dgm:cxn modelId="{9E2BA756-B22C-40A6-9706-421FB04D4E65}" type="presParOf" srcId="{4F8938B4-0609-4D7E-9DED-D79ACFF2BC43}" destId="{AC85E24B-579D-4437-A39F-C9EF8DC7CC5A}" srcOrd="2" destOrd="0" presId="urn:microsoft.com/office/officeart/2008/layout/LinedList"/>
    <dgm:cxn modelId="{7AD7737B-7471-4C62-9B55-C0DF3A2944D6}" type="presParOf" srcId="{4F8938B4-0609-4D7E-9DED-D79ACFF2BC43}" destId="{C9015B2E-24D8-44E9-B246-DDFD54ED3F2E}" srcOrd="3" destOrd="0" presId="urn:microsoft.com/office/officeart/2008/layout/LinedList"/>
    <dgm:cxn modelId="{4638F892-BDE8-4D3F-8669-BCBE5B6FC049}" type="presParOf" srcId="{C9015B2E-24D8-44E9-B246-DDFD54ED3F2E}" destId="{8BC41131-3C3C-4FDC-BA94-0EB6368D4184}" srcOrd="0" destOrd="0" presId="urn:microsoft.com/office/officeart/2008/layout/LinedList"/>
    <dgm:cxn modelId="{AD8AA13D-DFCE-4B08-B50D-454724EEAD45}" type="presParOf" srcId="{C9015B2E-24D8-44E9-B246-DDFD54ED3F2E}" destId="{EFD63646-39D8-4DD7-B666-ED796DFEEEBA}" srcOrd="1" destOrd="0" presId="urn:microsoft.com/office/officeart/2008/layout/LinedList"/>
    <dgm:cxn modelId="{75BB63B1-14AF-416D-ADE3-92FB77D269EE}" type="presParOf" srcId="{4F8938B4-0609-4D7E-9DED-D79ACFF2BC43}" destId="{78F26FAD-E0C4-4AB7-BAA9-ED0C9DFCC525}" srcOrd="4" destOrd="0" presId="urn:microsoft.com/office/officeart/2008/layout/LinedList"/>
    <dgm:cxn modelId="{FEB84BE3-C764-4610-8D0B-170CBDD65DA5}" type="presParOf" srcId="{4F8938B4-0609-4D7E-9DED-D79ACFF2BC43}" destId="{3047CC8F-8194-433F-ADAB-CCF208651C02}" srcOrd="5" destOrd="0" presId="urn:microsoft.com/office/officeart/2008/layout/LinedList"/>
    <dgm:cxn modelId="{4F5B557C-31A1-497E-8DBD-C02DDE32E32F}" type="presParOf" srcId="{3047CC8F-8194-433F-ADAB-CCF208651C02}" destId="{3743A654-14C0-4645-AC8E-ACB4C2E5E498}" srcOrd="0" destOrd="0" presId="urn:microsoft.com/office/officeart/2008/layout/LinedList"/>
    <dgm:cxn modelId="{6E13641D-B44F-4132-8EF7-F125B06EE91F}" type="presParOf" srcId="{3047CC8F-8194-433F-ADAB-CCF208651C02}" destId="{18D37C9F-C03E-4991-9408-58036350B4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875860-551F-41E2-A0F7-FD48F2EC87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47D319-4250-4D36-8984-252BB1346023}">
      <dgm:prSet/>
      <dgm:spPr/>
      <dgm:t>
        <a:bodyPr/>
        <a:lstStyle/>
        <a:p>
          <a:r>
            <a:rPr lang="en-US"/>
            <a:t>It s right in line with the likes of the gutter trash that is Jerry Springer, and the fact that those shows are still on the air with the shit they air really is a sad testament to what Americans find to be entertaining.</a:t>
          </a:r>
        </a:p>
      </dgm:t>
    </dgm:pt>
    <dgm:pt modelId="{4BF18C0E-6418-4D89-8846-5BEB759DC75D}" type="parTrans" cxnId="{C96CEAC8-A26B-4B66-B82C-D7912E03AE0B}">
      <dgm:prSet/>
      <dgm:spPr/>
      <dgm:t>
        <a:bodyPr/>
        <a:lstStyle/>
        <a:p>
          <a:endParaRPr lang="en-US"/>
        </a:p>
      </dgm:t>
    </dgm:pt>
    <dgm:pt modelId="{BDBD8828-8554-4105-B654-7B906DE2AA16}" type="sibTrans" cxnId="{C96CEAC8-A26B-4B66-B82C-D7912E03AE0B}">
      <dgm:prSet/>
      <dgm:spPr/>
      <dgm:t>
        <a:bodyPr/>
        <a:lstStyle/>
        <a:p>
          <a:endParaRPr lang="en-US"/>
        </a:p>
      </dgm:t>
    </dgm:pt>
    <dgm:pt modelId="{AAF4A6D7-761E-446D-A960-DA6D6DCD0806}">
      <dgm:prSet/>
      <dgm:spPr/>
      <dgm:t>
        <a:bodyPr/>
        <a:lstStyle/>
        <a:p>
          <a:r>
            <a:rPr lang="en-US" b="0" i="0"/>
            <a:t>It right line likes gutter trash Jerry Springer fact shows still air shit air really sad testament Americans find entertaining</a:t>
          </a:r>
          <a:endParaRPr lang="en-US"/>
        </a:p>
      </dgm:t>
    </dgm:pt>
    <dgm:pt modelId="{A592472D-D616-4E27-B86B-95E4A781CEF5}" type="parTrans" cxnId="{5CF1951C-F01C-483F-B2E4-99B7F885695D}">
      <dgm:prSet/>
      <dgm:spPr/>
      <dgm:t>
        <a:bodyPr/>
        <a:lstStyle/>
        <a:p>
          <a:endParaRPr lang="en-US"/>
        </a:p>
      </dgm:t>
    </dgm:pt>
    <dgm:pt modelId="{0A552F20-72FC-46A2-AB10-E241F7FDD28F}" type="sibTrans" cxnId="{5CF1951C-F01C-483F-B2E4-99B7F885695D}">
      <dgm:prSet/>
      <dgm:spPr/>
      <dgm:t>
        <a:bodyPr/>
        <a:lstStyle/>
        <a:p>
          <a:endParaRPr lang="en-US"/>
        </a:p>
      </dgm:t>
    </dgm:pt>
    <dgm:pt modelId="{B06B202F-0019-46DD-BFE7-284E4300C2F1}">
      <dgm:prSet/>
      <dgm:spPr/>
      <dgm:t>
        <a:bodyPr/>
        <a:lstStyle/>
        <a:p>
          <a:r>
            <a:rPr lang="en-US" b="0" i="0"/>
            <a:t>it right line like gutter trash jerri springer fact show still air shit air realli sad testament american find entertain</a:t>
          </a:r>
          <a:endParaRPr lang="en-US"/>
        </a:p>
      </dgm:t>
    </dgm:pt>
    <dgm:pt modelId="{D8C0D913-867D-4741-950E-4F941B5B0F28}" type="parTrans" cxnId="{FE568473-BC91-4DEE-8709-2D33463A3C0A}">
      <dgm:prSet/>
      <dgm:spPr/>
      <dgm:t>
        <a:bodyPr/>
        <a:lstStyle/>
        <a:p>
          <a:endParaRPr lang="en-US"/>
        </a:p>
      </dgm:t>
    </dgm:pt>
    <dgm:pt modelId="{DF0491E1-4684-4474-B464-96383CA88E9A}" type="sibTrans" cxnId="{FE568473-BC91-4DEE-8709-2D33463A3C0A}">
      <dgm:prSet/>
      <dgm:spPr/>
      <dgm:t>
        <a:bodyPr/>
        <a:lstStyle/>
        <a:p>
          <a:endParaRPr lang="en-US"/>
        </a:p>
      </dgm:t>
    </dgm:pt>
    <dgm:pt modelId="{4BB3AA03-7B87-4DBA-9DCD-E5F1E4896078}" type="pres">
      <dgm:prSet presAssocID="{21875860-551F-41E2-A0F7-FD48F2EC8712}" presName="linear" presStyleCnt="0">
        <dgm:presLayoutVars>
          <dgm:animLvl val="lvl"/>
          <dgm:resizeHandles val="exact"/>
        </dgm:presLayoutVars>
      </dgm:prSet>
      <dgm:spPr/>
    </dgm:pt>
    <dgm:pt modelId="{A25F819E-121C-4C92-AA19-CC34B06515E0}" type="pres">
      <dgm:prSet presAssocID="{FE47D319-4250-4D36-8984-252BB1346023}" presName="parentText" presStyleLbl="node1" presStyleIdx="0" presStyleCnt="3">
        <dgm:presLayoutVars>
          <dgm:chMax val="0"/>
          <dgm:bulletEnabled val="1"/>
        </dgm:presLayoutVars>
      </dgm:prSet>
      <dgm:spPr/>
    </dgm:pt>
    <dgm:pt modelId="{8D0AA40B-CE7A-4FAF-B314-A6907A17DFB6}" type="pres">
      <dgm:prSet presAssocID="{BDBD8828-8554-4105-B654-7B906DE2AA16}" presName="spacer" presStyleCnt="0"/>
      <dgm:spPr/>
    </dgm:pt>
    <dgm:pt modelId="{2ED000AD-383E-4420-AD44-8267581CD6A1}" type="pres">
      <dgm:prSet presAssocID="{AAF4A6D7-761E-446D-A960-DA6D6DCD0806}" presName="parentText" presStyleLbl="node1" presStyleIdx="1" presStyleCnt="3">
        <dgm:presLayoutVars>
          <dgm:chMax val="0"/>
          <dgm:bulletEnabled val="1"/>
        </dgm:presLayoutVars>
      </dgm:prSet>
      <dgm:spPr/>
    </dgm:pt>
    <dgm:pt modelId="{6B1F18CC-D757-4075-BD28-A33119955816}" type="pres">
      <dgm:prSet presAssocID="{0A552F20-72FC-46A2-AB10-E241F7FDD28F}" presName="spacer" presStyleCnt="0"/>
      <dgm:spPr/>
    </dgm:pt>
    <dgm:pt modelId="{15AD74A4-2C0B-4A77-9CE2-30735B13AF04}" type="pres">
      <dgm:prSet presAssocID="{B06B202F-0019-46DD-BFE7-284E4300C2F1}" presName="parentText" presStyleLbl="node1" presStyleIdx="2" presStyleCnt="3">
        <dgm:presLayoutVars>
          <dgm:chMax val="0"/>
          <dgm:bulletEnabled val="1"/>
        </dgm:presLayoutVars>
      </dgm:prSet>
      <dgm:spPr/>
    </dgm:pt>
  </dgm:ptLst>
  <dgm:cxnLst>
    <dgm:cxn modelId="{5CF1951C-F01C-483F-B2E4-99B7F885695D}" srcId="{21875860-551F-41E2-A0F7-FD48F2EC8712}" destId="{AAF4A6D7-761E-446D-A960-DA6D6DCD0806}" srcOrd="1" destOrd="0" parTransId="{A592472D-D616-4E27-B86B-95E4A781CEF5}" sibTransId="{0A552F20-72FC-46A2-AB10-E241F7FDD28F}"/>
    <dgm:cxn modelId="{2F76F844-64CA-44B7-986F-5C5C68977ECE}" type="presOf" srcId="{21875860-551F-41E2-A0F7-FD48F2EC8712}" destId="{4BB3AA03-7B87-4DBA-9DCD-E5F1E4896078}" srcOrd="0" destOrd="0" presId="urn:microsoft.com/office/officeart/2005/8/layout/vList2"/>
    <dgm:cxn modelId="{FE568473-BC91-4DEE-8709-2D33463A3C0A}" srcId="{21875860-551F-41E2-A0F7-FD48F2EC8712}" destId="{B06B202F-0019-46DD-BFE7-284E4300C2F1}" srcOrd="2" destOrd="0" parTransId="{D8C0D913-867D-4741-950E-4F941B5B0F28}" sibTransId="{DF0491E1-4684-4474-B464-96383CA88E9A}"/>
    <dgm:cxn modelId="{C96CEAC8-A26B-4B66-B82C-D7912E03AE0B}" srcId="{21875860-551F-41E2-A0F7-FD48F2EC8712}" destId="{FE47D319-4250-4D36-8984-252BB1346023}" srcOrd="0" destOrd="0" parTransId="{4BF18C0E-6418-4D89-8846-5BEB759DC75D}" sibTransId="{BDBD8828-8554-4105-B654-7B906DE2AA16}"/>
    <dgm:cxn modelId="{A1BC93D6-BDCA-4400-867C-E77E19232E6E}" type="presOf" srcId="{FE47D319-4250-4D36-8984-252BB1346023}" destId="{A25F819E-121C-4C92-AA19-CC34B06515E0}" srcOrd="0" destOrd="0" presId="urn:microsoft.com/office/officeart/2005/8/layout/vList2"/>
    <dgm:cxn modelId="{507A2ED7-DCB7-40E9-B39F-8D3A646E0B49}" type="presOf" srcId="{AAF4A6D7-761E-446D-A960-DA6D6DCD0806}" destId="{2ED000AD-383E-4420-AD44-8267581CD6A1}" srcOrd="0" destOrd="0" presId="urn:microsoft.com/office/officeart/2005/8/layout/vList2"/>
    <dgm:cxn modelId="{661203DC-9D5A-4307-ACAA-023C8D148696}" type="presOf" srcId="{B06B202F-0019-46DD-BFE7-284E4300C2F1}" destId="{15AD74A4-2C0B-4A77-9CE2-30735B13AF04}" srcOrd="0" destOrd="0" presId="urn:microsoft.com/office/officeart/2005/8/layout/vList2"/>
    <dgm:cxn modelId="{5A38F029-6867-4E70-90AB-AF6CAFB616EF}" type="presParOf" srcId="{4BB3AA03-7B87-4DBA-9DCD-E5F1E4896078}" destId="{A25F819E-121C-4C92-AA19-CC34B06515E0}" srcOrd="0" destOrd="0" presId="urn:microsoft.com/office/officeart/2005/8/layout/vList2"/>
    <dgm:cxn modelId="{8CBBA85D-A5C6-4386-8758-A12AB9F48130}" type="presParOf" srcId="{4BB3AA03-7B87-4DBA-9DCD-E5F1E4896078}" destId="{8D0AA40B-CE7A-4FAF-B314-A6907A17DFB6}" srcOrd="1" destOrd="0" presId="urn:microsoft.com/office/officeart/2005/8/layout/vList2"/>
    <dgm:cxn modelId="{DAD82AC7-A582-4C30-B478-15E1E85E466C}" type="presParOf" srcId="{4BB3AA03-7B87-4DBA-9DCD-E5F1E4896078}" destId="{2ED000AD-383E-4420-AD44-8267581CD6A1}" srcOrd="2" destOrd="0" presId="urn:microsoft.com/office/officeart/2005/8/layout/vList2"/>
    <dgm:cxn modelId="{7E4AA1E2-2059-4D25-93DE-37EAAD71B13E}" type="presParOf" srcId="{4BB3AA03-7B87-4DBA-9DCD-E5F1E4896078}" destId="{6B1F18CC-D757-4075-BD28-A33119955816}" srcOrd="3" destOrd="0" presId="urn:microsoft.com/office/officeart/2005/8/layout/vList2"/>
    <dgm:cxn modelId="{0DC3100C-D1B5-406D-B809-895DE0ECC22D}" type="presParOf" srcId="{4BB3AA03-7B87-4DBA-9DCD-E5F1E4896078}" destId="{15AD74A4-2C0B-4A77-9CE2-30735B13AF0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17845D-3206-415E-B90B-FCBD5D9D6FB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78B4345-E37B-43DB-B8EB-790E6A4E9F5D}">
      <dgm:prSet/>
      <dgm:spPr/>
      <dgm:t>
        <a:bodyPr/>
        <a:lstStyle/>
        <a:p>
          <a:r>
            <a:rPr lang="en-US" b="0" i="0"/>
            <a:t>OpenAI. (2024). </a:t>
          </a:r>
          <a:r>
            <a:rPr lang="en-US" b="0" i="1"/>
            <a:t>ChatGPT-4</a:t>
          </a:r>
          <a:r>
            <a:rPr lang="en-US" b="0" i="0"/>
            <a:t>. Retrieved from </a:t>
          </a:r>
          <a:r>
            <a:rPr lang="en-US" b="0" i="0">
              <a:hlinkClick xmlns:r="http://schemas.openxmlformats.org/officeDocument/2006/relationships" r:id="rId1"/>
            </a:rPr>
            <a:t>https://openai.com</a:t>
          </a:r>
          <a:endParaRPr lang="en-US"/>
        </a:p>
      </dgm:t>
    </dgm:pt>
    <dgm:pt modelId="{5BB8CAFC-F837-4206-ACE5-6369047EC0A0}" type="parTrans" cxnId="{98CFE7D8-7B79-487A-A05F-8A29A3DB3560}">
      <dgm:prSet/>
      <dgm:spPr/>
      <dgm:t>
        <a:bodyPr/>
        <a:lstStyle/>
        <a:p>
          <a:endParaRPr lang="en-US"/>
        </a:p>
      </dgm:t>
    </dgm:pt>
    <dgm:pt modelId="{21025A6C-1575-4539-A5F3-971A5C6B1F27}" type="sibTrans" cxnId="{98CFE7D8-7B79-487A-A05F-8A29A3DB3560}">
      <dgm:prSet/>
      <dgm:spPr/>
      <dgm:t>
        <a:bodyPr/>
        <a:lstStyle/>
        <a:p>
          <a:endParaRPr lang="en-US"/>
        </a:p>
      </dgm:t>
    </dgm:pt>
    <dgm:pt modelId="{253FD08F-EB5F-4720-B9F0-7794C25AE298}">
      <dgm:prSet/>
      <dgm:spPr/>
      <dgm:t>
        <a:bodyPr/>
        <a:lstStyle/>
        <a:p>
          <a:r>
            <a:rPr lang="en-US" b="0" i="0"/>
            <a:t>Google. (2024). </a:t>
          </a:r>
          <a:r>
            <a:rPr lang="en-US" b="0" i="1"/>
            <a:t>Google Gemini AI</a:t>
          </a:r>
          <a:r>
            <a:rPr lang="en-US" b="0" i="0"/>
            <a:t>. Retrieved from </a:t>
          </a:r>
          <a:r>
            <a:rPr lang="en-US" b="0" i="0">
              <a:hlinkClick xmlns:r="http://schemas.openxmlformats.org/officeDocument/2006/relationships" r:id="rId2"/>
            </a:rPr>
            <a:t>https://ai.google</a:t>
          </a:r>
          <a:endParaRPr lang="en-US"/>
        </a:p>
      </dgm:t>
    </dgm:pt>
    <dgm:pt modelId="{F5CB871A-F5D5-4ED8-988D-671D46BE76D6}" type="parTrans" cxnId="{48DC13A4-CAD1-49E1-883B-15C2F49CDA83}">
      <dgm:prSet/>
      <dgm:spPr/>
      <dgm:t>
        <a:bodyPr/>
        <a:lstStyle/>
        <a:p>
          <a:endParaRPr lang="en-US"/>
        </a:p>
      </dgm:t>
    </dgm:pt>
    <dgm:pt modelId="{5B9EE20E-2D4F-4831-ABCD-421ABF72AC04}" type="sibTrans" cxnId="{48DC13A4-CAD1-49E1-883B-15C2F49CDA83}">
      <dgm:prSet/>
      <dgm:spPr/>
      <dgm:t>
        <a:bodyPr/>
        <a:lstStyle/>
        <a:p>
          <a:endParaRPr lang="en-US"/>
        </a:p>
      </dgm:t>
    </dgm:pt>
    <dgm:pt modelId="{D8716001-1532-4E34-B6B2-01DF679A4F28}">
      <dgm:prSet/>
      <dgm:spPr/>
      <dgm:t>
        <a:bodyPr/>
        <a:lstStyle/>
        <a:p>
          <a:r>
            <a:rPr lang="en-US" b="0" i="0" dirty="0" err="1"/>
            <a:t>GonzaloA</a:t>
          </a:r>
          <a:r>
            <a:rPr lang="en-US" b="0" i="0" dirty="0"/>
            <a:t>. (n.d.). </a:t>
          </a:r>
          <a:r>
            <a:rPr lang="en-US" b="0" i="1" dirty="0"/>
            <a:t>Fake news dataset</a:t>
          </a:r>
          <a:r>
            <a:rPr lang="en-US" b="0" i="0" dirty="0"/>
            <a:t> [Dataset]. Hugging Face. Retrieved from </a:t>
          </a:r>
          <a:r>
            <a:rPr lang="en-US" b="0" i="0" dirty="0">
              <a:hlinkClick xmlns:r="http://schemas.openxmlformats.org/officeDocument/2006/relationships" r:id="rId3"/>
            </a:rPr>
            <a:t>https://huggingface.co/datasets/GonzaloA/fake_news</a:t>
          </a:r>
          <a:endParaRPr lang="en-US" dirty="0"/>
        </a:p>
      </dgm:t>
    </dgm:pt>
    <dgm:pt modelId="{F4D71BAD-D56B-4D97-B74F-480CBAD446F6}" type="parTrans" cxnId="{D5344517-E750-4FD5-8116-DF6340FA04BF}">
      <dgm:prSet/>
      <dgm:spPr/>
      <dgm:t>
        <a:bodyPr/>
        <a:lstStyle/>
        <a:p>
          <a:endParaRPr lang="en-US"/>
        </a:p>
      </dgm:t>
    </dgm:pt>
    <dgm:pt modelId="{20F5A4B5-2CFC-4F52-8765-8891C3B51BB1}" type="sibTrans" cxnId="{D5344517-E750-4FD5-8116-DF6340FA04BF}">
      <dgm:prSet/>
      <dgm:spPr/>
      <dgm:t>
        <a:bodyPr/>
        <a:lstStyle/>
        <a:p>
          <a:endParaRPr lang="en-US"/>
        </a:p>
      </dgm:t>
    </dgm:pt>
    <dgm:pt modelId="{12814128-4919-43CF-9821-4F7E0217F2ED}">
      <dgm:prSet/>
      <dgm:spPr/>
      <dgm:t>
        <a:bodyPr/>
        <a:lstStyle/>
        <a:p>
          <a:r>
            <a:rPr lang="en-US" b="0" i="0"/>
            <a:t>jy46604790. (n.d.). </a:t>
          </a:r>
          <a:r>
            <a:rPr lang="en-US" b="0" i="1"/>
            <a:t>Fake-News-Bert-Detect</a:t>
          </a:r>
          <a:r>
            <a:rPr lang="en-US" b="0" i="0"/>
            <a:t> [Model]. Hugging Face. Retrieved from </a:t>
          </a:r>
          <a:r>
            <a:rPr lang="en-US" b="0" i="0">
              <a:hlinkClick xmlns:r="http://schemas.openxmlformats.org/officeDocument/2006/relationships" r:id="rId4"/>
            </a:rPr>
            <a:t>https://huggingface.co/jy46604790/Fake-News-Bert-Detect</a:t>
          </a:r>
          <a:endParaRPr lang="en-US"/>
        </a:p>
      </dgm:t>
    </dgm:pt>
    <dgm:pt modelId="{ABF28960-E08D-4407-B8EF-D43072950723}" type="parTrans" cxnId="{614994F8-98EC-4CC0-9D7C-ACF3C06DEEFB}">
      <dgm:prSet/>
      <dgm:spPr/>
      <dgm:t>
        <a:bodyPr/>
        <a:lstStyle/>
        <a:p>
          <a:endParaRPr lang="en-US"/>
        </a:p>
      </dgm:t>
    </dgm:pt>
    <dgm:pt modelId="{245AF485-70D1-415A-89D9-F3608F326C7A}" type="sibTrans" cxnId="{614994F8-98EC-4CC0-9D7C-ACF3C06DEEFB}">
      <dgm:prSet/>
      <dgm:spPr/>
      <dgm:t>
        <a:bodyPr/>
        <a:lstStyle/>
        <a:p>
          <a:endParaRPr lang="en-US"/>
        </a:p>
      </dgm:t>
    </dgm:pt>
    <dgm:pt modelId="{984F7774-4D08-4891-B87E-0C29F529C33E}" type="pres">
      <dgm:prSet presAssocID="{E917845D-3206-415E-B90B-FCBD5D9D6FB6}" presName="vert0" presStyleCnt="0">
        <dgm:presLayoutVars>
          <dgm:dir/>
          <dgm:animOne val="branch"/>
          <dgm:animLvl val="lvl"/>
        </dgm:presLayoutVars>
      </dgm:prSet>
      <dgm:spPr/>
    </dgm:pt>
    <dgm:pt modelId="{390CC81B-3A50-4A23-9BD6-3B19C7E4AF21}" type="pres">
      <dgm:prSet presAssocID="{C78B4345-E37B-43DB-B8EB-790E6A4E9F5D}" presName="thickLine" presStyleLbl="alignNode1" presStyleIdx="0" presStyleCnt="4"/>
      <dgm:spPr/>
    </dgm:pt>
    <dgm:pt modelId="{DBF0A18B-C9BE-42D4-8DA5-C4C4E4221E6C}" type="pres">
      <dgm:prSet presAssocID="{C78B4345-E37B-43DB-B8EB-790E6A4E9F5D}" presName="horz1" presStyleCnt="0"/>
      <dgm:spPr/>
    </dgm:pt>
    <dgm:pt modelId="{44CCCC45-F969-48D4-B70E-A001542A9C60}" type="pres">
      <dgm:prSet presAssocID="{C78B4345-E37B-43DB-B8EB-790E6A4E9F5D}" presName="tx1" presStyleLbl="revTx" presStyleIdx="0" presStyleCnt="4"/>
      <dgm:spPr/>
    </dgm:pt>
    <dgm:pt modelId="{55D7410D-FFF0-4DCB-A717-E98F9FE00A0D}" type="pres">
      <dgm:prSet presAssocID="{C78B4345-E37B-43DB-B8EB-790E6A4E9F5D}" presName="vert1" presStyleCnt="0"/>
      <dgm:spPr/>
    </dgm:pt>
    <dgm:pt modelId="{C0A0F6EE-66A8-47D6-8FF4-96987CB6B108}" type="pres">
      <dgm:prSet presAssocID="{253FD08F-EB5F-4720-B9F0-7794C25AE298}" presName="thickLine" presStyleLbl="alignNode1" presStyleIdx="1" presStyleCnt="4"/>
      <dgm:spPr/>
    </dgm:pt>
    <dgm:pt modelId="{4E05AA19-F8E6-4C01-8145-422A454DF93F}" type="pres">
      <dgm:prSet presAssocID="{253FD08F-EB5F-4720-B9F0-7794C25AE298}" presName="horz1" presStyleCnt="0"/>
      <dgm:spPr/>
    </dgm:pt>
    <dgm:pt modelId="{29D4586F-DB30-491A-AD24-AB7A7A709F1B}" type="pres">
      <dgm:prSet presAssocID="{253FD08F-EB5F-4720-B9F0-7794C25AE298}" presName="tx1" presStyleLbl="revTx" presStyleIdx="1" presStyleCnt="4"/>
      <dgm:spPr/>
    </dgm:pt>
    <dgm:pt modelId="{BB7F2C19-1D1E-4F2F-A664-B4BF12264A0D}" type="pres">
      <dgm:prSet presAssocID="{253FD08F-EB5F-4720-B9F0-7794C25AE298}" presName="vert1" presStyleCnt="0"/>
      <dgm:spPr/>
    </dgm:pt>
    <dgm:pt modelId="{752B59C0-534D-4E87-94BE-C17B62EFBF97}" type="pres">
      <dgm:prSet presAssocID="{D8716001-1532-4E34-B6B2-01DF679A4F28}" presName="thickLine" presStyleLbl="alignNode1" presStyleIdx="2" presStyleCnt="4"/>
      <dgm:spPr/>
    </dgm:pt>
    <dgm:pt modelId="{646AF381-74FD-46EF-A72F-C80AC15AA9A2}" type="pres">
      <dgm:prSet presAssocID="{D8716001-1532-4E34-B6B2-01DF679A4F28}" presName="horz1" presStyleCnt="0"/>
      <dgm:spPr/>
    </dgm:pt>
    <dgm:pt modelId="{092B79D1-ED9E-490B-A168-384D73D52E4F}" type="pres">
      <dgm:prSet presAssocID="{D8716001-1532-4E34-B6B2-01DF679A4F28}" presName="tx1" presStyleLbl="revTx" presStyleIdx="2" presStyleCnt="4"/>
      <dgm:spPr/>
    </dgm:pt>
    <dgm:pt modelId="{B3143CF9-7806-4DDF-9808-2F94E5A87A6F}" type="pres">
      <dgm:prSet presAssocID="{D8716001-1532-4E34-B6B2-01DF679A4F28}" presName="vert1" presStyleCnt="0"/>
      <dgm:spPr/>
    </dgm:pt>
    <dgm:pt modelId="{532D81F7-77F0-4A4B-BD85-3F794B385DFB}" type="pres">
      <dgm:prSet presAssocID="{12814128-4919-43CF-9821-4F7E0217F2ED}" presName="thickLine" presStyleLbl="alignNode1" presStyleIdx="3" presStyleCnt="4"/>
      <dgm:spPr/>
    </dgm:pt>
    <dgm:pt modelId="{F009F41C-F6F3-431B-8EB6-E77A47EC818D}" type="pres">
      <dgm:prSet presAssocID="{12814128-4919-43CF-9821-4F7E0217F2ED}" presName="horz1" presStyleCnt="0"/>
      <dgm:spPr/>
    </dgm:pt>
    <dgm:pt modelId="{76F585C4-CC21-41EC-B504-7352B26B258E}" type="pres">
      <dgm:prSet presAssocID="{12814128-4919-43CF-9821-4F7E0217F2ED}" presName="tx1" presStyleLbl="revTx" presStyleIdx="3" presStyleCnt="4"/>
      <dgm:spPr/>
    </dgm:pt>
    <dgm:pt modelId="{83B0184B-A325-4774-A0FC-B02FE9630796}" type="pres">
      <dgm:prSet presAssocID="{12814128-4919-43CF-9821-4F7E0217F2ED}" presName="vert1" presStyleCnt="0"/>
      <dgm:spPr/>
    </dgm:pt>
  </dgm:ptLst>
  <dgm:cxnLst>
    <dgm:cxn modelId="{D5344517-E750-4FD5-8116-DF6340FA04BF}" srcId="{E917845D-3206-415E-B90B-FCBD5D9D6FB6}" destId="{D8716001-1532-4E34-B6B2-01DF679A4F28}" srcOrd="2" destOrd="0" parTransId="{F4D71BAD-D56B-4D97-B74F-480CBAD446F6}" sibTransId="{20F5A4B5-2CFC-4F52-8765-8891C3B51BB1}"/>
    <dgm:cxn modelId="{890EF04C-F590-45B9-94CE-85A0EE5A81FF}" type="presOf" srcId="{C78B4345-E37B-43DB-B8EB-790E6A4E9F5D}" destId="{44CCCC45-F969-48D4-B70E-A001542A9C60}" srcOrd="0" destOrd="0" presId="urn:microsoft.com/office/officeart/2008/layout/LinedList"/>
    <dgm:cxn modelId="{71E86C6E-8739-480D-991A-5609A1EA1380}" type="presOf" srcId="{E917845D-3206-415E-B90B-FCBD5D9D6FB6}" destId="{984F7774-4D08-4891-B87E-0C29F529C33E}" srcOrd="0" destOrd="0" presId="urn:microsoft.com/office/officeart/2008/layout/LinedList"/>
    <dgm:cxn modelId="{40D0906E-27B8-4EC6-8DD4-BAD4911F0092}" type="presOf" srcId="{253FD08F-EB5F-4720-B9F0-7794C25AE298}" destId="{29D4586F-DB30-491A-AD24-AB7A7A709F1B}" srcOrd="0" destOrd="0" presId="urn:microsoft.com/office/officeart/2008/layout/LinedList"/>
    <dgm:cxn modelId="{25A25252-C21C-4EAB-9F47-34B2D4BE00BC}" type="presOf" srcId="{D8716001-1532-4E34-B6B2-01DF679A4F28}" destId="{092B79D1-ED9E-490B-A168-384D73D52E4F}" srcOrd="0" destOrd="0" presId="urn:microsoft.com/office/officeart/2008/layout/LinedList"/>
    <dgm:cxn modelId="{E4079155-E049-4516-A019-491966FE9D92}" type="presOf" srcId="{12814128-4919-43CF-9821-4F7E0217F2ED}" destId="{76F585C4-CC21-41EC-B504-7352B26B258E}" srcOrd="0" destOrd="0" presId="urn:microsoft.com/office/officeart/2008/layout/LinedList"/>
    <dgm:cxn modelId="{48DC13A4-CAD1-49E1-883B-15C2F49CDA83}" srcId="{E917845D-3206-415E-B90B-FCBD5D9D6FB6}" destId="{253FD08F-EB5F-4720-B9F0-7794C25AE298}" srcOrd="1" destOrd="0" parTransId="{F5CB871A-F5D5-4ED8-988D-671D46BE76D6}" sibTransId="{5B9EE20E-2D4F-4831-ABCD-421ABF72AC04}"/>
    <dgm:cxn modelId="{98CFE7D8-7B79-487A-A05F-8A29A3DB3560}" srcId="{E917845D-3206-415E-B90B-FCBD5D9D6FB6}" destId="{C78B4345-E37B-43DB-B8EB-790E6A4E9F5D}" srcOrd="0" destOrd="0" parTransId="{5BB8CAFC-F837-4206-ACE5-6369047EC0A0}" sibTransId="{21025A6C-1575-4539-A5F3-971A5C6B1F27}"/>
    <dgm:cxn modelId="{614994F8-98EC-4CC0-9D7C-ACF3C06DEEFB}" srcId="{E917845D-3206-415E-B90B-FCBD5D9D6FB6}" destId="{12814128-4919-43CF-9821-4F7E0217F2ED}" srcOrd="3" destOrd="0" parTransId="{ABF28960-E08D-4407-B8EF-D43072950723}" sibTransId="{245AF485-70D1-415A-89D9-F3608F326C7A}"/>
    <dgm:cxn modelId="{EF0F922D-8943-425C-A996-2678A0674A6D}" type="presParOf" srcId="{984F7774-4D08-4891-B87E-0C29F529C33E}" destId="{390CC81B-3A50-4A23-9BD6-3B19C7E4AF21}" srcOrd="0" destOrd="0" presId="urn:microsoft.com/office/officeart/2008/layout/LinedList"/>
    <dgm:cxn modelId="{CEE3E5D4-4D2C-45BF-A032-665FFB6D35C6}" type="presParOf" srcId="{984F7774-4D08-4891-B87E-0C29F529C33E}" destId="{DBF0A18B-C9BE-42D4-8DA5-C4C4E4221E6C}" srcOrd="1" destOrd="0" presId="urn:microsoft.com/office/officeart/2008/layout/LinedList"/>
    <dgm:cxn modelId="{25E29227-1BD9-4C8E-A0C6-07ED7FF7D2C4}" type="presParOf" srcId="{DBF0A18B-C9BE-42D4-8DA5-C4C4E4221E6C}" destId="{44CCCC45-F969-48D4-B70E-A001542A9C60}" srcOrd="0" destOrd="0" presId="urn:microsoft.com/office/officeart/2008/layout/LinedList"/>
    <dgm:cxn modelId="{B63747C6-95FF-484E-81E0-1A33B53BCACC}" type="presParOf" srcId="{DBF0A18B-C9BE-42D4-8DA5-C4C4E4221E6C}" destId="{55D7410D-FFF0-4DCB-A717-E98F9FE00A0D}" srcOrd="1" destOrd="0" presId="urn:microsoft.com/office/officeart/2008/layout/LinedList"/>
    <dgm:cxn modelId="{54D0F962-94A4-4583-A153-F9A62F1AEB09}" type="presParOf" srcId="{984F7774-4D08-4891-B87E-0C29F529C33E}" destId="{C0A0F6EE-66A8-47D6-8FF4-96987CB6B108}" srcOrd="2" destOrd="0" presId="urn:microsoft.com/office/officeart/2008/layout/LinedList"/>
    <dgm:cxn modelId="{61D1267A-7849-4E85-9B4D-F8C4B7B22764}" type="presParOf" srcId="{984F7774-4D08-4891-B87E-0C29F529C33E}" destId="{4E05AA19-F8E6-4C01-8145-422A454DF93F}" srcOrd="3" destOrd="0" presId="urn:microsoft.com/office/officeart/2008/layout/LinedList"/>
    <dgm:cxn modelId="{F0043408-F20B-4C2F-B74D-EFE8EA17858F}" type="presParOf" srcId="{4E05AA19-F8E6-4C01-8145-422A454DF93F}" destId="{29D4586F-DB30-491A-AD24-AB7A7A709F1B}" srcOrd="0" destOrd="0" presId="urn:microsoft.com/office/officeart/2008/layout/LinedList"/>
    <dgm:cxn modelId="{887A0047-8C0C-4AA0-A2B7-E68D32B955D8}" type="presParOf" srcId="{4E05AA19-F8E6-4C01-8145-422A454DF93F}" destId="{BB7F2C19-1D1E-4F2F-A664-B4BF12264A0D}" srcOrd="1" destOrd="0" presId="urn:microsoft.com/office/officeart/2008/layout/LinedList"/>
    <dgm:cxn modelId="{6FB54CB8-0586-44D4-9C90-47E561F2B04D}" type="presParOf" srcId="{984F7774-4D08-4891-B87E-0C29F529C33E}" destId="{752B59C0-534D-4E87-94BE-C17B62EFBF97}" srcOrd="4" destOrd="0" presId="urn:microsoft.com/office/officeart/2008/layout/LinedList"/>
    <dgm:cxn modelId="{C632FC53-AD65-4C8F-A76B-0CF74EA03B03}" type="presParOf" srcId="{984F7774-4D08-4891-B87E-0C29F529C33E}" destId="{646AF381-74FD-46EF-A72F-C80AC15AA9A2}" srcOrd="5" destOrd="0" presId="urn:microsoft.com/office/officeart/2008/layout/LinedList"/>
    <dgm:cxn modelId="{EEFCE9C4-8D10-4C68-87BF-A7A395448AB7}" type="presParOf" srcId="{646AF381-74FD-46EF-A72F-C80AC15AA9A2}" destId="{092B79D1-ED9E-490B-A168-384D73D52E4F}" srcOrd="0" destOrd="0" presId="urn:microsoft.com/office/officeart/2008/layout/LinedList"/>
    <dgm:cxn modelId="{AD492CA9-8124-4980-AAE4-3210C3726013}" type="presParOf" srcId="{646AF381-74FD-46EF-A72F-C80AC15AA9A2}" destId="{B3143CF9-7806-4DDF-9808-2F94E5A87A6F}" srcOrd="1" destOrd="0" presId="urn:microsoft.com/office/officeart/2008/layout/LinedList"/>
    <dgm:cxn modelId="{85BB5D11-B034-435C-81FB-1379745230A2}" type="presParOf" srcId="{984F7774-4D08-4891-B87E-0C29F529C33E}" destId="{532D81F7-77F0-4A4B-BD85-3F794B385DFB}" srcOrd="6" destOrd="0" presId="urn:microsoft.com/office/officeart/2008/layout/LinedList"/>
    <dgm:cxn modelId="{ACA0141A-13C5-49EE-996F-4A8F14C1871F}" type="presParOf" srcId="{984F7774-4D08-4891-B87E-0C29F529C33E}" destId="{F009F41C-F6F3-431B-8EB6-E77A47EC818D}" srcOrd="7" destOrd="0" presId="urn:microsoft.com/office/officeart/2008/layout/LinedList"/>
    <dgm:cxn modelId="{2E2210BD-850E-47DC-9851-B0261CE7DA99}" type="presParOf" srcId="{F009F41C-F6F3-431B-8EB6-E77A47EC818D}" destId="{76F585C4-CC21-41EC-B504-7352B26B258E}" srcOrd="0" destOrd="0" presId="urn:microsoft.com/office/officeart/2008/layout/LinedList"/>
    <dgm:cxn modelId="{5FDAE2FA-0C0A-40D7-BA4B-C0AC0D485D53}" type="presParOf" srcId="{F009F41C-F6F3-431B-8EB6-E77A47EC818D}" destId="{83B0184B-A325-4774-A0FC-B02FE96307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4B8DA-3BBC-42A3-955E-CE987A3B5174}">
      <dsp:nvSpPr>
        <dsp:cNvPr id="0" name=""/>
        <dsp:cNvSpPr/>
      </dsp:nvSpPr>
      <dsp:spPr>
        <a:xfrm>
          <a:off x="0" y="0"/>
          <a:ext cx="8097012" cy="7489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Introduction</a:t>
          </a:r>
        </a:p>
      </dsp:txBody>
      <dsp:txXfrm>
        <a:off x="21936" y="21936"/>
        <a:ext cx="7201208" cy="705078"/>
      </dsp:txXfrm>
    </dsp:sp>
    <dsp:sp modelId="{D881BE61-77ED-49BE-A848-EBB5E7150B72}">
      <dsp:nvSpPr>
        <dsp:cNvPr id="0" name=""/>
        <dsp:cNvSpPr/>
      </dsp:nvSpPr>
      <dsp:spPr>
        <a:xfrm>
          <a:off x="604647" y="852971"/>
          <a:ext cx="8097012" cy="748950"/>
        </a:xfrm>
        <a:prstGeom prst="roundRect">
          <a:avLst>
            <a:gd name="adj" fmla="val 10000"/>
          </a:avLst>
        </a:prstGeom>
        <a:solidFill>
          <a:schemeClr val="accent2">
            <a:hueOff val="373707"/>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Model and Dataset</a:t>
          </a:r>
        </a:p>
      </dsp:txBody>
      <dsp:txXfrm>
        <a:off x="626583" y="874907"/>
        <a:ext cx="6961675" cy="705078"/>
      </dsp:txXfrm>
    </dsp:sp>
    <dsp:sp modelId="{C599B189-7448-47D7-8DFC-84EFFA0332CE}">
      <dsp:nvSpPr>
        <dsp:cNvPr id="0" name=""/>
        <dsp:cNvSpPr/>
      </dsp:nvSpPr>
      <dsp:spPr>
        <a:xfrm>
          <a:off x="1209293" y="1705943"/>
          <a:ext cx="8097012" cy="748950"/>
        </a:xfrm>
        <a:prstGeom prst="roundRect">
          <a:avLst>
            <a:gd name="adj" fmla="val 10000"/>
          </a:avLst>
        </a:prstGeom>
        <a:solidFill>
          <a:schemeClr val="accent2">
            <a:hueOff val="747414"/>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Explorotary</a:t>
          </a:r>
          <a:r>
            <a:rPr lang="en-US" sz="2400" kern="1200" dirty="0"/>
            <a:t> Data Analysis and preprocessing</a:t>
          </a:r>
        </a:p>
      </dsp:txBody>
      <dsp:txXfrm>
        <a:off x="1231229" y="1727879"/>
        <a:ext cx="6961675" cy="705078"/>
      </dsp:txXfrm>
    </dsp:sp>
    <dsp:sp modelId="{CDA2EF22-1657-4EEA-9910-C35E59CC7A67}">
      <dsp:nvSpPr>
        <dsp:cNvPr id="0" name=""/>
        <dsp:cNvSpPr/>
      </dsp:nvSpPr>
      <dsp:spPr>
        <a:xfrm>
          <a:off x="1813940" y="2558914"/>
          <a:ext cx="8097012" cy="748950"/>
        </a:xfrm>
        <a:prstGeom prst="roundRect">
          <a:avLst>
            <a:gd name="adj" fmla="val 10000"/>
          </a:avLst>
        </a:prstGeom>
        <a:solidFill>
          <a:schemeClr val="accent2">
            <a:hueOff val="1121121"/>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Results</a:t>
          </a:r>
        </a:p>
      </dsp:txBody>
      <dsp:txXfrm>
        <a:off x="1835876" y="2580850"/>
        <a:ext cx="6961675" cy="705078"/>
      </dsp:txXfrm>
    </dsp:sp>
    <dsp:sp modelId="{A56CEB60-DD58-4921-AC99-80FCB409A628}">
      <dsp:nvSpPr>
        <dsp:cNvPr id="0" name=""/>
        <dsp:cNvSpPr/>
      </dsp:nvSpPr>
      <dsp:spPr>
        <a:xfrm>
          <a:off x="2418587" y="3411886"/>
          <a:ext cx="8097012" cy="748950"/>
        </a:xfrm>
        <a:prstGeom prst="roundRect">
          <a:avLst>
            <a:gd name="adj" fmla="val 10000"/>
          </a:avLst>
        </a:prstGeom>
        <a:solidFill>
          <a:schemeClr val="accent2">
            <a:hueOff val="1494828"/>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Conclution</a:t>
          </a:r>
        </a:p>
      </dsp:txBody>
      <dsp:txXfrm>
        <a:off x="2440523" y="3433822"/>
        <a:ext cx="6961675" cy="705078"/>
      </dsp:txXfrm>
    </dsp:sp>
    <dsp:sp modelId="{4F3CCE0D-3086-452B-8574-A05DE78C53E9}">
      <dsp:nvSpPr>
        <dsp:cNvPr id="0" name=""/>
        <dsp:cNvSpPr/>
      </dsp:nvSpPr>
      <dsp:spPr>
        <a:xfrm>
          <a:off x="7610194" y="547150"/>
          <a:ext cx="486817" cy="48681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19728" y="547150"/>
        <a:ext cx="267749" cy="366330"/>
      </dsp:txXfrm>
    </dsp:sp>
    <dsp:sp modelId="{944B3E55-D339-4A0E-956D-B489BF9B268E}">
      <dsp:nvSpPr>
        <dsp:cNvPr id="0" name=""/>
        <dsp:cNvSpPr/>
      </dsp:nvSpPr>
      <dsp:spPr>
        <a:xfrm>
          <a:off x="8214841" y="1400121"/>
          <a:ext cx="486817" cy="486817"/>
        </a:xfrm>
        <a:prstGeom prst="downArrow">
          <a:avLst>
            <a:gd name="adj1" fmla="val 55000"/>
            <a:gd name="adj2" fmla="val 45000"/>
          </a:avLst>
        </a:prstGeom>
        <a:solidFill>
          <a:schemeClr val="accent2">
            <a:tint val="40000"/>
            <a:alpha val="90000"/>
            <a:hueOff val="300488"/>
            <a:satOff val="2775"/>
            <a:lumOff val="472"/>
            <a:alphaOff val="0"/>
          </a:schemeClr>
        </a:solidFill>
        <a:ln w="12700" cap="flat" cmpd="sng" algn="ctr">
          <a:solidFill>
            <a:schemeClr val="accent2">
              <a:tint val="40000"/>
              <a:alpha val="90000"/>
              <a:hueOff val="300488"/>
              <a:satOff val="2775"/>
              <a:lumOff val="4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24375" y="1400121"/>
        <a:ext cx="267749" cy="366330"/>
      </dsp:txXfrm>
    </dsp:sp>
    <dsp:sp modelId="{057029E0-99C5-4D54-B937-1A2FD6933AC2}">
      <dsp:nvSpPr>
        <dsp:cNvPr id="0" name=""/>
        <dsp:cNvSpPr/>
      </dsp:nvSpPr>
      <dsp:spPr>
        <a:xfrm>
          <a:off x="8819488" y="2240610"/>
          <a:ext cx="486817" cy="486817"/>
        </a:xfrm>
        <a:prstGeom prst="downArrow">
          <a:avLst>
            <a:gd name="adj1" fmla="val 55000"/>
            <a:gd name="adj2" fmla="val 45000"/>
          </a:avLst>
        </a:prstGeom>
        <a:solidFill>
          <a:schemeClr val="accent2">
            <a:tint val="40000"/>
            <a:alpha val="90000"/>
            <a:hueOff val="600976"/>
            <a:satOff val="5550"/>
            <a:lumOff val="945"/>
            <a:alphaOff val="0"/>
          </a:schemeClr>
        </a:solidFill>
        <a:ln w="12700" cap="flat" cmpd="sng" algn="ctr">
          <a:solidFill>
            <a:schemeClr val="accent2">
              <a:tint val="40000"/>
              <a:alpha val="90000"/>
              <a:hueOff val="600976"/>
              <a:satOff val="5550"/>
              <a:lumOff val="9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29022" y="2240610"/>
        <a:ext cx="267749" cy="366330"/>
      </dsp:txXfrm>
    </dsp:sp>
    <dsp:sp modelId="{9C72D046-D474-4FE9-AD51-09B4C1A7EAF1}">
      <dsp:nvSpPr>
        <dsp:cNvPr id="0" name=""/>
        <dsp:cNvSpPr/>
      </dsp:nvSpPr>
      <dsp:spPr>
        <a:xfrm>
          <a:off x="9424135" y="3101903"/>
          <a:ext cx="486817" cy="486817"/>
        </a:xfrm>
        <a:prstGeom prst="downArrow">
          <a:avLst>
            <a:gd name="adj1" fmla="val 55000"/>
            <a:gd name="adj2" fmla="val 45000"/>
          </a:avLst>
        </a:prstGeom>
        <a:solidFill>
          <a:schemeClr val="accent2">
            <a:tint val="40000"/>
            <a:alpha val="90000"/>
            <a:hueOff val="901464"/>
            <a:satOff val="8325"/>
            <a:lumOff val="1417"/>
            <a:alphaOff val="0"/>
          </a:schemeClr>
        </a:solidFill>
        <a:ln w="12700" cap="flat" cmpd="sng" algn="ctr">
          <a:solidFill>
            <a:schemeClr val="accent2">
              <a:tint val="40000"/>
              <a:alpha val="90000"/>
              <a:hueOff val="90146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533669" y="3101903"/>
        <a:ext cx="267749" cy="366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A796B-9085-474E-838F-F10AAFA3FD66}">
      <dsp:nvSpPr>
        <dsp:cNvPr id="0" name=""/>
        <dsp:cNvSpPr/>
      </dsp:nvSpPr>
      <dsp:spPr>
        <a:xfrm>
          <a:off x="1283" y="41210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B7949-21DD-4D00-B8FA-94B50DDEE408}">
      <dsp:nvSpPr>
        <dsp:cNvPr id="0" name=""/>
        <dsp:cNvSpPr/>
      </dsp:nvSpPr>
      <dsp:spPr>
        <a:xfrm>
          <a:off x="501904" y="88768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Fake news detection has become a critical task in the digital age, where misinformation can spread rapidly across online platforms, influencing public opinion and decision-making.</a:t>
          </a:r>
          <a:endParaRPr lang="en-US" sz="2100" kern="1200"/>
        </a:p>
      </dsp:txBody>
      <dsp:txXfrm>
        <a:off x="585701" y="971486"/>
        <a:ext cx="4337991" cy="2693452"/>
      </dsp:txXfrm>
    </dsp:sp>
    <dsp:sp modelId="{86B46D63-6AF8-45D3-AC6E-DF09BDE7E02C}">
      <dsp:nvSpPr>
        <dsp:cNvPr id="0" name=""/>
        <dsp:cNvSpPr/>
      </dsp:nvSpPr>
      <dsp:spPr>
        <a:xfrm>
          <a:off x="5508110" y="41210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F2838-30F6-41C9-A143-B1BC0B8B84E7}">
      <dsp:nvSpPr>
        <dsp:cNvPr id="0" name=""/>
        <dsp:cNvSpPr/>
      </dsp:nvSpPr>
      <dsp:spPr>
        <a:xfrm>
          <a:off x="6008730" y="88768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By fine-tuning pre-trained transformers such as Bert or GPT, on labeled datasets, these models can learn to detect patterns indicative of fake news, such as exaggerated claims, clickbait phrases, or inconsistencies in the narrative.</a:t>
          </a:r>
          <a:endParaRPr lang="en-US" sz="2100" kern="1200" dirty="0"/>
        </a:p>
      </dsp:txBody>
      <dsp:txXfrm>
        <a:off x="6092527" y="971486"/>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EB231-B792-4D04-80D5-5D645DE3FA2E}">
      <dsp:nvSpPr>
        <dsp:cNvPr id="0" name=""/>
        <dsp:cNvSpPr/>
      </dsp:nvSpPr>
      <dsp:spPr>
        <a:xfrm>
          <a:off x="0" y="2032"/>
          <a:ext cx="46147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080F4DA-191C-46F8-B133-6700B31B2BC5}">
      <dsp:nvSpPr>
        <dsp:cNvPr id="0" name=""/>
        <dsp:cNvSpPr/>
      </dsp:nvSpPr>
      <dsp:spPr>
        <a:xfrm>
          <a:off x="0" y="2032"/>
          <a:ext cx="4614759" cy="1386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Fake-News-Bert-Detect</a:t>
          </a:r>
        </a:p>
      </dsp:txBody>
      <dsp:txXfrm>
        <a:off x="0" y="2032"/>
        <a:ext cx="4614759" cy="1386423"/>
      </dsp:txXfrm>
    </dsp:sp>
    <dsp:sp modelId="{AC85E24B-579D-4437-A39F-C9EF8DC7CC5A}">
      <dsp:nvSpPr>
        <dsp:cNvPr id="0" name=""/>
        <dsp:cNvSpPr/>
      </dsp:nvSpPr>
      <dsp:spPr>
        <a:xfrm>
          <a:off x="0" y="1388456"/>
          <a:ext cx="46147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BC41131-3C3C-4FDC-BA94-0EB6368D4184}">
      <dsp:nvSpPr>
        <dsp:cNvPr id="0" name=""/>
        <dsp:cNvSpPr/>
      </dsp:nvSpPr>
      <dsp:spPr>
        <a:xfrm>
          <a:off x="0" y="1388456"/>
          <a:ext cx="4614759" cy="1386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Model is based on the </a:t>
          </a:r>
          <a:r>
            <a:rPr lang="en-US" sz="2100" kern="1200" dirty="0" err="1"/>
            <a:t>RoBERTa</a:t>
          </a:r>
          <a:r>
            <a:rPr lang="en-US" sz="2100" kern="1200" dirty="0"/>
            <a:t>-base architecture that has been fine-tuned for the task of fake news detection.</a:t>
          </a:r>
        </a:p>
      </dsp:txBody>
      <dsp:txXfrm>
        <a:off x="0" y="1388456"/>
        <a:ext cx="4614759" cy="1386423"/>
      </dsp:txXfrm>
    </dsp:sp>
    <dsp:sp modelId="{78F26FAD-E0C4-4AB7-BAA9-ED0C9DFCC525}">
      <dsp:nvSpPr>
        <dsp:cNvPr id="0" name=""/>
        <dsp:cNvSpPr/>
      </dsp:nvSpPr>
      <dsp:spPr>
        <a:xfrm>
          <a:off x="0" y="2774880"/>
          <a:ext cx="46147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743A654-14C0-4645-AC8E-ACB4C2E5E498}">
      <dsp:nvSpPr>
        <dsp:cNvPr id="0" name=""/>
        <dsp:cNvSpPr/>
      </dsp:nvSpPr>
      <dsp:spPr>
        <a:xfrm>
          <a:off x="0" y="2774880"/>
          <a:ext cx="4614759" cy="1386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Trained on over 40 000 news articles from various sources.</a:t>
          </a:r>
        </a:p>
      </dsp:txBody>
      <dsp:txXfrm>
        <a:off x="0" y="2774880"/>
        <a:ext cx="4614759" cy="13864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F819E-121C-4C92-AA19-CC34B06515E0}">
      <dsp:nvSpPr>
        <dsp:cNvPr id="0" name=""/>
        <dsp:cNvSpPr/>
      </dsp:nvSpPr>
      <dsp:spPr>
        <a:xfrm>
          <a:off x="0" y="1282"/>
          <a:ext cx="10515600" cy="1998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It s right in line with the likes of the gutter trash that is Jerry Springer, and the fact that those shows are still on the air with the shit they air really is a sad testament to what Americans find to be entertaining.</a:t>
          </a:r>
        </a:p>
      </dsp:txBody>
      <dsp:txXfrm>
        <a:off x="97552" y="98834"/>
        <a:ext cx="10320496" cy="1803256"/>
      </dsp:txXfrm>
    </dsp:sp>
    <dsp:sp modelId="{2ED000AD-383E-4420-AD44-8267581CD6A1}">
      <dsp:nvSpPr>
        <dsp:cNvPr id="0" name=""/>
        <dsp:cNvSpPr/>
      </dsp:nvSpPr>
      <dsp:spPr>
        <a:xfrm>
          <a:off x="0" y="2080283"/>
          <a:ext cx="10515600" cy="1998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It right line likes gutter trash Jerry Springer fact shows still air shit air really sad testament Americans find entertaining</a:t>
          </a:r>
          <a:endParaRPr lang="en-US" sz="2800" kern="1200"/>
        </a:p>
      </dsp:txBody>
      <dsp:txXfrm>
        <a:off x="97552" y="2177835"/>
        <a:ext cx="10320496" cy="1803256"/>
      </dsp:txXfrm>
    </dsp:sp>
    <dsp:sp modelId="{15AD74A4-2C0B-4A77-9CE2-30735B13AF04}">
      <dsp:nvSpPr>
        <dsp:cNvPr id="0" name=""/>
        <dsp:cNvSpPr/>
      </dsp:nvSpPr>
      <dsp:spPr>
        <a:xfrm>
          <a:off x="0" y="4159283"/>
          <a:ext cx="10515600" cy="1998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it right line like gutter trash jerri springer fact show still air shit air realli sad testament american find entertain</a:t>
          </a:r>
          <a:endParaRPr lang="en-US" sz="2800" kern="1200"/>
        </a:p>
      </dsp:txBody>
      <dsp:txXfrm>
        <a:off x="97552" y="4256835"/>
        <a:ext cx="10320496" cy="1803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CC81B-3A50-4A23-9BD6-3B19C7E4AF21}">
      <dsp:nvSpPr>
        <dsp:cNvPr id="0" name=""/>
        <dsp:cNvSpPr/>
      </dsp:nvSpPr>
      <dsp:spPr>
        <a:xfrm>
          <a:off x="0" y="0"/>
          <a:ext cx="580323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CCC45-F969-48D4-B70E-A001542A9C60}">
      <dsp:nvSpPr>
        <dsp:cNvPr id="0" name=""/>
        <dsp:cNvSpPr/>
      </dsp:nvSpPr>
      <dsp:spPr>
        <a:xfrm>
          <a:off x="0" y="0"/>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OpenAI. (2024). </a:t>
          </a:r>
          <a:r>
            <a:rPr lang="en-US" sz="1500" b="0" i="1" kern="1200"/>
            <a:t>ChatGPT-4</a:t>
          </a:r>
          <a:r>
            <a:rPr lang="en-US" sz="1500" b="0" i="0" kern="1200"/>
            <a:t>. Retrieved from </a:t>
          </a:r>
          <a:r>
            <a:rPr lang="en-US" sz="1500" b="0" i="0" kern="1200">
              <a:hlinkClick xmlns:r="http://schemas.openxmlformats.org/officeDocument/2006/relationships" r:id="rId1"/>
            </a:rPr>
            <a:t>https://openai.com</a:t>
          </a:r>
          <a:endParaRPr lang="en-US" sz="1500" kern="1200"/>
        </a:p>
      </dsp:txBody>
      <dsp:txXfrm>
        <a:off x="0" y="0"/>
        <a:ext cx="5803231" cy="1373745"/>
      </dsp:txXfrm>
    </dsp:sp>
    <dsp:sp modelId="{C0A0F6EE-66A8-47D6-8FF4-96987CB6B108}">
      <dsp:nvSpPr>
        <dsp:cNvPr id="0" name=""/>
        <dsp:cNvSpPr/>
      </dsp:nvSpPr>
      <dsp:spPr>
        <a:xfrm>
          <a:off x="0" y="1373745"/>
          <a:ext cx="5803231" cy="0"/>
        </a:xfrm>
        <a:prstGeom prst="line">
          <a:avLst/>
        </a:prstGeom>
        <a:solidFill>
          <a:schemeClr val="accent2">
            <a:hueOff val="498276"/>
            <a:satOff val="-139"/>
            <a:lumOff val="2353"/>
            <a:alphaOff val="0"/>
          </a:schemeClr>
        </a:solidFill>
        <a:ln w="12700" cap="flat" cmpd="sng" algn="ctr">
          <a:solidFill>
            <a:schemeClr val="accent2">
              <a:hueOff val="498276"/>
              <a:satOff val="-13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4586F-DB30-491A-AD24-AB7A7A709F1B}">
      <dsp:nvSpPr>
        <dsp:cNvPr id="0" name=""/>
        <dsp:cNvSpPr/>
      </dsp:nvSpPr>
      <dsp:spPr>
        <a:xfrm>
          <a:off x="0" y="1373745"/>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Google. (2024). </a:t>
          </a:r>
          <a:r>
            <a:rPr lang="en-US" sz="1500" b="0" i="1" kern="1200"/>
            <a:t>Google Gemini AI</a:t>
          </a:r>
          <a:r>
            <a:rPr lang="en-US" sz="1500" b="0" i="0" kern="1200"/>
            <a:t>. Retrieved from </a:t>
          </a:r>
          <a:r>
            <a:rPr lang="en-US" sz="1500" b="0" i="0" kern="1200">
              <a:hlinkClick xmlns:r="http://schemas.openxmlformats.org/officeDocument/2006/relationships" r:id="rId2"/>
            </a:rPr>
            <a:t>https://ai.google</a:t>
          </a:r>
          <a:endParaRPr lang="en-US" sz="1500" kern="1200"/>
        </a:p>
      </dsp:txBody>
      <dsp:txXfrm>
        <a:off x="0" y="1373745"/>
        <a:ext cx="5803231" cy="1373745"/>
      </dsp:txXfrm>
    </dsp:sp>
    <dsp:sp modelId="{752B59C0-534D-4E87-94BE-C17B62EFBF97}">
      <dsp:nvSpPr>
        <dsp:cNvPr id="0" name=""/>
        <dsp:cNvSpPr/>
      </dsp:nvSpPr>
      <dsp:spPr>
        <a:xfrm>
          <a:off x="0" y="2747491"/>
          <a:ext cx="5803231" cy="0"/>
        </a:xfrm>
        <a:prstGeom prst="line">
          <a:avLst/>
        </a:prstGeom>
        <a:solidFill>
          <a:schemeClr val="accent2">
            <a:hueOff val="996552"/>
            <a:satOff val="-279"/>
            <a:lumOff val="4705"/>
            <a:alphaOff val="0"/>
          </a:schemeClr>
        </a:solidFill>
        <a:ln w="12700" cap="flat" cmpd="sng" algn="ctr">
          <a:solidFill>
            <a:schemeClr val="accent2">
              <a:hueOff val="996552"/>
              <a:satOff val="-279"/>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2B79D1-ED9E-490B-A168-384D73D52E4F}">
      <dsp:nvSpPr>
        <dsp:cNvPr id="0" name=""/>
        <dsp:cNvSpPr/>
      </dsp:nvSpPr>
      <dsp:spPr>
        <a:xfrm>
          <a:off x="0" y="2747491"/>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err="1"/>
            <a:t>GonzaloA</a:t>
          </a:r>
          <a:r>
            <a:rPr lang="en-US" sz="1500" b="0" i="0" kern="1200" dirty="0"/>
            <a:t>. (n.d.). </a:t>
          </a:r>
          <a:r>
            <a:rPr lang="en-US" sz="1500" b="0" i="1" kern="1200" dirty="0"/>
            <a:t>Fake news dataset</a:t>
          </a:r>
          <a:r>
            <a:rPr lang="en-US" sz="1500" b="0" i="0" kern="1200" dirty="0"/>
            <a:t> [Dataset]. Hugging Face. Retrieved from </a:t>
          </a:r>
          <a:r>
            <a:rPr lang="en-US" sz="1500" b="0" i="0" kern="1200" dirty="0">
              <a:hlinkClick xmlns:r="http://schemas.openxmlformats.org/officeDocument/2006/relationships" r:id="rId3"/>
            </a:rPr>
            <a:t>https://huggingface.co/datasets/GonzaloA/fake_news</a:t>
          </a:r>
          <a:endParaRPr lang="en-US" sz="1500" kern="1200" dirty="0"/>
        </a:p>
      </dsp:txBody>
      <dsp:txXfrm>
        <a:off x="0" y="2747491"/>
        <a:ext cx="5803231" cy="1373745"/>
      </dsp:txXfrm>
    </dsp:sp>
    <dsp:sp modelId="{532D81F7-77F0-4A4B-BD85-3F794B385DFB}">
      <dsp:nvSpPr>
        <dsp:cNvPr id="0" name=""/>
        <dsp:cNvSpPr/>
      </dsp:nvSpPr>
      <dsp:spPr>
        <a:xfrm>
          <a:off x="0" y="4121237"/>
          <a:ext cx="5803231" cy="0"/>
        </a:xfrm>
        <a:prstGeom prst="line">
          <a:avLst/>
        </a:prstGeom>
        <a:solidFill>
          <a:schemeClr val="accent2">
            <a:hueOff val="1494828"/>
            <a:satOff val="-418"/>
            <a:lumOff val="7058"/>
            <a:alphaOff val="0"/>
          </a:schemeClr>
        </a:solidFill>
        <a:ln w="12700" cap="flat" cmpd="sng" algn="ctr">
          <a:solidFill>
            <a:schemeClr val="accent2">
              <a:hueOff val="1494828"/>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F585C4-CC21-41EC-B504-7352B26B258E}">
      <dsp:nvSpPr>
        <dsp:cNvPr id="0" name=""/>
        <dsp:cNvSpPr/>
      </dsp:nvSpPr>
      <dsp:spPr>
        <a:xfrm>
          <a:off x="0" y="4121237"/>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jy46604790. (n.d.). </a:t>
          </a:r>
          <a:r>
            <a:rPr lang="en-US" sz="1500" b="0" i="1" kern="1200"/>
            <a:t>Fake-News-Bert-Detect</a:t>
          </a:r>
          <a:r>
            <a:rPr lang="en-US" sz="1500" b="0" i="0" kern="1200"/>
            <a:t> [Model]. Hugging Face. Retrieved from </a:t>
          </a:r>
          <a:r>
            <a:rPr lang="en-US" sz="1500" b="0" i="0" kern="1200">
              <a:hlinkClick xmlns:r="http://schemas.openxmlformats.org/officeDocument/2006/relationships" r:id="rId4"/>
            </a:rPr>
            <a:t>https://huggingface.co/jy46604790/Fake-News-Bert-Detect</a:t>
          </a:r>
          <a:endParaRPr lang="en-US" sz="1500" kern="1200"/>
        </a:p>
      </dsp:txBody>
      <dsp:txXfrm>
        <a:off x="0" y="4121237"/>
        <a:ext cx="5803231" cy="13737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4765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213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496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4246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527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498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4893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7318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4000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42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8193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12/5/2024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082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12/5/2024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604955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77" r:id="rId6"/>
    <p:sldLayoutId id="2147483672" r:id="rId7"/>
    <p:sldLayoutId id="2147483673" r:id="rId8"/>
    <p:sldLayoutId id="2147483674" r:id="rId9"/>
    <p:sldLayoutId id="2147483675" r:id="rId10"/>
    <p:sldLayoutId id="2147483676" r:id="rId11"/>
    <p:sldLayoutId id="214748367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tt finger avtryck i svart vitt">
            <a:extLst>
              <a:ext uri="{FF2B5EF4-FFF2-40B4-BE49-F238E27FC236}">
                <a16:creationId xmlns:a16="http://schemas.microsoft.com/office/drawing/2014/main" id="{25C7D321-4B0E-CE66-487E-4F05E0B59557}"/>
              </a:ext>
            </a:extLst>
          </p:cNvPr>
          <p:cNvPicPr>
            <a:picLocks noChangeAspect="1"/>
          </p:cNvPicPr>
          <p:nvPr/>
        </p:nvPicPr>
        <p:blipFill>
          <a:blip r:embed="rId2"/>
          <a:srcRect t="7431" b="8300"/>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Rubrik 1">
            <a:extLst>
              <a:ext uri="{FF2B5EF4-FFF2-40B4-BE49-F238E27FC236}">
                <a16:creationId xmlns:a16="http://schemas.microsoft.com/office/drawing/2014/main" id="{51EB8F6D-5A38-98EB-47BB-4CE493590312}"/>
              </a:ext>
            </a:extLst>
          </p:cNvPr>
          <p:cNvSpPr>
            <a:spLocks noGrp="1"/>
          </p:cNvSpPr>
          <p:nvPr>
            <p:ph type="ctrTitle"/>
          </p:nvPr>
        </p:nvSpPr>
        <p:spPr>
          <a:xfrm>
            <a:off x="6438986" y="3547277"/>
            <a:ext cx="4452181" cy="1341624"/>
          </a:xfrm>
        </p:spPr>
        <p:txBody>
          <a:bodyPr anchor="b">
            <a:normAutofit fontScale="90000"/>
          </a:bodyPr>
          <a:lstStyle/>
          <a:p>
            <a:r>
              <a:rPr lang="sv-SE" sz="4000" dirty="0" err="1"/>
              <a:t>Fake</a:t>
            </a:r>
            <a:r>
              <a:rPr lang="sv-SE" sz="4000" dirty="0"/>
              <a:t> </a:t>
            </a:r>
            <a:r>
              <a:rPr lang="sv-SE" sz="4000" dirty="0" err="1"/>
              <a:t>News</a:t>
            </a:r>
            <a:r>
              <a:rPr lang="sv-SE" sz="4000" dirty="0"/>
              <a:t> </a:t>
            </a:r>
            <a:r>
              <a:rPr lang="sv-SE" sz="4000" dirty="0" err="1"/>
              <a:t>Detection</a:t>
            </a:r>
            <a:r>
              <a:rPr lang="sv-SE" sz="4000" dirty="0"/>
              <a:t> </a:t>
            </a:r>
            <a:r>
              <a:rPr lang="sv-SE" sz="4000" dirty="0" err="1"/>
              <a:t>Using</a:t>
            </a:r>
            <a:r>
              <a:rPr lang="sv-SE" sz="4000" dirty="0"/>
              <a:t> Transformers</a:t>
            </a:r>
          </a:p>
        </p:txBody>
      </p:sp>
      <p:sp>
        <p:nvSpPr>
          <p:cNvPr id="3" name="Underrubrik 2">
            <a:extLst>
              <a:ext uri="{FF2B5EF4-FFF2-40B4-BE49-F238E27FC236}">
                <a16:creationId xmlns:a16="http://schemas.microsoft.com/office/drawing/2014/main" id="{81552CC1-4059-DB0C-B487-E0A37536B335}"/>
              </a:ext>
            </a:extLst>
          </p:cNvPr>
          <p:cNvSpPr>
            <a:spLocks noGrp="1"/>
          </p:cNvSpPr>
          <p:nvPr>
            <p:ph type="subTitle" idx="1"/>
          </p:nvPr>
        </p:nvSpPr>
        <p:spPr>
          <a:xfrm>
            <a:off x="8665076" y="5622813"/>
            <a:ext cx="3957144" cy="646785"/>
          </a:xfrm>
        </p:spPr>
        <p:txBody>
          <a:bodyPr>
            <a:normAutofit/>
          </a:bodyPr>
          <a:lstStyle/>
          <a:p>
            <a:r>
              <a:rPr lang="sv-SE" sz="1000" dirty="0" err="1"/>
              <a:t>Brosgard</a:t>
            </a:r>
            <a:r>
              <a:rPr lang="sv-SE" sz="1000" dirty="0"/>
              <a:t> Emil - 22299009</a:t>
            </a:r>
          </a:p>
        </p:txBody>
      </p:sp>
    </p:spTree>
    <p:extLst>
      <p:ext uri="{BB962C8B-B14F-4D97-AF65-F5344CB8AC3E}">
        <p14:creationId xmlns:p14="http://schemas.microsoft.com/office/powerpoint/2010/main" val="332711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Platshållare för innehåll 5">
            <a:extLst>
              <a:ext uri="{FF2B5EF4-FFF2-40B4-BE49-F238E27FC236}">
                <a16:creationId xmlns:a16="http://schemas.microsoft.com/office/drawing/2014/main" id="{9DEA890C-ADF3-4839-9A70-47656DFF1284}"/>
              </a:ext>
            </a:extLst>
          </p:cNvPr>
          <p:cNvGraphicFramePr>
            <a:graphicFrameLocks noGrp="1"/>
          </p:cNvGraphicFramePr>
          <p:nvPr>
            <p:ph idx="1"/>
          </p:nvPr>
        </p:nvGraphicFramePr>
        <p:xfrm>
          <a:off x="730045" y="182880"/>
          <a:ext cx="10515600" cy="6158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343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777ADA7-0787-2623-E88F-954BF41B8DAB}"/>
              </a:ext>
            </a:extLst>
          </p:cNvPr>
          <p:cNvSpPr>
            <a:spLocks noGrp="1"/>
          </p:cNvSpPr>
          <p:nvPr>
            <p:ph type="title"/>
          </p:nvPr>
        </p:nvSpPr>
        <p:spPr/>
        <p:txBody>
          <a:bodyPr/>
          <a:lstStyle/>
          <a:p>
            <a:r>
              <a:rPr lang="sv-SE" dirty="0" err="1"/>
              <a:t>Results</a:t>
            </a:r>
            <a:endParaRPr lang="sv-SE" dirty="0"/>
          </a:p>
        </p:txBody>
      </p:sp>
      <p:sp>
        <p:nvSpPr>
          <p:cNvPr id="3" name="Platshållare för innehåll 2">
            <a:extLst>
              <a:ext uri="{FF2B5EF4-FFF2-40B4-BE49-F238E27FC236}">
                <a16:creationId xmlns:a16="http://schemas.microsoft.com/office/drawing/2014/main" id="{8026AE97-0539-F2C6-671C-2031D9AD406A}"/>
              </a:ext>
            </a:extLst>
          </p:cNvPr>
          <p:cNvSpPr>
            <a:spLocks noGrp="1"/>
          </p:cNvSpPr>
          <p:nvPr>
            <p:ph idx="1"/>
          </p:nvPr>
        </p:nvSpPr>
        <p:spPr/>
        <p:txBody>
          <a:bodyPr/>
          <a:lstStyle/>
          <a:p>
            <a:r>
              <a:rPr lang="sv-SE" dirty="0" err="1"/>
              <a:t>Title</a:t>
            </a:r>
            <a:endParaRPr lang="sv-SE" dirty="0"/>
          </a:p>
          <a:p>
            <a:r>
              <a:rPr lang="sv-SE" dirty="0"/>
              <a:t>Preprocessed text</a:t>
            </a:r>
          </a:p>
          <a:p>
            <a:r>
              <a:rPr lang="sv-SE" dirty="0" err="1"/>
              <a:t>Un</a:t>
            </a:r>
            <a:r>
              <a:rPr lang="sv-SE" dirty="0"/>
              <a:t>-preprocessed text</a:t>
            </a:r>
          </a:p>
        </p:txBody>
      </p:sp>
      <p:pic>
        <p:nvPicPr>
          <p:cNvPr id="8" name="Bildobjekt 7">
            <a:extLst>
              <a:ext uri="{FF2B5EF4-FFF2-40B4-BE49-F238E27FC236}">
                <a16:creationId xmlns:a16="http://schemas.microsoft.com/office/drawing/2014/main" id="{C64DACBA-5ECF-3327-1E29-E054966F4F2E}"/>
              </a:ext>
            </a:extLst>
          </p:cNvPr>
          <p:cNvPicPr>
            <a:picLocks noChangeAspect="1"/>
          </p:cNvPicPr>
          <p:nvPr/>
        </p:nvPicPr>
        <p:blipFill>
          <a:blip r:embed="rId2"/>
          <a:stretch>
            <a:fillRect/>
          </a:stretch>
        </p:blipFill>
        <p:spPr>
          <a:xfrm>
            <a:off x="838200" y="4264087"/>
            <a:ext cx="11136279" cy="571580"/>
          </a:xfrm>
          <a:prstGeom prst="rect">
            <a:avLst/>
          </a:prstGeom>
        </p:spPr>
      </p:pic>
    </p:spTree>
    <p:extLst>
      <p:ext uri="{BB962C8B-B14F-4D97-AF65-F5344CB8AC3E}">
        <p14:creationId xmlns:p14="http://schemas.microsoft.com/office/powerpoint/2010/main" val="212367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6457D90-724E-8201-BD7F-749562CB5E6C}"/>
              </a:ext>
            </a:extLst>
          </p:cNvPr>
          <p:cNvSpPr>
            <a:spLocks noGrp="1"/>
          </p:cNvSpPr>
          <p:nvPr>
            <p:ph type="title"/>
          </p:nvPr>
        </p:nvSpPr>
        <p:spPr>
          <a:xfrm>
            <a:off x="838200" y="119779"/>
            <a:ext cx="10515600" cy="1325563"/>
          </a:xfrm>
        </p:spPr>
        <p:txBody>
          <a:bodyPr/>
          <a:lstStyle/>
          <a:p>
            <a:r>
              <a:rPr lang="sv-SE" dirty="0" err="1"/>
              <a:t>Results</a:t>
            </a:r>
            <a:r>
              <a:rPr lang="sv-SE" dirty="0"/>
              <a:t> from the </a:t>
            </a:r>
            <a:r>
              <a:rPr lang="sv-SE" dirty="0" err="1"/>
              <a:t>title</a:t>
            </a:r>
            <a:r>
              <a:rPr lang="sv-SE" dirty="0"/>
              <a:t> </a:t>
            </a:r>
            <a:r>
              <a:rPr lang="sv-SE" dirty="0" err="1"/>
              <a:t>of</a:t>
            </a:r>
            <a:r>
              <a:rPr lang="sv-SE" dirty="0"/>
              <a:t> the </a:t>
            </a:r>
            <a:r>
              <a:rPr lang="sv-SE" dirty="0" err="1"/>
              <a:t>article</a:t>
            </a:r>
            <a:endParaRPr lang="sv-SE" dirty="0"/>
          </a:p>
        </p:txBody>
      </p:sp>
      <p:pic>
        <p:nvPicPr>
          <p:cNvPr id="5" name="Bildobjekt 4">
            <a:extLst>
              <a:ext uri="{FF2B5EF4-FFF2-40B4-BE49-F238E27FC236}">
                <a16:creationId xmlns:a16="http://schemas.microsoft.com/office/drawing/2014/main" id="{05FF04C9-469C-C3C5-91AF-86DFB7D0C945}"/>
              </a:ext>
            </a:extLst>
          </p:cNvPr>
          <p:cNvPicPr>
            <a:picLocks noChangeAspect="1"/>
          </p:cNvPicPr>
          <p:nvPr/>
        </p:nvPicPr>
        <p:blipFill>
          <a:blip r:embed="rId2"/>
          <a:stretch>
            <a:fillRect/>
          </a:stretch>
        </p:blipFill>
        <p:spPr>
          <a:xfrm>
            <a:off x="0" y="2555746"/>
            <a:ext cx="5027552" cy="4302254"/>
          </a:xfrm>
          <a:prstGeom prst="rect">
            <a:avLst/>
          </a:prstGeom>
        </p:spPr>
      </p:pic>
      <p:pic>
        <p:nvPicPr>
          <p:cNvPr id="7" name="Bildobjekt 6">
            <a:extLst>
              <a:ext uri="{FF2B5EF4-FFF2-40B4-BE49-F238E27FC236}">
                <a16:creationId xmlns:a16="http://schemas.microsoft.com/office/drawing/2014/main" id="{13728592-0338-40FB-481B-A746DD2406F7}"/>
              </a:ext>
            </a:extLst>
          </p:cNvPr>
          <p:cNvPicPr>
            <a:picLocks noChangeAspect="1"/>
          </p:cNvPicPr>
          <p:nvPr/>
        </p:nvPicPr>
        <p:blipFill>
          <a:blip r:embed="rId3"/>
          <a:stretch>
            <a:fillRect/>
          </a:stretch>
        </p:blipFill>
        <p:spPr>
          <a:xfrm>
            <a:off x="6320589" y="2398922"/>
            <a:ext cx="5777676" cy="4459078"/>
          </a:xfrm>
          <a:prstGeom prst="rect">
            <a:avLst/>
          </a:prstGeom>
        </p:spPr>
      </p:pic>
      <p:pic>
        <p:nvPicPr>
          <p:cNvPr id="9" name="Bildobjekt 8">
            <a:extLst>
              <a:ext uri="{FF2B5EF4-FFF2-40B4-BE49-F238E27FC236}">
                <a16:creationId xmlns:a16="http://schemas.microsoft.com/office/drawing/2014/main" id="{5DAC35A2-D073-95C1-C6B4-8F72D86BD8B5}"/>
              </a:ext>
            </a:extLst>
          </p:cNvPr>
          <p:cNvPicPr>
            <a:picLocks noChangeAspect="1"/>
          </p:cNvPicPr>
          <p:nvPr/>
        </p:nvPicPr>
        <p:blipFill>
          <a:blip r:embed="rId4"/>
          <a:stretch>
            <a:fillRect/>
          </a:stretch>
        </p:blipFill>
        <p:spPr>
          <a:xfrm>
            <a:off x="0" y="1728427"/>
            <a:ext cx="5027552" cy="827319"/>
          </a:xfrm>
          <a:prstGeom prst="rect">
            <a:avLst/>
          </a:prstGeom>
        </p:spPr>
      </p:pic>
      <p:sp>
        <p:nvSpPr>
          <p:cNvPr id="10" name="textruta 9">
            <a:extLst>
              <a:ext uri="{FF2B5EF4-FFF2-40B4-BE49-F238E27FC236}">
                <a16:creationId xmlns:a16="http://schemas.microsoft.com/office/drawing/2014/main" id="{878A0759-07AE-6CC5-E949-09C8DE911516}"/>
              </a:ext>
            </a:extLst>
          </p:cNvPr>
          <p:cNvSpPr txBox="1"/>
          <p:nvPr/>
        </p:nvSpPr>
        <p:spPr>
          <a:xfrm>
            <a:off x="8005012" y="1445342"/>
            <a:ext cx="3477126" cy="923330"/>
          </a:xfrm>
          <a:prstGeom prst="rect">
            <a:avLst/>
          </a:prstGeom>
          <a:noFill/>
        </p:spPr>
        <p:txBody>
          <a:bodyPr wrap="square" rtlCol="0">
            <a:spAutoFit/>
          </a:bodyPr>
          <a:lstStyle/>
          <a:p>
            <a:r>
              <a:rPr lang="sv-SE" dirty="0" err="1"/>
              <a:t>Consider</a:t>
            </a:r>
            <a:r>
              <a:rPr lang="sv-SE" dirty="0"/>
              <a:t> </a:t>
            </a:r>
            <a:r>
              <a:rPr lang="sv-SE" dirty="0" err="1"/>
              <a:t>that</a:t>
            </a:r>
            <a:r>
              <a:rPr lang="sv-SE" dirty="0"/>
              <a:t> the fine-</a:t>
            </a:r>
            <a:r>
              <a:rPr lang="sv-SE" dirty="0" err="1"/>
              <a:t>tuning</a:t>
            </a:r>
            <a:r>
              <a:rPr lang="sv-SE" dirty="0"/>
              <a:t> on the </a:t>
            </a:r>
            <a:r>
              <a:rPr lang="sv-SE" dirty="0" err="1"/>
              <a:t>model</a:t>
            </a:r>
            <a:r>
              <a:rPr lang="sv-SE" dirty="0"/>
              <a:t> is </a:t>
            </a:r>
            <a:r>
              <a:rPr lang="sv-SE" dirty="0" err="1"/>
              <a:t>focused</a:t>
            </a:r>
            <a:r>
              <a:rPr lang="sv-SE" dirty="0"/>
              <a:t> on the text and not </a:t>
            </a:r>
            <a:r>
              <a:rPr lang="sv-SE" dirty="0" err="1"/>
              <a:t>title</a:t>
            </a:r>
            <a:r>
              <a:rPr lang="sv-SE" dirty="0"/>
              <a:t>.</a:t>
            </a:r>
          </a:p>
        </p:txBody>
      </p:sp>
    </p:spTree>
    <p:extLst>
      <p:ext uri="{BB962C8B-B14F-4D97-AF65-F5344CB8AC3E}">
        <p14:creationId xmlns:p14="http://schemas.microsoft.com/office/powerpoint/2010/main" val="241706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5DE0A3B-5AFE-7438-B37F-E61554C32E51}"/>
              </a:ext>
            </a:extLst>
          </p:cNvPr>
          <p:cNvSpPr>
            <a:spLocks noGrp="1"/>
          </p:cNvSpPr>
          <p:nvPr>
            <p:ph type="title"/>
          </p:nvPr>
        </p:nvSpPr>
        <p:spPr>
          <a:xfrm>
            <a:off x="838200" y="60138"/>
            <a:ext cx="10515600" cy="1325563"/>
          </a:xfrm>
        </p:spPr>
        <p:txBody>
          <a:bodyPr/>
          <a:lstStyle/>
          <a:p>
            <a:r>
              <a:rPr lang="sv-SE" dirty="0" err="1"/>
              <a:t>Results</a:t>
            </a:r>
            <a:r>
              <a:rPr lang="sv-SE" dirty="0"/>
              <a:t> from the preprocessed text</a:t>
            </a:r>
          </a:p>
        </p:txBody>
      </p:sp>
      <p:pic>
        <p:nvPicPr>
          <p:cNvPr id="5" name="Bildobjekt 4">
            <a:extLst>
              <a:ext uri="{FF2B5EF4-FFF2-40B4-BE49-F238E27FC236}">
                <a16:creationId xmlns:a16="http://schemas.microsoft.com/office/drawing/2014/main" id="{33B59719-8D7F-F6FA-5920-6E999C6559B7}"/>
              </a:ext>
            </a:extLst>
          </p:cNvPr>
          <p:cNvPicPr>
            <a:picLocks noChangeAspect="1"/>
          </p:cNvPicPr>
          <p:nvPr/>
        </p:nvPicPr>
        <p:blipFill>
          <a:blip r:embed="rId2"/>
          <a:stretch>
            <a:fillRect/>
          </a:stretch>
        </p:blipFill>
        <p:spPr>
          <a:xfrm>
            <a:off x="6432884" y="2274908"/>
            <a:ext cx="5759116" cy="4424686"/>
          </a:xfrm>
          <a:prstGeom prst="rect">
            <a:avLst/>
          </a:prstGeom>
        </p:spPr>
      </p:pic>
      <p:pic>
        <p:nvPicPr>
          <p:cNvPr id="7" name="Bildobjekt 6">
            <a:extLst>
              <a:ext uri="{FF2B5EF4-FFF2-40B4-BE49-F238E27FC236}">
                <a16:creationId xmlns:a16="http://schemas.microsoft.com/office/drawing/2014/main" id="{B696D02B-E3C0-7215-8517-5959AF7DB9CF}"/>
              </a:ext>
            </a:extLst>
          </p:cNvPr>
          <p:cNvPicPr>
            <a:picLocks noChangeAspect="1"/>
          </p:cNvPicPr>
          <p:nvPr/>
        </p:nvPicPr>
        <p:blipFill>
          <a:blip r:embed="rId3"/>
          <a:stretch>
            <a:fillRect/>
          </a:stretch>
        </p:blipFill>
        <p:spPr>
          <a:xfrm>
            <a:off x="0" y="2637836"/>
            <a:ext cx="4505954" cy="4220164"/>
          </a:xfrm>
          <a:prstGeom prst="rect">
            <a:avLst/>
          </a:prstGeom>
        </p:spPr>
      </p:pic>
      <p:pic>
        <p:nvPicPr>
          <p:cNvPr id="9" name="Bildobjekt 8">
            <a:extLst>
              <a:ext uri="{FF2B5EF4-FFF2-40B4-BE49-F238E27FC236}">
                <a16:creationId xmlns:a16="http://schemas.microsoft.com/office/drawing/2014/main" id="{80BFD719-2E18-7F86-AD6D-4ADEE7286E10}"/>
              </a:ext>
            </a:extLst>
          </p:cNvPr>
          <p:cNvPicPr>
            <a:picLocks noChangeAspect="1"/>
          </p:cNvPicPr>
          <p:nvPr/>
        </p:nvPicPr>
        <p:blipFill>
          <a:blip r:embed="rId4"/>
          <a:stretch>
            <a:fillRect/>
          </a:stretch>
        </p:blipFill>
        <p:spPr>
          <a:xfrm>
            <a:off x="0" y="1862926"/>
            <a:ext cx="4505954" cy="774909"/>
          </a:xfrm>
          <a:prstGeom prst="rect">
            <a:avLst/>
          </a:prstGeom>
        </p:spPr>
      </p:pic>
      <p:sp>
        <p:nvSpPr>
          <p:cNvPr id="10" name="textruta 9">
            <a:extLst>
              <a:ext uri="{FF2B5EF4-FFF2-40B4-BE49-F238E27FC236}">
                <a16:creationId xmlns:a16="http://schemas.microsoft.com/office/drawing/2014/main" id="{EE04A6F9-8F1A-4D55-C353-063A1D53D55B}"/>
              </a:ext>
            </a:extLst>
          </p:cNvPr>
          <p:cNvSpPr txBox="1"/>
          <p:nvPr/>
        </p:nvSpPr>
        <p:spPr>
          <a:xfrm>
            <a:off x="7145594" y="1050051"/>
            <a:ext cx="4208206" cy="1200329"/>
          </a:xfrm>
          <a:prstGeom prst="rect">
            <a:avLst/>
          </a:prstGeom>
          <a:noFill/>
        </p:spPr>
        <p:txBody>
          <a:bodyPr wrap="square" rtlCol="0">
            <a:spAutoFit/>
          </a:bodyPr>
          <a:lstStyle/>
          <a:p>
            <a:r>
              <a:rPr lang="sv-SE" dirty="0"/>
              <a:t>Strong bias </a:t>
            </a:r>
            <a:r>
              <a:rPr lang="sv-SE" dirty="0" err="1"/>
              <a:t>toward</a:t>
            </a:r>
            <a:r>
              <a:rPr lang="sv-SE" dirty="0"/>
              <a:t> </a:t>
            </a:r>
            <a:r>
              <a:rPr lang="sv-SE" dirty="0" err="1"/>
              <a:t>predicting</a:t>
            </a:r>
            <a:r>
              <a:rPr lang="sv-SE" dirty="0"/>
              <a:t> </a:t>
            </a:r>
            <a:r>
              <a:rPr lang="sv-SE" dirty="0" err="1"/>
              <a:t>news</a:t>
            </a:r>
            <a:r>
              <a:rPr lang="sv-SE" dirty="0"/>
              <a:t> as </a:t>
            </a:r>
            <a:r>
              <a:rPr lang="sv-SE" dirty="0" err="1"/>
              <a:t>fake</a:t>
            </a:r>
            <a:r>
              <a:rPr lang="sv-SE" dirty="0"/>
              <a:t>. The </a:t>
            </a:r>
            <a:r>
              <a:rPr lang="sv-SE" dirty="0" err="1"/>
              <a:t>model</a:t>
            </a:r>
            <a:r>
              <a:rPr lang="sv-SE" dirty="0"/>
              <a:t> </a:t>
            </a:r>
            <a:r>
              <a:rPr lang="sv-SE" dirty="0" err="1"/>
              <a:t>may</a:t>
            </a:r>
            <a:r>
              <a:rPr lang="sv-SE" dirty="0"/>
              <a:t> </a:t>
            </a:r>
            <a:r>
              <a:rPr lang="sv-SE" dirty="0" err="1"/>
              <a:t>rely</a:t>
            </a:r>
            <a:r>
              <a:rPr lang="sv-SE" dirty="0"/>
              <a:t> </a:t>
            </a:r>
            <a:r>
              <a:rPr lang="sv-SE" dirty="0" err="1"/>
              <a:t>heavily</a:t>
            </a:r>
            <a:r>
              <a:rPr lang="sv-SE" dirty="0"/>
              <a:t> on </a:t>
            </a:r>
            <a:r>
              <a:rPr lang="sv-SE" dirty="0" err="1"/>
              <a:t>certain</a:t>
            </a:r>
            <a:r>
              <a:rPr lang="sv-SE" dirty="0"/>
              <a:t> features </a:t>
            </a:r>
            <a:r>
              <a:rPr lang="sv-SE" dirty="0" err="1"/>
              <a:t>eliminated</a:t>
            </a:r>
            <a:r>
              <a:rPr lang="sv-SE" dirty="0"/>
              <a:t> </a:t>
            </a:r>
            <a:r>
              <a:rPr lang="sv-SE" dirty="0" err="1"/>
              <a:t>during</a:t>
            </a:r>
            <a:r>
              <a:rPr lang="sv-SE" dirty="0"/>
              <a:t> </a:t>
            </a:r>
            <a:r>
              <a:rPr lang="sv-SE" dirty="0" err="1"/>
              <a:t>preprocessing</a:t>
            </a:r>
            <a:r>
              <a:rPr lang="sv-SE" dirty="0"/>
              <a:t>.</a:t>
            </a:r>
          </a:p>
        </p:txBody>
      </p:sp>
    </p:spTree>
    <p:extLst>
      <p:ext uri="{BB962C8B-B14F-4D97-AF65-F5344CB8AC3E}">
        <p14:creationId xmlns:p14="http://schemas.microsoft.com/office/powerpoint/2010/main" val="83233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7C545E3-64D4-0DCD-8A04-013D4E046BE1}"/>
              </a:ext>
            </a:extLst>
          </p:cNvPr>
          <p:cNvSpPr>
            <a:spLocks noGrp="1"/>
          </p:cNvSpPr>
          <p:nvPr>
            <p:ph type="title"/>
          </p:nvPr>
        </p:nvSpPr>
        <p:spPr/>
        <p:txBody>
          <a:bodyPr/>
          <a:lstStyle/>
          <a:p>
            <a:r>
              <a:rPr lang="sv-SE" dirty="0" err="1"/>
              <a:t>Results</a:t>
            </a:r>
            <a:r>
              <a:rPr lang="sv-SE" dirty="0"/>
              <a:t> from the </a:t>
            </a:r>
            <a:r>
              <a:rPr lang="sv-SE" dirty="0" err="1"/>
              <a:t>un</a:t>
            </a:r>
            <a:r>
              <a:rPr lang="sv-SE" dirty="0"/>
              <a:t>-preprocessed text</a:t>
            </a:r>
          </a:p>
        </p:txBody>
      </p:sp>
      <p:pic>
        <p:nvPicPr>
          <p:cNvPr id="5" name="Bildobjekt 4">
            <a:extLst>
              <a:ext uri="{FF2B5EF4-FFF2-40B4-BE49-F238E27FC236}">
                <a16:creationId xmlns:a16="http://schemas.microsoft.com/office/drawing/2014/main" id="{F0CD2BDF-D622-2B03-123F-5856F4A62135}"/>
              </a:ext>
            </a:extLst>
          </p:cNvPr>
          <p:cNvPicPr>
            <a:picLocks noChangeAspect="1"/>
          </p:cNvPicPr>
          <p:nvPr/>
        </p:nvPicPr>
        <p:blipFill>
          <a:blip r:embed="rId2"/>
          <a:stretch>
            <a:fillRect/>
          </a:stretch>
        </p:blipFill>
        <p:spPr>
          <a:xfrm>
            <a:off x="6272463" y="2349811"/>
            <a:ext cx="5919537" cy="4508189"/>
          </a:xfrm>
          <a:prstGeom prst="rect">
            <a:avLst/>
          </a:prstGeom>
        </p:spPr>
      </p:pic>
      <p:pic>
        <p:nvPicPr>
          <p:cNvPr id="7" name="Bildobjekt 6">
            <a:extLst>
              <a:ext uri="{FF2B5EF4-FFF2-40B4-BE49-F238E27FC236}">
                <a16:creationId xmlns:a16="http://schemas.microsoft.com/office/drawing/2014/main" id="{1761AFF0-BD2A-AC59-1E3C-CFB8AB71DEB8}"/>
              </a:ext>
            </a:extLst>
          </p:cNvPr>
          <p:cNvPicPr>
            <a:picLocks noChangeAspect="1"/>
          </p:cNvPicPr>
          <p:nvPr/>
        </p:nvPicPr>
        <p:blipFill>
          <a:blip r:embed="rId3"/>
          <a:stretch>
            <a:fillRect/>
          </a:stretch>
        </p:blipFill>
        <p:spPr>
          <a:xfrm>
            <a:off x="-9833" y="2539706"/>
            <a:ext cx="4621161" cy="4318294"/>
          </a:xfrm>
          <a:prstGeom prst="rect">
            <a:avLst/>
          </a:prstGeom>
        </p:spPr>
      </p:pic>
      <p:pic>
        <p:nvPicPr>
          <p:cNvPr id="9" name="Bildobjekt 8">
            <a:extLst>
              <a:ext uri="{FF2B5EF4-FFF2-40B4-BE49-F238E27FC236}">
                <a16:creationId xmlns:a16="http://schemas.microsoft.com/office/drawing/2014/main" id="{E8D3C9AC-9930-0B81-992F-A8C1FE149A74}"/>
              </a:ext>
            </a:extLst>
          </p:cNvPr>
          <p:cNvPicPr>
            <a:picLocks noChangeAspect="1"/>
          </p:cNvPicPr>
          <p:nvPr/>
        </p:nvPicPr>
        <p:blipFill>
          <a:blip r:embed="rId4"/>
          <a:stretch>
            <a:fillRect/>
          </a:stretch>
        </p:blipFill>
        <p:spPr>
          <a:xfrm>
            <a:off x="-9833" y="1559458"/>
            <a:ext cx="4621161" cy="980248"/>
          </a:xfrm>
          <a:prstGeom prst="rect">
            <a:avLst/>
          </a:prstGeom>
        </p:spPr>
      </p:pic>
      <p:sp>
        <p:nvSpPr>
          <p:cNvPr id="10" name="textruta 9">
            <a:extLst>
              <a:ext uri="{FF2B5EF4-FFF2-40B4-BE49-F238E27FC236}">
                <a16:creationId xmlns:a16="http://schemas.microsoft.com/office/drawing/2014/main" id="{851BB11E-2099-2FB7-BCCC-2EFF0CD3346C}"/>
              </a:ext>
            </a:extLst>
          </p:cNvPr>
          <p:cNvSpPr txBox="1"/>
          <p:nvPr/>
        </p:nvSpPr>
        <p:spPr>
          <a:xfrm>
            <a:off x="7413523" y="1369563"/>
            <a:ext cx="3628103" cy="923330"/>
          </a:xfrm>
          <a:prstGeom prst="rect">
            <a:avLst/>
          </a:prstGeom>
          <a:noFill/>
        </p:spPr>
        <p:txBody>
          <a:bodyPr wrap="square" rtlCol="0">
            <a:spAutoFit/>
          </a:bodyPr>
          <a:lstStyle/>
          <a:p>
            <a:r>
              <a:rPr lang="sv-SE" dirty="0" err="1"/>
              <a:t>This</a:t>
            </a:r>
            <a:r>
              <a:rPr lang="sv-SE" dirty="0"/>
              <a:t> setup </a:t>
            </a:r>
            <a:r>
              <a:rPr lang="sv-SE" dirty="0" err="1"/>
              <a:t>achieves</a:t>
            </a:r>
            <a:r>
              <a:rPr lang="sv-SE" dirty="0"/>
              <a:t> the </a:t>
            </a:r>
            <a:r>
              <a:rPr lang="sv-SE" dirty="0" err="1"/>
              <a:t>highest</a:t>
            </a:r>
            <a:r>
              <a:rPr lang="sv-SE" dirty="0"/>
              <a:t> </a:t>
            </a:r>
            <a:r>
              <a:rPr lang="sv-SE" dirty="0" err="1"/>
              <a:t>accuracy</a:t>
            </a:r>
            <a:r>
              <a:rPr lang="sv-SE" dirty="0"/>
              <a:t> </a:t>
            </a:r>
            <a:r>
              <a:rPr lang="sv-SE" dirty="0" err="1"/>
              <a:t>with</a:t>
            </a:r>
            <a:r>
              <a:rPr lang="sv-SE" dirty="0"/>
              <a:t> minimal </a:t>
            </a:r>
            <a:r>
              <a:rPr lang="sv-SE" dirty="0" err="1"/>
              <a:t>missclassifications</a:t>
            </a:r>
            <a:r>
              <a:rPr lang="sv-SE" dirty="0"/>
              <a:t>.</a:t>
            </a:r>
          </a:p>
        </p:txBody>
      </p:sp>
    </p:spTree>
    <p:extLst>
      <p:ext uri="{BB962C8B-B14F-4D97-AF65-F5344CB8AC3E}">
        <p14:creationId xmlns:p14="http://schemas.microsoft.com/office/powerpoint/2010/main" val="177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D6954040-906E-75F5-C190-4C939788357F}"/>
              </a:ext>
            </a:extLst>
          </p:cNvPr>
          <p:cNvSpPr>
            <a:spLocks noGrp="1"/>
          </p:cNvSpPr>
          <p:nvPr>
            <p:ph type="title"/>
          </p:nvPr>
        </p:nvSpPr>
        <p:spPr>
          <a:xfrm>
            <a:off x="6513788" y="365125"/>
            <a:ext cx="4840010" cy="1807305"/>
          </a:xfrm>
        </p:spPr>
        <p:txBody>
          <a:bodyPr>
            <a:normAutofit/>
          </a:bodyPr>
          <a:lstStyle/>
          <a:p>
            <a:r>
              <a:rPr lang="sv-SE" dirty="0" err="1"/>
              <a:t>Conclution</a:t>
            </a:r>
            <a:endParaRPr lang="sv-SE" dirty="0"/>
          </a:p>
        </p:txBody>
      </p:sp>
      <p:pic>
        <p:nvPicPr>
          <p:cNvPr id="12" name="Picture 4">
            <a:extLst>
              <a:ext uri="{FF2B5EF4-FFF2-40B4-BE49-F238E27FC236}">
                <a16:creationId xmlns:a16="http://schemas.microsoft.com/office/drawing/2014/main" id="{98BDB3BB-3A35-4EEE-F7D4-597917664EB1}"/>
              </a:ext>
            </a:extLst>
          </p:cNvPr>
          <p:cNvPicPr>
            <a:picLocks noChangeAspect="1"/>
          </p:cNvPicPr>
          <p:nvPr/>
        </p:nvPicPr>
        <p:blipFill>
          <a:blip r:embed="rId2"/>
          <a:srcRect r="40466" b="-1"/>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Platshållare för innehåll 2">
            <a:extLst>
              <a:ext uri="{FF2B5EF4-FFF2-40B4-BE49-F238E27FC236}">
                <a16:creationId xmlns:a16="http://schemas.microsoft.com/office/drawing/2014/main" id="{CA95364A-763D-F336-8D3D-5FDE399A4637}"/>
              </a:ext>
            </a:extLst>
          </p:cNvPr>
          <p:cNvSpPr>
            <a:spLocks noGrp="1"/>
          </p:cNvSpPr>
          <p:nvPr>
            <p:ph idx="1"/>
          </p:nvPr>
        </p:nvSpPr>
        <p:spPr>
          <a:xfrm>
            <a:off x="6513788" y="2333297"/>
            <a:ext cx="4840010" cy="3843666"/>
          </a:xfrm>
        </p:spPr>
        <p:txBody>
          <a:bodyPr>
            <a:normAutofit/>
          </a:bodyPr>
          <a:lstStyle/>
          <a:p>
            <a:r>
              <a:rPr lang="sv-SE" sz="2000"/>
              <a:t>The model perfomes best with un-preprocessed text, suggesting that the text preprocessing may remove critical contextual information.</a:t>
            </a:r>
          </a:p>
          <a:p>
            <a:r>
              <a:rPr lang="sv-SE" sz="2000"/>
              <a:t>Concidering accuracy of 86,85 % on titles, fine-tuning the model focused on titles rather than text could be a promising direction.</a:t>
            </a:r>
          </a:p>
          <a:p>
            <a:r>
              <a:rPr lang="sv-SE" sz="2000"/>
              <a:t>The model demonstrates strong performance on un-preprocessed text with 97.85 %.</a:t>
            </a:r>
          </a:p>
        </p:txBody>
      </p:sp>
    </p:spTree>
    <p:extLst>
      <p:ext uri="{BB962C8B-B14F-4D97-AF65-F5344CB8AC3E}">
        <p14:creationId xmlns:p14="http://schemas.microsoft.com/office/powerpoint/2010/main" val="316063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7DF5C4D2-8B6C-48D8-055F-AF7A9827B820}"/>
              </a:ext>
            </a:extLst>
          </p:cNvPr>
          <p:cNvSpPr>
            <a:spLocks noGrp="1"/>
          </p:cNvSpPr>
          <p:nvPr>
            <p:ph type="title"/>
          </p:nvPr>
        </p:nvSpPr>
        <p:spPr>
          <a:xfrm>
            <a:off x="838200" y="713312"/>
            <a:ext cx="3200400" cy="5431376"/>
          </a:xfrm>
        </p:spPr>
        <p:txBody>
          <a:bodyPr>
            <a:normAutofit/>
          </a:bodyPr>
          <a:lstStyle/>
          <a:p>
            <a:r>
              <a:rPr lang="sv-SE">
                <a:solidFill>
                  <a:schemeClr val="bg1"/>
                </a:solidFill>
              </a:rPr>
              <a:t>References</a:t>
            </a:r>
          </a:p>
        </p:txBody>
      </p:sp>
      <p:graphicFrame>
        <p:nvGraphicFramePr>
          <p:cNvPr id="5" name="Platshållare för innehåll 2">
            <a:extLst>
              <a:ext uri="{FF2B5EF4-FFF2-40B4-BE49-F238E27FC236}">
                <a16:creationId xmlns:a16="http://schemas.microsoft.com/office/drawing/2014/main" id="{F98FAB39-606F-70F1-5080-E88F595DF586}"/>
              </a:ext>
            </a:extLst>
          </p:cNvPr>
          <p:cNvGraphicFramePr>
            <a:graphicFrameLocks noGrp="1"/>
          </p:cNvGraphicFramePr>
          <p:nvPr>
            <p:ph idx="1"/>
            <p:extLst>
              <p:ext uri="{D42A27DB-BD31-4B8C-83A1-F6EECF244321}">
                <p14:modId xmlns:p14="http://schemas.microsoft.com/office/powerpoint/2010/main" val="547464530"/>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21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4DA0C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Rubrik 1">
            <a:extLst>
              <a:ext uri="{FF2B5EF4-FFF2-40B4-BE49-F238E27FC236}">
                <a16:creationId xmlns:a16="http://schemas.microsoft.com/office/drawing/2014/main" id="{F53AE77C-4ACE-20CF-AA8B-50F19CC791BB}"/>
              </a:ext>
            </a:extLst>
          </p:cNvPr>
          <p:cNvSpPr>
            <a:spLocks noGrp="1"/>
          </p:cNvSpPr>
          <p:nvPr>
            <p:ph type="title"/>
          </p:nvPr>
        </p:nvSpPr>
        <p:spPr>
          <a:xfrm>
            <a:off x="838200" y="365125"/>
            <a:ext cx="10515600" cy="1325563"/>
          </a:xfrm>
        </p:spPr>
        <p:txBody>
          <a:bodyPr>
            <a:normAutofit/>
          </a:bodyPr>
          <a:lstStyle/>
          <a:p>
            <a:r>
              <a:rPr lang="sv-SE" dirty="0"/>
              <a:t>Agenda</a:t>
            </a:r>
          </a:p>
        </p:txBody>
      </p:sp>
      <p:graphicFrame>
        <p:nvGraphicFramePr>
          <p:cNvPr id="5" name="Platshållare för innehåll 2">
            <a:extLst>
              <a:ext uri="{FF2B5EF4-FFF2-40B4-BE49-F238E27FC236}">
                <a16:creationId xmlns:a16="http://schemas.microsoft.com/office/drawing/2014/main" id="{254DF629-7BBE-9EE9-8E25-2091A72F3C94}"/>
              </a:ext>
            </a:extLst>
          </p:cNvPr>
          <p:cNvGraphicFramePr>
            <a:graphicFrameLocks noGrp="1"/>
          </p:cNvGraphicFramePr>
          <p:nvPr>
            <p:ph idx="1"/>
            <p:extLst>
              <p:ext uri="{D42A27DB-BD31-4B8C-83A1-F6EECF244321}">
                <p14:modId xmlns:p14="http://schemas.microsoft.com/office/powerpoint/2010/main" val="3977985214"/>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8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4DA0C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Rubrik 1">
            <a:extLst>
              <a:ext uri="{FF2B5EF4-FFF2-40B4-BE49-F238E27FC236}">
                <a16:creationId xmlns:a16="http://schemas.microsoft.com/office/drawing/2014/main" id="{B78A11C6-3597-93FF-6F64-E1314AFF472C}"/>
              </a:ext>
            </a:extLst>
          </p:cNvPr>
          <p:cNvSpPr>
            <a:spLocks noGrp="1"/>
          </p:cNvSpPr>
          <p:nvPr>
            <p:ph type="title"/>
          </p:nvPr>
        </p:nvSpPr>
        <p:spPr>
          <a:xfrm>
            <a:off x="838200" y="365125"/>
            <a:ext cx="10515600" cy="1325563"/>
          </a:xfrm>
        </p:spPr>
        <p:txBody>
          <a:bodyPr>
            <a:normAutofit/>
          </a:bodyPr>
          <a:lstStyle/>
          <a:p>
            <a:r>
              <a:rPr lang="sv-SE" dirty="0" err="1"/>
              <a:t>Introduction</a:t>
            </a:r>
            <a:endParaRPr lang="sv-SE" dirty="0"/>
          </a:p>
        </p:txBody>
      </p:sp>
      <p:graphicFrame>
        <p:nvGraphicFramePr>
          <p:cNvPr id="5" name="Platshållare för innehåll 2">
            <a:extLst>
              <a:ext uri="{FF2B5EF4-FFF2-40B4-BE49-F238E27FC236}">
                <a16:creationId xmlns:a16="http://schemas.microsoft.com/office/drawing/2014/main" id="{FF4D58D8-E344-2C5C-DD20-CC385B078722}"/>
              </a:ext>
            </a:extLst>
          </p:cNvPr>
          <p:cNvGraphicFramePr>
            <a:graphicFrameLocks noGrp="1"/>
          </p:cNvGraphicFramePr>
          <p:nvPr>
            <p:ph idx="1"/>
            <p:extLst>
              <p:ext uri="{D42A27DB-BD31-4B8C-83A1-F6EECF244321}">
                <p14:modId xmlns:p14="http://schemas.microsoft.com/office/powerpoint/2010/main" val="2275472706"/>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778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D853CF0-CBED-45CB-4E88-E0AE3622E281}"/>
              </a:ext>
            </a:extLst>
          </p:cNvPr>
          <p:cNvSpPr>
            <a:spLocks noGrp="1"/>
          </p:cNvSpPr>
          <p:nvPr>
            <p:ph type="title"/>
          </p:nvPr>
        </p:nvSpPr>
        <p:spPr/>
        <p:txBody>
          <a:bodyPr/>
          <a:lstStyle/>
          <a:p>
            <a:r>
              <a:rPr lang="sv-SE" dirty="0" err="1"/>
              <a:t>Dataset</a:t>
            </a:r>
            <a:endParaRPr lang="sv-SE" dirty="0"/>
          </a:p>
        </p:txBody>
      </p:sp>
      <p:pic>
        <p:nvPicPr>
          <p:cNvPr id="5" name="Platshållare för innehåll 4">
            <a:extLst>
              <a:ext uri="{FF2B5EF4-FFF2-40B4-BE49-F238E27FC236}">
                <a16:creationId xmlns:a16="http://schemas.microsoft.com/office/drawing/2014/main" id="{13F94F25-DAAF-8826-D7CA-E6006E8A2CFA}"/>
              </a:ext>
            </a:extLst>
          </p:cNvPr>
          <p:cNvPicPr>
            <a:picLocks noGrp="1" noChangeAspect="1"/>
          </p:cNvPicPr>
          <p:nvPr>
            <p:ph idx="1"/>
          </p:nvPr>
        </p:nvPicPr>
        <p:blipFill>
          <a:blip r:embed="rId2"/>
          <a:stretch>
            <a:fillRect/>
          </a:stretch>
        </p:blipFill>
        <p:spPr>
          <a:xfrm>
            <a:off x="0" y="2610464"/>
            <a:ext cx="8380042" cy="4247536"/>
          </a:xfrm>
        </p:spPr>
      </p:pic>
      <p:sp>
        <p:nvSpPr>
          <p:cNvPr id="7" name="textruta 6">
            <a:extLst>
              <a:ext uri="{FF2B5EF4-FFF2-40B4-BE49-F238E27FC236}">
                <a16:creationId xmlns:a16="http://schemas.microsoft.com/office/drawing/2014/main" id="{36B58064-8B31-E180-8074-A4D3B07C2441}"/>
              </a:ext>
            </a:extLst>
          </p:cNvPr>
          <p:cNvSpPr txBox="1"/>
          <p:nvPr/>
        </p:nvSpPr>
        <p:spPr>
          <a:xfrm>
            <a:off x="6096000" y="950247"/>
            <a:ext cx="6096000" cy="1200329"/>
          </a:xfrm>
          <a:prstGeom prst="rect">
            <a:avLst/>
          </a:prstGeom>
          <a:noFill/>
        </p:spPr>
        <p:txBody>
          <a:bodyPr wrap="square">
            <a:spAutoFit/>
          </a:bodyPr>
          <a:lstStyle/>
          <a:p>
            <a:r>
              <a:rPr lang="en-US" dirty="0"/>
              <a:t>- This dataset is a mix of multiple fake news data sets from Kaggle.</a:t>
            </a:r>
          </a:p>
          <a:p>
            <a:endParaRPr lang="en-US" dirty="0"/>
          </a:p>
          <a:p>
            <a:r>
              <a:rPr lang="en-US" dirty="0"/>
              <a:t>- Articles are classified as true (1) or false (0)</a:t>
            </a:r>
            <a:endParaRPr lang="sv-SE" dirty="0"/>
          </a:p>
        </p:txBody>
      </p:sp>
    </p:spTree>
    <p:extLst>
      <p:ext uri="{BB962C8B-B14F-4D97-AF65-F5344CB8AC3E}">
        <p14:creationId xmlns:p14="http://schemas.microsoft.com/office/powerpoint/2010/main" val="188389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1B9C596C-72AC-B2CB-7956-F36CDAAA8650}"/>
              </a:ext>
            </a:extLst>
          </p:cNvPr>
          <p:cNvSpPr>
            <a:spLocks noGrp="1"/>
          </p:cNvSpPr>
          <p:nvPr>
            <p:ph type="title"/>
          </p:nvPr>
        </p:nvSpPr>
        <p:spPr>
          <a:xfrm>
            <a:off x="838200" y="365125"/>
            <a:ext cx="10515600" cy="1325563"/>
          </a:xfrm>
        </p:spPr>
        <p:txBody>
          <a:bodyPr>
            <a:normAutofit/>
          </a:bodyPr>
          <a:lstStyle/>
          <a:p>
            <a:r>
              <a:rPr lang="sv-SE" dirty="0" err="1"/>
              <a:t>Model</a:t>
            </a:r>
            <a:endParaRPr lang="sv-SE" dirty="0"/>
          </a:p>
        </p:txBody>
      </p:sp>
      <p:pic>
        <p:nvPicPr>
          <p:cNvPr id="6" name="Bildobjekt 5">
            <a:extLst>
              <a:ext uri="{FF2B5EF4-FFF2-40B4-BE49-F238E27FC236}">
                <a16:creationId xmlns:a16="http://schemas.microsoft.com/office/drawing/2014/main" id="{0C1D408F-6820-D6D5-B73F-B7043F876629}"/>
              </a:ext>
            </a:extLst>
          </p:cNvPr>
          <p:cNvPicPr>
            <a:picLocks noChangeAspect="1"/>
          </p:cNvPicPr>
          <p:nvPr/>
        </p:nvPicPr>
        <p:blipFill>
          <a:blip r:embed="rId2"/>
          <a:stretch>
            <a:fillRect/>
          </a:stretch>
        </p:blipFill>
        <p:spPr>
          <a:xfrm>
            <a:off x="3147763" y="634287"/>
            <a:ext cx="8623613" cy="1056401"/>
          </a:xfrm>
          <a:prstGeom prst="rect">
            <a:avLst/>
          </a:prstGeom>
        </p:spPr>
      </p:pic>
      <p:graphicFrame>
        <p:nvGraphicFramePr>
          <p:cNvPr id="5" name="Platshållare för innehåll 2">
            <a:extLst>
              <a:ext uri="{FF2B5EF4-FFF2-40B4-BE49-F238E27FC236}">
                <a16:creationId xmlns:a16="http://schemas.microsoft.com/office/drawing/2014/main" id="{CAC023B0-F777-779F-9778-E06736F77B2C}"/>
              </a:ext>
            </a:extLst>
          </p:cNvPr>
          <p:cNvGraphicFramePr>
            <a:graphicFrameLocks noGrp="1"/>
          </p:cNvGraphicFramePr>
          <p:nvPr>
            <p:ph idx="1"/>
            <p:extLst>
              <p:ext uri="{D42A27DB-BD31-4B8C-83A1-F6EECF244321}">
                <p14:modId xmlns:p14="http://schemas.microsoft.com/office/powerpoint/2010/main" val="3738845536"/>
              </p:ext>
            </p:extLst>
          </p:nvPr>
        </p:nvGraphicFramePr>
        <p:xfrm>
          <a:off x="838201" y="2013625"/>
          <a:ext cx="4614759" cy="416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487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Bildobjekt 4">
            <a:extLst>
              <a:ext uri="{FF2B5EF4-FFF2-40B4-BE49-F238E27FC236}">
                <a16:creationId xmlns:a16="http://schemas.microsoft.com/office/drawing/2014/main" id="{69971C4F-5F76-2B03-F133-9BA44D09CE46}"/>
              </a:ext>
            </a:extLst>
          </p:cNvPr>
          <p:cNvPicPr>
            <a:picLocks noChangeAspect="1"/>
          </p:cNvPicPr>
          <p:nvPr/>
        </p:nvPicPr>
        <p:blipFill>
          <a:blip r:embed="rId2"/>
          <a:stretch>
            <a:fillRect/>
          </a:stretch>
        </p:blipFill>
        <p:spPr>
          <a:xfrm>
            <a:off x="6161685" y="3004248"/>
            <a:ext cx="6045102" cy="3853752"/>
          </a:xfrm>
          <a:prstGeom prst="rect">
            <a:avLst/>
          </a:prstGeom>
        </p:spPr>
      </p:pic>
      <p:sp>
        <p:nvSpPr>
          <p:cNvPr id="8" name="textruta 7">
            <a:extLst>
              <a:ext uri="{FF2B5EF4-FFF2-40B4-BE49-F238E27FC236}">
                <a16:creationId xmlns:a16="http://schemas.microsoft.com/office/drawing/2014/main" id="{38EFF218-C5A0-CF6B-996F-17BB14EA1AB8}"/>
              </a:ext>
            </a:extLst>
          </p:cNvPr>
          <p:cNvSpPr txBox="1"/>
          <p:nvPr/>
        </p:nvSpPr>
        <p:spPr>
          <a:xfrm>
            <a:off x="530942" y="1582994"/>
            <a:ext cx="4994787" cy="4939814"/>
          </a:xfrm>
          <a:prstGeom prst="rect">
            <a:avLst/>
          </a:prstGeom>
          <a:noFill/>
        </p:spPr>
        <p:txBody>
          <a:bodyPr wrap="square" rtlCol="0">
            <a:spAutoFit/>
          </a:bodyPr>
          <a:lstStyle/>
          <a:p>
            <a:r>
              <a:rPr lang="en-US" sz="2100" dirty="0"/>
              <a:t>BERT is a transformer-based architecture pre-trained on large corpora like Wikipedia and </a:t>
            </a:r>
            <a:r>
              <a:rPr lang="en-US" sz="2100" dirty="0" err="1"/>
              <a:t>BookCorpus</a:t>
            </a:r>
            <a:r>
              <a:rPr lang="en-US" sz="2100" dirty="0"/>
              <a:t> using unsupervised learning.</a:t>
            </a:r>
          </a:p>
          <a:p>
            <a:endParaRPr lang="en-US" sz="2100" dirty="0"/>
          </a:p>
          <a:p>
            <a:r>
              <a:rPr lang="en-US" sz="2100" dirty="0"/>
              <a:t>Fake-News-BERT-Detect fine-tunes BERT on labeled datasets of fake and real news to achieve better domain-specific results.</a:t>
            </a:r>
          </a:p>
          <a:p>
            <a:endParaRPr lang="en-US" sz="2100" dirty="0"/>
          </a:p>
          <a:p>
            <a:r>
              <a:rPr lang="en-US" sz="2100" dirty="0"/>
              <a:t>Fine-tuning is performed on datasets such as LIAR, </a:t>
            </a:r>
            <a:r>
              <a:rPr lang="en-US" sz="2100" dirty="0" err="1"/>
              <a:t>FakeNewsNet</a:t>
            </a:r>
            <a:r>
              <a:rPr lang="en-US" sz="2100" dirty="0"/>
              <a:t>, or custom datasets to adapt the model to the fake news detection task.</a:t>
            </a:r>
            <a:endParaRPr lang="sv-SE" sz="2100" dirty="0"/>
          </a:p>
        </p:txBody>
      </p:sp>
      <p:sp>
        <p:nvSpPr>
          <p:cNvPr id="9" name="textruta 8">
            <a:extLst>
              <a:ext uri="{FF2B5EF4-FFF2-40B4-BE49-F238E27FC236}">
                <a16:creationId xmlns:a16="http://schemas.microsoft.com/office/drawing/2014/main" id="{DD9FFF93-A4AF-6C7E-7E68-5CEAD22AB375}"/>
              </a:ext>
            </a:extLst>
          </p:cNvPr>
          <p:cNvSpPr txBox="1"/>
          <p:nvPr/>
        </p:nvSpPr>
        <p:spPr>
          <a:xfrm>
            <a:off x="599767" y="353961"/>
            <a:ext cx="7216877" cy="830997"/>
          </a:xfrm>
          <a:prstGeom prst="rect">
            <a:avLst/>
          </a:prstGeom>
          <a:noFill/>
        </p:spPr>
        <p:txBody>
          <a:bodyPr wrap="square" rtlCol="0">
            <a:spAutoFit/>
          </a:bodyPr>
          <a:lstStyle/>
          <a:p>
            <a:r>
              <a:rPr lang="sv-SE" sz="4800" dirty="0" err="1">
                <a:latin typeface="+mj-lt"/>
              </a:rPr>
              <a:t>Fake</a:t>
            </a:r>
            <a:r>
              <a:rPr lang="sv-SE" sz="4800" dirty="0">
                <a:latin typeface="+mj-lt"/>
              </a:rPr>
              <a:t>-</a:t>
            </a:r>
            <a:r>
              <a:rPr lang="sv-SE" sz="4800" dirty="0" err="1">
                <a:latin typeface="+mj-lt"/>
              </a:rPr>
              <a:t>News</a:t>
            </a:r>
            <a:r>
              <a:rPr lang="sv-SE" sz="4800" dirty="0">
                <a:latin typeface="+mj-lt"/>
              </a:rPr>
              <a:t>-Bert-</a:t>
            </a:r>
            <a:r>
              <a:rPr lang="sv-SE" sz="4800" dirty="0" err="1">
                <a:latin typeface="+mj-lt"/>
              </a:rPr>
              <a:t>Detect</a:t>
            </a:r>
            <a:endParaRPr lang="sv-SE" sz="4800" dirty="0">
              <a:latin typeface="+mj-lt"/>
            </a:endParaRPr>
          </a:p>
        </p:txBody>
      </p:sp>
    </p:spTree>
    <p:extLst>
      <p:ext uri="{BB962C8B-B14F-4D97-AF65-F5344CB8AC3E}">
        <p14:creationId xmlns:p14="http://schemas.microsoft.com/office/powerpoint/2010/main" val="316510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1" name="Rectangle 20">
            <a:extLst>
              <a:ext uri="{FF2B5EF4-FFF2-40B4-BE49-F238E27FC236}">
                <a16:creationId xmlns:a16="http://schemas.microsoft.com/office/drawing/2014/main" id="{BD517D21-289D-4850-929A-9D0A854EA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mask">
            <a:extLst>
              <a:ext uri="{FF2B5EF4-FFF2-40B4-BE49-F238E27FC236}">
                <a16:creationId xmlns:a16="http://schemas.microsoft.com/office/drawing/2014/main" id="{69F2D923-FC6D-402C-AF7F-48E07A89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1"/>
            <a:ext cx="12188952" cy="6858000"/>
          </a:xfrm>
          <a:custGeom>
            <a:avLst/>
            <a:gdLst>
              <a:gd name="connsiteX0" fmla="*/ 10360682 w 12188952"/>
              <a:gd name="connsiteY0" fmla="*/ 1582951 h 6858000"/>
              <a:gd name="connsiteX1" fmla="*/ 9965970 w 12188952"/>
              <a:gd name="connsiteY1" fmla="*/ 1755290 h 6858000"/>
              <a:gd name="connsiteX2" fmla="*/ 9601833 w 12188952"/>
              <a:gd name="connsiteY2" fmla="*/ 1855358 h 6858000"/>
              <a:gd name="connsiteX3" fmla="*/ 9032001 w 12188952"/>
              <a:gd name="connsiteY3" fmla="*/ 1899833 h 6858000"/>
              <a:gd name="connsiteX4" fmla="*/ 8453831 w 12188952"/>
              <a:gd name="connsiteY4" fmla="*/ 1933189 h 6858000"/>
              <a:gd name="connsiteX5" fmla="*/ 7883999 w 12188952"/>
              <a:gd name="connsiteY5" fmla="*/ 1944308 h 6858000"/>
              <a:gd name="connsiteX6" fmla="*/ 7311387 w 12188952"/>
              <a:gd name="connsiteY6" fmla="*/ 1941528 h 6858000"/>
              <a:gd name="connsiteX7" fmla="*/ 7047319 w 12188952"/>
              <a:gd name="connsiteY7" fmla="*/ 1938749 h 6858000"/>
              <a:gd name="connsiteX8" fmla="*/ 6335724 w 12188952"/>
              <a:gd name="connsiteY8" fmla="*/ 1913732 h 6858000"/>
              <a:gd name="connsiteX9" fmla="*/ 6332945 w 12188952"/>
              <a:gd name="connsiteY9" fmla="*/ 1913732 h 6858000"/>
              <a:gd name="connsiteX10" fmla="*/ 6168943 w 12188952"/>
              <a:gd name="connsiteY10" fmla="*/ 1908172 h 6858000"/>
              <a:gd name="connsiteX11" fmla="*/ 5596332 w 12188952"/>
              <a:gd name="connsiteY11" fmla="*/ 1908172 h 6858000"/>
              <a:gd name="connsiteX12" fmla="*/ 5023720 w 12188952"/>
              <a:gd name="connsiteY12" fmla="*/ 1977664 h 6858000"/>
              <a:gd name="connsiteX13" fmla="*/ 4453890 w 12188952"/>
              <a:gd name="connsiteY13" fmla="*/ 2058275 h 6858000"/>
              <a:gd name="connsiteX14" fmla="*/ 4028600 w 12188952"/>
              <a:gd name="connsiteY14" fmla="*/ 2113868 h 6858000"/>
              <a:gd name="connsiteX15" fmla="*/ 3956328 w 12188952"/>
              <a:gd name="connsiteY15" fmla="*/ 2347360 h 6858000"/>
              <a:gd name="connsiteX16" fmla="*/ 4209278 w 12188952"/>
              <a:gd name="connsiteY16" fmla="*/ 2525259 h 6858000"/>
              <a:gd name="connsiteX17" fmla="*/ 4053617 w 12188952"/>
              <a:gd name="connsiteY17" fmla="*/ 2644784 h 6858000"/>
              <a:gd name="connsiteX18" fmla="*/ 4278770 w 12188952"/>
              <a:gd name="connsiteY18" fmla="*/ 2789327 h 6858000"/>
              <a:gd name="connsiteX19" fmla="*/ 4412194 w 12188952"/>
              <a:gd name="connsiteY19" fmla="*/ 2914412 h 6858000"/>
              <a:gd name="connsiteX20" fmla="*/ 4920873 w 12188952"/>
              <a:gd name="connsiteY20" fmla="*/ 2970006 h 6858000"/>
              <a:gd name="connsiteX21" fmla="*/ 5051518 w 12188952"/>
              <a:gd name="connsiteY21" fmla="*/ 3045057 h 6858000"/>
              <a:gd name="connsiteX22" fmla="*/ 4920873 w 12188952"/>
              <a:gd name="connsiteY22" fmla="*/ 3092311 h 6858000"/>
              <a:gd name="connsiteX23" fmla="*/ 4137007 w 12188952"/>
              <a:gd name="connsiteY23" fmla="*/ 3075633 h 6858000"/>
              <a:gd name="connsiteX24" fmla="*/ 4034159 w 12188952"/>
              <a:gd name="connsiteY24" fmla="*/ 3136786 h 6858000"/>
              <a:gd name="connsiteX25" fmla="*/ 5296129 w 12188952"/>
              <a:gd name="connsiteY25" fmla="*/ 3286888 h 6858000"/>
              <a:gd name="connsiteX26" fmla="*/ 4517821 w 12188952"/>
              <a:gd name="connsiteY26" fmla="*/ 3589872 h 6858000"/>
              <a:gd name="connsiteX27" fmla="*/ 4754094 w 12188952"/>
              <a:gd name="connsiteY27" fmla="*/ 3648245 h 6858000"/>
              <a:gd name="connsiteX28" fmla="*/ 5218298 w 12188952"/>
              <a:gd name="connsiteY28" fmla="*/ 3890077 h 6858000"/>
              <a:gd name="connsiteX29" fmla="*/ 4806907 w 12188952"/>
              <a:gd name="connsiteY29" fmla="*/ 4067975 h 6858000"/>
              <a:gd name="connsiteX30" fmla="*/ 5137687 w 12188952"/>
              <a:gd name="connsiteY30" fmla="*/ 4173602 h 6858000"/>
              <a:gd name="connsiteX31" fmla="*/ 5218298 w 12188952"/>
              <a:gd name="connsiteY31" fmla="*/ 4240314 h 6858000"/>
              <a:gd name="connsiteX32" fmla="*/ 5176602 w 12188952"/>
              <a:gd name="connsiteY32" fmla="*/ 4256992 h 6858000"/>
              <a:gd name="connsiteX33" fmla="*/ 5913214 w 12188952"/>
              <a:gd name="connsiteY33" fmla="*/ 4384858 h 6858000"/>
              <a:gd name="connsiteX34" fmla="*/ 5607451 w 12188952"/>
              <a:gd name="connsiteY34" fmla="*/ 4443230 h 6858000"/>
              <a:gd name="connsiteX35" fmla="*/ 7586575 w 12188952"/>
              <a:gd name="connsiteY35" fmla="*/ 4924113 h 6858000"/>
              <a:gd name="connsiteX36" fmla="*/ 10471869 w 12188952"/>
              <a:gd name="connsiteY36" fmla="*/ 4985265 h 6858000"/>
              <a:gd name="connsiteX37" fmla="*/ 10916616 w 12188952"/>
              <a:gd name="connsiteY37" fmla="*/ 4687841 h 6858000"/>
              <a:gd name="connsiteX38" fmla="*/ 11333566 w 12188952"/>
              <a:gd name="connsiteY38" fmla="*/ 3392515 h 6858000"/>
              <a:gd name="connsiteX39" fmla="*/ 11289091 w 12188952"/>
              <a:gd name="connsiteY39" fmla="*/ 2300106 h 6858000"/>
              <a:gd name="connsiteX40" fmla="*/ 10747056 w 12188952"/>
              <a:gd name="connsiteY40" fmla="*/ 1816443 h 6858000"/>
              <a:gd name="connsiteX41" fmla="*/ 10360682 w 12188952"/>
              <a:gd name="connsiteY41" fmla="*/ 1582951 h 6858000"/>
              <a:gd name="connsiteX42" fmla="*/ 0 w 12188952"/>
              <a:gd name="connsiteY42" fmla="*/ 0 h 6858000"/>
              <a:gd name="connsiteX43" fmla="*/ 12188952 w 12188952"/>
              <a:gd name="connsiteY43" fmla="*/ 0 h 6858000"/>
              <a:gd name="connsiteX44" fmla="*/ 12188952 w 12188952"/>
              <a:gd name="connsiteY44" fmla="*/ 6858000 h 6858000"/>
              <a:gd name="connsiteX45" fmla="*/ 0 w 12188952"/>
              <a:gd name="connsiteY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88952" h="6858000">
                <a:moveTo>
                  <a:pt x="10360682" y="1582951"/>
                </a:moveTo>
                <a:cubicBezTo>
                  <a:pt x="10227259" y="1638544"/>
                  <a:pt x="10118852" y="1796986"/>
                  <a:pt x="9965970" y="1755290"/>
                </a:cubicBezTo>
                <a:cubicBezTo>
                  <a:pt x="9813089" y="1716375"/>
                  <a:pt x="9743597" y="1916511"/>
                  <a:pt x="9601833" y="1855358"/>
                </a:cubicBezTo>
                <a:cubicBezTo>
                  <a:pt x="9415596" y="1910952"/>
                  <a:pt x="9223799" y="1910952"/>
                  <a:pt x="9032001" y="1899833"/>
                </a:cubicBezTo>
                <a:cubicBezTo>
                  <a:pt x="8840205" y="1924850"/>
                  <a:pt x="8648407" y="1952647"/>
                  <a:pt x="8453831" y="1933189"/>
                </a:cubicBezTo>
                <a:cubicBezTo>
                  <a:pt x="8262034" y="1949868"/>
                  <a:pt x="8075796" y="1960986"/>
                  <a:pt x="7883999" y="1944308"/>
                </a:cubicBezTo>
                <a:cubicBezTo>
                  <a:pt x="7692202" y="1963765"/>
                  <a:pt x="7500405" y="1955426"/>
                  <a:pt x="7311387" y="1941528"/>
                </a:cubicBezTo>
                <a:cubicBezTo>
                  <a:pt x="7222438" y="1941528"/>
                  <a:pt x="7136268" y="1938749"/>
                  <a:pt x="7047319" y="1938749"/>
                </a:cubicBezTo>
                <a:cubicBezTo>
                  <a:pt x="6811047" y="1927630"/>
                  <a:pt x="6574776" y="1922071"/>
                  <a:pt x="6335724" y="1913732"/>
                </a:cubicBezTo>
                <a:cubicBezTo>
                  <a:pt x="6335724" y="1913732"/>
                  <a:pt x="6332945" y="1913732"/>
                  <a:pt x="6332945" y="1913732"/>
                </a:cubicBezTo>
                <a:cubicBezTo>
                  <a:pt x="6277350" y="1910952"/>
                  <a:pt x="6224538" y="1910952"/>
                  <a:pt x="6168943" y="1908172"/>
                </a:cubicBezTo>
                <a:cubicBezTo>
                  <a:pt x="5977147" y="1908172"/>
                  <a:pt x="5785350" y="1908172"/>
                  <a:pt x="5596332" y="1908172"/>
                </a:cubicBezTo>
                <a:cubicBezTo>
                  <a:pt x="5410094" y="1983223"/>
                  <a:pt x="5207180" y="1919291"/>
                  <a:pt x="5023720" y="1977664"/>
                </a:cubicBezTo>
                <a:cubicBezTo>
                  <a:pt x="4829144" y="1974885"/>
                  <a:pt x="4645687" y="2033257"/>
                  <a:pt x="4453890" y="2058275"/>
                </a:cubicBezTo>
                <a:cubicBezTo>
                  <a:pt x="4309346" y="2069393"/>
                  <a:pt x="4162024" y="2055495"/>
                  <a:pt x="4028600" y="2113868"/>
                </a:cubicBezTo>
                <a:cubicBezTo>
                  <a:pt x="3925752" y="2161122"/>
                  <a:pt x="3845142" y="2222275"/>
                  <a:pt x="3956328" y="2347360"/>
                </a:cubicBezTo>
                <a:cubicBezTo>
                  <a:pt x="4089753" y="2344581"/>
                  <a:pt x="4075854" y="2555835"/>
                  <a:pt x="4209278" y="2525259"/>
                </a:cubicBezTo>
                <a:cubicBezTo>
                  <a:pt x="4181482" y="2622548"/>
                  <a:pt x="4086973" y="2572513"/>
                  <a:pt x="4053617" y="2644784"/>
                </a:cubicBezTo>
                <a:cubicBezTo>
                  <a:pt x="4123109" y="2705937"/>
                  <a:pt x="4256532" y="2661463"/>
                  <a:pt x="4278770" y="2789327"/>
                </a:cubicBezTo>
                <a:cubicBezTo>
                  <a:pt x="4250974" y="2922751"/>
                  <a:pt x="4339924" y="2906073"/>
                  <a:pt x="4412194" y="2914412"/>
                </a:cubicBezTo>
                <a:cubicBezTo>
                  <a:pt x="4584534" y="2931091"/>
                  <a:pt x="4751314" y="2942209"/>
                  <a:pt x="4920873" y="2970006"/>
                </a:cubicBezTo>
                <a:cubicBezTo>
                  <a:pt x="4962568" y="2978345"/>
                  <a:pt x="5059857" y="2958887"/>
                  <a:pt x="5051518" y="3045057"/>
                </a:cubicBezTo>
                <a:cubicBezTo>
                  <a:pt x="5043179" y="3114548"/>
                  <a:pt x="4968127" y="3089532"/>
                  <a:pt x="4920873" y="3092311"/>
                </a:cubicBezTo>
                <a:cubicBezTo>
                  <a:pt x="4659584" y="3125668"/>
                  <a:pt x="4395517" y="3072854"/>
                  <a:pt x="4137007" y="3075633"/>
                </a:cubicBezTo>
                <a:cubicBezTo>
                  <a:pt x="4106431" y="3075633"/>
                  <a:pt x="4100871" y="3167362"/>
                  <a:pt x="4034159" y="3136786"/>
                </a:cubicBezTo>
                <a:cubicBezTo>
                  <a:pt x="4209278" y="3220176"/>
                  <a:pt x="5023720" y="3242414"/>
                  <a:pt x="5296129" y="3286888"/>
                </a:cubicBezTo>
                <a:cubicBezTo>
                  <a:pt x="5012602" y="3603771"/>
                  <a:pt x="4742974" y="3411974"/>
                  <a:pt x="4517821" y="3589872"/>
                </a:cubicBezTo>
                <a:cubicBezTo>
                  <a:pt x="4517821" y="3589872"/>
                  <a:pt x="4562296" y="3589872"/>
                  <a:pt x="4754094" y="3648245"/>
                </a:cubicBezTo>
                <a:cubicBezTo>
                  <a:pt x="4906975" y="3695499"/>
                  <a:pt x="4831925" y="3762211"/>
                  <a:pt x="5218298" y="3890077"/>
                </a:cubicBezTo>
                <a:cubicBezTo>
                  <a:pt x="5070976" y="3931771"/>
                  <a:pt x="4879178" y="3851161"/>
                  <a:pt x="4806907" y="4067975"/>
                </a:cubicBezTo>
                <a:cubicBezTo>
                  <a:pt x="4920873" y="4106891"/>
                  <a:pt x="5057077" y="4070755"/>
                  <a:pt x="5137687" y="4173602"/>
                </a:cubicBezTo>
                <a:cubicBezTo>
                  <a:pt x="5162704" y="4204179"/>
                  <a:pt x="5187722" y="4223637"/>
                  <a:pt x="5218298" y="4240314"/>
                </a:cubicBezTo>
                <a:cubicBezTo>
                  <a:pt x="5204400" y="4245874"/>
                  <a:pt x="5187722" y="4251433"/>
                  <a:pt x="5176602" y="4256992"/>
                </a:cubicBezTo>
                <a:cubicBezTo>
                  <a:pt x="5198840" y="4276451"/>
                  <a:pt x="5768673" y="4382077"/>
                  <a:pt x="5913214" y="4384858"/>
                </a:cubicBezTo>
                <a:cubicBezTo>
                  <a:pt x="5813146" y="4418213"/>
                  <a:pt x="5607451" y="4443230"/>
                  <a:pt x="5607451" y="4443230"/>
                </a:cubicBezTo>
                <a:cubicBezTo>
                  <a:pt x="5607451" y="4443230"/>
                  <a:pt x="5651926" y="4571095"/>
                  <a:pt x="7586575" y="4924113"/>
                </a:cubicBezTo>
                <a:cubicBezTo>
                  <a:pt x="7942372" y="4988046"/>
                  <a:pt x="10310649" y="4996385"/>
                  <a:pt x="10471869" y="4985265"/>
                </a:cubicBezTo>
                <a:cubicBezTo>
                  <a:pt x="10624751" y="4974147"/>
                  <a:pt x="10827667" y="4668383"/>
                  <a:pt x="10916616" y="4687841"/>
                </a:cubicBezTo>
                <a:cubicBezTo>
                  <a:pt x="10944413" y="4660044"/>
                  <a:pt x="11250176" y="3981806"/>
                  <a:pt x="11333566" y="3392515"/>
                </a:cubicBezTo>
                <a:cubicBezTo>
                  <a:pt x="11355803" y="3156244"/>
                  <a:pt x="11378041" y="2483564"/>
                  <a:pt x="11289091" y="2300106"/>
                </a:cubicBezTo>
                <a:cubicBezTo>
                  <a:pt x="11239057" y="2194478"/>
                  <a:pt x="10874921" y="1872037"/>
                  <a:pt x="10747056" y="1816443"/>
                </a:cubicBezTo>
                <a:cubicBezTo>
                  <a:pt x="10616412" y="1744172"/>
                  <a:pt x="10463531" y="1708036"/>
                  <a:pt x="10360682" y="1582951"/>
                </a:cubicBezTo>
                <a:close/>
                <a:moveTo>
                  <a:pt x="0" y="0"/>
                </a:moveTo>
                <a:lnTo>
                  <a:pt x="12188952" y="0"/>
                </a:lnTo>
                <a:lnTo>
                  <a:pt x="1218895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37C39985-8B85-52AF-746C-EC445485033E}"/>
              </a:ext>
            </a:extLst>
          </p:cNvPr>
          <p:cNvSpPr>
            <a:spLocks noGrp="1"/>
          </p:cNvSpPr>
          <p:nvPr>
            <p:ph type="title"/>
          </p:nvPr>
        </p:nvSpPr>
        <p:spPr>
          <a:xfrm>
            <a:off x="838200" y="1113158"/>
            <a:ext cx="4614334" cy="2806704"/>
          </a:xfrm>
        </p:spPr>
        <p:txBody>
          <a:bodyPr vert="horz" lIns="91440" tIns="45720" rIns="91440" bIns="45720" rtlCol="0" anchor="b">
            <a:normAutofit/>
          </a:bodyPr>
          <a:lstStyle/>
          <a:p>
            <a:r>
              <a:rPr lang="en-US" sz="4800" i="1"/>
              <a:t>Explorotary</a:t>
            </a:r>
            <a:r>
              <a:rPr lang="en-US" sz="4800" i="1" dirty="0"/>
              <a:t> Data Analysis</a:t>
            </a:r>
            <a:endParaRPr lang="en-US" sz="4800" i="1"/>
          </a:p>
        </p:txBody>
      </p:sp>
      <p:pic>
        <p:nvPicPr>
          <p:cNvPr id="7" name="Bildobjekt 6">
            <a:extLst>
              <a:ext uri="{FF2B5EF4-FFF2-40B4-BE49-F238E27FC236}">
                <a16:creationId xmlns:a16="http://schemas.microsoft.com/office/drawing/2014/main" id="{7349AA4D-6205-21DC-289B-51FD4839F50A}"/>
              </a:ext>
            </a:extLst>
          </p:cNvPr>
          <p:cNvPicPr>
            <a:picLocks noChangeAspect="1"/>
          </p:cNvPicPr>
          <p:nvPr/>
        </p:nvPicPr>
        <p:blipFill>
          <a:blip r:embed="rId2"/>
          <a:stretch>
            <a:fillRect/>
          </a:stretch>
        </p:blipFill>
        <p:spPr>
          <a:xfrm>
            <a:off x="5452534" y="879452"/>
            <a:ext cx="6433879" cy="5195356"/>
          </a:xfrm>
          <a:prstGeom prst="rect">
            <a:avLst/>
          </a:prstGeom>
        </p:spPr>
      </p:pic>
    </p:spTree>
    <p:extLst>
      <p:ext uri="{BB962C8B-B14F-4D97-AF65-F5344CB8AC3E}">
        <p14:creationId xmlns:p14="http://schemas.microsoft.com/office/powerpoint/2010/main" val="125276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a:extLst>
              <a:ext uri="{FF2B5EF4-FFF2-40B4-BE49-F238E27FC236}">
                <a16:creationId xmlns:a16="http://schemas.microsoft.com/office/drawing/2014/main" id="{44632A34-1CE3-4E3C-BC45-432997858E58}"/>
              </a:ext>
            </a:extLst>
          </p:cNvPr>
          <p:cNvPicPr>
            <a:picLocks noGrp="1" noChangeAspect="1"/>
          </p:cNvPicPr>
          <p:nvPr>
            <p:ph idx="1"/>
          </p:nvPr>
        </p:nvPicPr>
        <p:blipFill>
          <a:blip r:embed="rId2"/>
          <a:stretch>
            <a:fillRect/>
          </a:stretch>
        </p:blipFill>
        <p:spPr>
          <a:xfrm>
            <a:off x="525316" y="2423247"/>
            <a:ext cx="11141368" cy="3775345"/>
          </a:xfrm>
          <a:prstGeom prst="rect">
            <a:avLst/>
          </a:prstGeom>
        </p:spPr>
      </p:pic>
      <p:pic>
        <p:nvPicPr>
          <p:cNvPr id="5" name="Platshållare för innehåll 4">
            <a:extLst>
              <a:ext uri="{FF2B5EF4-FFF2-40B4-BE49-F238E27FC236}">
                <a16:creationId xmlns:a16="http://schemas.microsoft.com/office/drawing/2014/main" id="{B46C5529-A7B2-7951-656C-BC508EB14F79}"/>
              </a:ext>
            </a:extLst>
          </p:cNvPr>
          <p:cNvPicPr>
            <a:picLocks noChangeAspect="1"/>
          </p:cNvPicPr>
          <p:nvPr/>
        </p:nvPicPr>
        <p:blipFill>
          <a:blip r:embed="rId3"/>
          <a:stretch>
            <a:fillRect/>
          </a:stretch>
        </p:blipFill>
        <p:spPr>
          <a:xfrm>
            <a:off x="525316" y="0"/>
            <a:ext cx="11141368" cy="2423248"/>
          </a:xfrm>
          <a:prstGeom prst="rect">
            <a:avLst/>
          </a:prstGeom>
        </p:spPr>
      </p:pic>
    </p:spTree>
    <p:extLst>
      <p:ext uri="{BB962C8B-B14F-4D97-AF65-F5344CB8AC3E}">
        <p14:creationId xmlns:p14="http://schemas.microsoft.com/office/powerpoint/2010/main" val="1175539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51B6D30-9DC2-CFD7-8A23-EABE0FD518D0}"/>
              </a:ext>
            </a:extLst>
          </p:cNvPr>
          <p:cNvSpPr>
            <a:spLocks noGrp="1"/>
          </p:cNvSpPr>
          <p:nvPr>
            <p:ph type="title"/>
          </p:nvPr>
        </p:nvSpPr>
        <p:spPr/>
        <p:txBody>
          <a:bodyPr/>
          <a:lstStyle/>
          <a:p>
            <a:r>
              <a:rPr lang="sv-SE" dirty="0" err="1"/>
              <a:t>Preprocessing</a:t>
            </a:r>
            <a:endParaRPr lang="sv-SE" dirty="0"/>
          </a:p>
        </p:txBody>
      </p:sp>
      <p:pic>
        <p:nvPicPr>
          <p:cNvPr id="5" name="Bildobjekt 4">
            <a:extLst>
              <a:ext uri="{FF2B5EF4-FFF2-40B4-BE49-F238E27FC236}">
                <a16:creationId xmlns:a16="http://schemas.microsoft.com/office/drawing/2014/main" id="{7394AD4F-AE3E-4126-6654-A0B6C525C676}"/>
              </a:ext>
            </a:extLst>
          </p:cNvPr>
          <p:cNvPicPr>
            <a:picLocks noChangeAspect="1"/>
          </p:cNvPicPr>
          <p:nvPr/>
        </p:nvPicPr>
        <p:blipFill>
          <a:blip r:embed="rId2"/>
          <a:stretch>
            <a:fillRect/>
          </a:stretch>
        </p:blipFill>
        <p:spPr>
          <a:xfrm>
            <a:off x="838200" y="2011680"/>
            <a:ext cx="9726382" cy="1267002"/>
          </a:xfrm>
          <a:prstGeom prst="rect">
            <a:avLst/>
          </a:prstGeom>
        </p:spPr>
      </p:pic>
      <p:pic>
        <p:nvPicPr>
          <p:cNvPr id="7" name="Bildobjekt 6">
            <a:extLst>
              <a:ext uri="{FF2B5EF4-FFF2-40B4-BE49-F238E27FC236}">
                <a16:creationId xmlns:a16="http://schemas.microsoft.com/office/drawing/2014/main" id="{E219AD19-E4F7-5E4C-9782-8A86242A0D3E}"/>
              </a:ext>
            </a:extLst>
          </p:cNvPr>
          <p:cNvPicPr>
            <a:picLocks noChangeAspect="1"/>
          </p:cNvPicPr>
          <p:nvPr/>
        </p:nvPicPr>
        <p:blipFill>
          <a:blip r:embed="rId3"/>
          <a:stretch>
            <a:fillRect/>
          </a:stretch>
        </p:blipFill>
        <p:spPr>
          <a:xfrm>
            <a:off x="838200" y="3278682"/>
            <a:ext cx="7525800" cy="762106"/>
          </a:xfrm>
          <a:prstGeom prst="rect">
            <a:avLst/>
          </a:prstGeom>
        </p:spPr>
      </p:pic>
      <p:pic>
        <p:nvPicPr>
          <p:cNvPr id="9" name="Bildobjekt 8">
            <a:extLst>
              <a:ext uri="{FF2B5EF4-FFF2-40B4-BE49-F238E27FC236}">
                <a16:creationId xmlns:a16="http://schemas.microsoft.com/office/drawing/2014/main" id="{EF9517A1-32BB-1AC0-DE16-BCEF93A7F75E}"/>
              </a:ext>
            </a:extLst>
          </p:cNvPr>
          <p:cNvPicPr>
            <a:picLocks noChangeAspect="1"/>
          </p:cNvPicPr>
          <p:nvPr/>
        </p:nvPicPr>
        <p:blipFill>
          <a:blip r:embed="rId4"/>
          <a:stretch>
            <a:fillRect/>
          </a:stretch>
        </p:blipFill>
        <p:spPr>
          <a:xfrm>
            <a:off x="838200" y="4040788"/>
            <a:ext cx="9269119" cy="876422"/>
          </a:xfrm>
          <a:prstGeom prst="rect">
            <a:avLst/>
          </a:prstGeom>
        </p:spPr>
      </p:pic>
    </p:spTree>
    <p:extLst>
      <p:ext uri="{BB962C8B-B14F-4D97-AF65-F5344CB8AC3E}">
        <p14:creationId xmlns:p14="http://schemas.microsoft.com/office/powerpoint/2010/main" val="3428100417"/>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243F"/>
      </a:dk2>
      <a:lt2>
        <a:srgbClr val="E8E4E2"/>
      </a:lt2>
      <a:accent1>
        <a:srgbClr val="4DA0C3"/>
      </a:accent1>
      <a:accent2>
        <a:srgbClr val="3B5DB1"/>
      </a:accent2>
      <a:accent3>
        <a:srgbClr val="5C4DC3"/>
      </a:accent3>
      <a:accent4>
        <a:srgbClr val="7C3BB1"/>
      </a:accent4>
      <a:accent5>
        <a:srgbClr val="BF4DC3"/>
      </a:accent5>
      <a:accent6>
        <a:srgbClr val="B13B84"/>
      </a:accent6>
      <a:hlink>
        <a:srgbClr val="BF65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195EBA5523F83C4D928A94B5157C71D2" ma:contentTypeVersion="5" ma:contentTypeDescription="Skapa ett nytt dokument." ma:contentTypeScope="" ma:versionID="f282643065115081de6ff94d97e85b55">
  <xsd:schema xmlns:xsd="http://www.w3.org/2001/XMLSchema" xmlns:xs="http://www.w3.org/2001/XMLSchema" xmlns:p="http://schemas.microsoft.com/office/2006/metadata/properties" xmlns:ns3="d2341022-8a4b-4651-b07d-a9bd19ed76a5" targetNamespace="http://schemas.microsoft.com/office/2006/metadata/properties" ma:root="true" ma:fieldsID="1c13cc9650ae69f7d001b6c308d78d54" ns3:_="">
    <xsd:import namespace="d2341022-8a4b-4651-b07d-a9bd19ed76a5"/>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41022-8a4b-4651-b07d-a9bd19ed76a5"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C9E830-96AA-4BAD-A6AB-24B4EB39A94F}">
  <ds:schemaRefs>
    <ds:schemaRef ds:uri="http://schemas.microsoft.com/sharepoint/v3/contenttype/forms"/>
  </ds:schemaRefs>
</ds:datastoreItem>
</file>

<file path=customXml/itemProps2.xml><?xml version="1.0" encoding="utf-8"?>
<ds:datastoreItem xmlns:ds="http://schemas.openxmlformats.org/officeDocument/2006/customXml" ds:itemID="{BF394188-BDE6-42F8-B1A0-BCBA00D0A8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41022-8a4b-4651-b07d-a9bd19ed76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A8D1F7-8D5B-4906-BEB5-580D5035F041}">
  <ds:schemaRefs>
    <ds:schemaRef ds:uri="http://www.w3.org/XML/1998/namespace"/>
    <ds:schemaRef ds:uri="http://purl.org/dc/dcmitype/"/>
    <ds:schemaRef ds:uri="d2341022-8a4b-4651-b07d-a9bd19ed76a5"/>
    <ds:schemaRef ds:uri="http://schemas.microsoft.com/office/2006/documentManagement/types"/>
    <ds:schemaRef ds:uri="http://purl.org/dc/terms/"/>
    <ds:schemaRef ds:uri="http://purl.org/dc/elements/1.1/"/>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229</TotalTime>
  <Words>512</Words>
  <Application>Microsoft Office PowerPoint</Application>
  <PresentationFormat>Bredbild</PresentationFormat>
  <Paragraphs>49</Paragraphs>
  <Slides>16</Slides>
  <Notes>0</Notes>
  <HiddenSlides>0</HiddenSlides>
  <MMClips>0</MMClips>
  <ScaleCrop>false</ScaleCrop>
  <HeadingPairs>
    <vt:vector size="6" baseType="variant">
      <vt:variant>
        <vt:lpstr>Använt teckensnitt</vt:lpstr>
      </vt:variant>
      <vt:variant>
        <vt:i4>2</vt:i4>
      </vt:variant>
      <vt:variant>
        <vt:lpstr>Tema</vt:lpstr>
      </vt:variant>
      <vt:variant>
        <vt:i4>1</vt:i4>
      </vt:variant>
      <vt:variant>
        <vt:lpstr>Bildrubriker</vt:lpstr>
      </vt:variant>
      <vt:variant>
        <vt:i4>16</vt:i4>
      </vt:variant>
    </vt:vector>
  </HeadingPairs>
  <TitlesOfParts>
    <vt:vector size="19" baseType="lpstr">
      <vt:lpstr>Arial</vt:lpstr>
      <vt:lpstr>Century Gothic</vt:lpstr>
      <vt:lpstr>BrushVTI</vt:lpstr>
      <vt:lpstr>Fake News Detection Using Transformers</vt:lpstr>
      <vt:lpstr>Agenda</vt:lpstr>
      <vt:lpstr>Introduction</vt:lpstr>
      <vt:lpstr>Dataset</vt:lpstr>
      <vt:lpstr>Model</vt:lpstr>
      <vt:lpstr>PowerPoint-presentation</vt:lpstr>
      <vt:lpstr>Explorotary Data Analysis</vt:lpstr>
      <vt:lpstr>PowerPoint-presentation</vt:lpstr>
      <vt:lpstr>Preprocessing</vt:lpstr>
      <vt:lpstr>PowerPoint-presentation</vt:lpstr>
      <vt:lpstr>Results</vt:lpstr>
      <vt:lpstr>Results from the title of the article</vt:lpstr>
      <vt:lpstr>Results from the preprocessed text</vt:lpstr>
      <vt:lpstr>Results from the un-preprocessed text</vt:lpstr>
      <vt:lpstr>Conclution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 Brosgård</dc:creator>
  <cp:lastModifiedBy>Emil Brosgård</cp:lastModifiedBy>
  <cp:revision>4</cp:revision>
  <dcterms:created xsi:type="dcterms:W3CDTF">2024-12-01T08:27:41Z</dcterms:created>
  <dcterms:modified xsi:type="dcterms:W3CDTF">2024-12-05T04:32:11Z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0x010100195EBA5523F83C4D928A94B5157C71D2</vt:lpwstr>
  </property>
</Properties>
</file>