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07BC99-D6A3-E94C-9DB0-4343FFD8C3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B19FA-A6DA-DE45-952C-40BF9EB6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35AC-D5D3-6E49-9050-F7E68C2E7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C27B-84A3-DE48-A52C-6168683D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DA0E-4B0E-7A42-8C4B-397E3BD53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76E5-9BBE-3140-A31D-9B2660E9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F4777-3017-5145-B68A-19F527DCEA0D}"/>
              </a:ext>
            </a:extLst>
          </p:cNvPr>
          <p:cNvSpPr/>
          <p:nvPr userDrawn="1"/>
        </p:nvSpPr>
        <p:spPr>
          <a:xfrm>
            <a:off x="1524000" y="2001838"/>
            <a:ext cx="9144000" cy="285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B832B-0F98-4947-8945-E22C6F9D0392}"/>
              </a:ext>
            </a:extLst>
          </p:cNvPr>
          <p:cNvSpPr/>
          <p:nvPr userDrawn="1"/>
        </p:nvSpPr>
        <p:spPr>
          <a:xfrm>
            <a:off x="1403267" y="1800635"/>
            <a:ext cx="9391404" cy="3261261"/>
          </a:xfrm>
          <a:custGeom>
            <a:avLst/>
            <a:gdLst>
              <a:gd name="connsiteX0" fmla="*/ 0 w 9391404"/>
              <a:gd name="connsiteY0" fmla="*/ 0 h 3261261"/>
              <a:gd name="connsiteX1" fmla="*/ 9391404 w 9391404"/>
              <a:gd name="connsiteY1" fmla="*/ 0 h 3261261"/>
              <a:gd name="connsiteX2" fmla="*/ 9391404 w 9391404"/>
              <a:gd name="connsiteY2" fmla="*/ 3261261 h 3261261"/>
              <a:gd name="connsiteX3" fmla="*/ 0 w 9391404"/>
              <a:gd name="connsiteY3" fmla="*/ 3261261 h 3261261"/>
              <a:gd name="connsiteX4" fmla="*/ 0 w 9391404"/>
              <a:gd name="connsiteY4" fmla="*/ 0 h 326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1404" h="3261261" extrusionOk="0">
                <a:moveTo>
                  <a:pt x="0" y="0"/>
                </a:moveTo>
                <a:cubicBezTo>
                  <a:pt x="1474089" y="85907"/>
                  <a:pt x="6267633" y="-138608"/>
                  <a:pt x="9391404" y="0"/>
                </a:cubicBezTo>
                <a:cubicBezTo>
                  <a:pt x="9534710" y="634982"/>
                  <a:pt x="9261434" y="1927034"/>
                  <a:pt x="9391404" y="3261261"/>
                </a:cubicBezTo>
                <a:cubicBezTo>
                  <a:pt x="5846522" y="3148526"/>
                  <a:pt x="3752529" y="3100821"/>
                  <a:pt x="0" y="3261261"/>
                </a:cubicBezTo>
                <a:cubicBezTo>
                  <a:pt x="91656" y="2668441"/>
                  <a:pt x="-79022" y="100344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7119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C3D4-864B-C741-9E2D-FD45512A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5E84-D2C0-CC4F-9827-0DC8AF17A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0F8D-4D2B-F946-9EEC-9F7F18C2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811E-AD75-D24C-BEE7-ADC4E51C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FA33-6414-3C45-B38F-49F73195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469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405CC-C84E-E64E-A919-4D54E569C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BAC0-95B5-FF48-9D89-E09FFB78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D343-D815-1B40-8717-7354A6A8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6892-FAC6-2F4F-A49E-A501B59C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C5A-B53B-3B4B-B10B-584FBDBE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528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D652-610A-2A43-A443-22C5239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6F1E-2B3F-554B-8B15-2BCFEAF8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E1AF-D986-AD45-B770-9D71733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69A7-3F45-5249-A342-856CEDB1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C20C-10B2-5A40-93A3-FABC811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565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D9DB-EC0B-7F46-8D95-E0B39E0C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9C98-8F6A-6146-98D5-E3CA4ACE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DF6E-58A2-174D-90CC-AD56E69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75A7-CA1F-9A4E-B18F-C6A5F61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8D76-8E96-AD46-8593-048C2E26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8503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EFC-B9E2-7142-A5A4-0EF918D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349D-C98F-6942-81D5-FF9DF73C4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15B43-ED3C-F648-942A-E0ABDFC5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F572-24B0-8540-B985-13F7672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8E92-AC66-7746-AD47-F5BB0F44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02DF-1D39-EA4A-B8E5-73347AA7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840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88AC-99AB-F040-AA37-25B56994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5F3E-22B3-BF4D-AD26-8A9A01ED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0E5E0-4EB7-EE4E-83D3-83A9A4646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D1D2D-17A7-5D4C-998B-33A1DC29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E47A8-56D3-D349-B14B-5A009DC5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85BB7-3923-4B49-B434-D190EDD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5A15F-7F3B-5A4D-8CD7-1059781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2A44-1A37-3741-A93D-BC51D63F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6028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FFB9-A4A8-344A-917F-FA493BB5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66350-F0B3-6249-BF69-A251C462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5173-B306-2041-B0D0-90BCA03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754F8-E712-854F-8AB0-87B0E85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4582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98E44-6C01-B840-985B-D4088FB8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4B349-0A46-AE48-977A-668A6B82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55DB-F987-CC48-8326-C3FD065A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1557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1CA5-F389-4846-879D-50A896EB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232-1E8F-784F-BA33-80DAD25E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E6B60-977B-7C4A-97C9-F7ADFB8D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606D9-BEF9-A64E-B1FA-FAE00CF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8DF0-35EB-354C-A8B6-113DC255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8BD92-683D-394E-A914-3804E7C9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0137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F0A7-D332-8548-80DF-C4DD45B7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D3CE3-2AC3-1142-A583-EB09EE675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F4A87-8272-B44E-B8D0-281C7C80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A59C-575A-7D4F-AA1E-BDEE08CA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819-4641-DA43-A1CA-18AE6DA1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51F2-77A6-7E45-90B2-0CFE4D57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40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26225-E0A5-8946-9193-FF1268CD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B453-9B44-D14D-8AEF-9FB8733C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003B-141A-714C-960A-819198A6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2314-5D87-214C-BA67-B62A08E291D3}" type="datetimeFigureOut">
              <a:rPr lang="en-UA" smtClean="0"/>
              <a:t>01/28/2024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E592-AA09-3541-9328-1A977BDE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C73E-A3CD-0742-A367-57B4848A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DB75-5BE7-9349-ACE2-C702F1B3F9E9}" type="slidenum">
              <a:rPr lang="en-UA" smtClean="0"/>
              <a:t>‹#›</a:t>
            </a:fld>
            <a:endParaRPr lang="en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97121-AC0C-9E4E-8393-468FA44C53D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8D683A-5758-B34C-A0D1-F0F34D18A53D}"/>
              </a:ext>
            </a:extLst>
          </p:cNvPr>
          <p:cNvSpPr/>
          <p:nvPr userDrawn="1"/>
        </p:nvSpPr>
        <p:spPr>
          <a:xfrm>
            <a:off x="374073" y="365125"/>
            <a:ext cx="11443854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2D4A9-266A-7842-B876-ACF3CDD65684}"/>
              </a:ext>
            </a:extLst>
          </p:cNvPr>
          <p:cNvSpPr/>
          <p:nvPr userDrawn="1"/>
        </p:nvSpPr>
        <p:spPr>
          <a:xfrm>
            <a:off x="168234" y="168976"/>
            <a:ext cx="11790218" cy="6552499"/>
          </a:xfrm>
          <a:custGeom>
            <a:avLst/>
            <a:gdLst>
              <a:gd name="connsiteX0" fmla="*/ 0 w 11790218"/>
              <a:gd name="connsiteY0" fmla="*/ 0 h 6552499"/>
              <a:gd name="connsiteX1" fmla="*/ 11790218 w 11790218"/>
              <a:gd name="connsiteY1" fmla="*/ 0 h 6552499"/>
              <a:gd name="connsiteX2" fmla="*/ 11790218 w 11790218"/>
              <a:gd name="connsiteY2" fmla="*/ 6552499 h 6552499"/>
              <a:gd name="connsiteX3" fmla="*/ 0 w 11790218"/>
              <a:gd name="connsiteY3" fmla="*/ 6552499 h 6552499"/>
              <a:gd name="connsiteX4" fmla="*/ 0 w 11790218"/>
              <a:gd name="connsiteY4" fmla="*/ 0 h 655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90218" h="6552499" extrusionOk="0">
                <a:moveTo>
                  <a:pt x="0" y="0"/>
                </a:moveTo>
                <a:cubicBezTo>
                  <a:pt x="2722863" y="85907"/>
                  <a:pt x="8699844" y="-138608"/>
                  <a:pt x="11790218" y="0"/>
                </a:cubicBezTo>
                <a:cubicBezTo>
                  <a:pt x="11933524" y="1983314"/>
                  <a:pt x="11660248" y="5033102"/>
                  <a:pt x="11790218" y="6552499"/>
                </a:cubicBezTo>
                <a:cubicBezTo>
                  <a:pt x="6194384" y="6439764"/>
                  <a:pt x="3743816" y="6392059"/>
                  <a:pt x="0" y="6552499"/>
                </a:cubicBezTo>
                <a:cubicBezTo>
                  <a:pt x="91656" y="3714418"/>
                  <a:pt x="-79022" y="251456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8320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F6A3-11F5-264A-B9DA-20B8ABB9B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001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Seravek" panose="020B0503040000020004" pitchFamily="34" charset="0"/>
              </a:rPr>
              <a:t>Тестирование методом «Черного ящика»</a:t>
            </a:r>
            <a:endParaRPr lang="en-UA" dirty="0">
              <a:solidFill>
                <a:srgbClr val="C00000"/>
              </a:solidFill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73E8C-7BB0-1043-8B59-1A99839A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2676"/>
            <a:ext cx="9144000" cy="1655762"/>
          </a:xfrm>
        </p:spPr>
        <p:txBody>
          <a:bodyPr/>
          <a:lstStyle/>
          <a:p>
            <a:r>
              <a:rPr lang="ru-RU" dirty="0"/>
              <a:t>Выполнил Эбулисов Эмиль 3ИСП-2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6618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метода</a:t>
            </a:r>
            <a:endParaRPr lang="en-U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D22990-1ECA-4D2E-8D2D-F66DC9F3EDFD}"/>
              </a:ext>
            </a:extLst>
          </p:cNvPr>
          <p:cNvSpPr txBox="1"/>
          <p:nvPr/>
        </p:nvSpPr>
        <p:spPr>
          <a:xfrm>
            <a:off x="1958008" y="1558873"/>
            <a:ext cx="8564217" cy="187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34925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«черного ящика» (black box testing); </a:t>
            </a:r>
            <a:r>
              <a:rPr lang="ru-RU" sz="18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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«белого 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ящика» (white box testing); 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Segoe UI Symbol" panose="020B0502040204020203" pitchFamily="34" charset="0"/>
              </a:rPr>
              <a:t> 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тестирование «серого ящика» (grey box testing). </a:t>
            </a:r>
          </a:p>
          <a:p>
            <a:pPr marL="6350" marR="34925" indent="359410" algn="just">
              <a:lnSpc>
                <a:spcPct val="111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чёрного ящика (black box testing, closed box testing) – у тестировщика либо нет доступа к внутренней структуре и коду приложения, либо недостаточно знаний для их понимания, либо он сознательно не обращается к ним в процессе тестирования.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95209-71A8-471B-88C5-6A95081D66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0747" y="3585622"/>
            <a:ext cx="4244975" cy="1336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B47D6-EA3D-4C27-866D-F3C987809ECD}"/>
              </a:ext>
            </a:extLst>
          </p:cNvPr>
          <p:cNvSpPr txBox="1"/>
          <p:nvPr/>
        </p:nvSpPr>
        <p:spPr>
          <a:xfrm>
            <a:off x="1815547" y="4921662"/>
            <a:ext cx="9210261" cy="1230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235" marR="34925" indent="-6350" algn="just">
              <a:lnSpc>
                <a:spcPct val="111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тестов методом черного ящика (black box test design technique) 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создания и/или выбора тестовых сценариев, основанная на анализе функциональной или нефункциональной спецификации компонента или системы без знания внутренней 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09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177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Код программы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/>
              <a:t>файл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CAC0D-555A-4BDD-B0C3-BAAEBAF63A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3375" y="638576"/>
            <a:ext cx="5940425" cy="4210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595AC4-FBB6-403B-8C9E-764559558D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3374" y="4849261"/>
            <a:ext cx="5940425" cy="17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177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Код программы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Java Script </a:t>
            </a:r>
            <a:r>
              <a:rPr lang="ru-RU" dirty="0"/>
              <a:t>файл</a:t>
            </a:r>
            <a:r>
              <a:rPr lang="en-US" dirty="0"/>
              <a:t> </a:t>
            </a:r>
            <a:r>
              <a:rPr lang="ru-RU" dirty="0"/>
              <a:t>и готовый вид программы </a:t>
            </a:r>
            <a:endParaRPr lang="en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2E442-4ACA-4FD2-BE1D-2E12174C61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1415" y="2008740"/>
            <a:ext cx="4934585" cy="439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0CB31-4EA9-420E-B3CF-04E1E81225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4067" y="2489751"/>
            <a:ext cx="3306211" cy="26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664"/>
            <a:ext cx="10515600" cy="1325563"/>
          </a:xfrm>
        </p:spPr>
        <p:txBody>
          <a:bodyPr/>
          <a:lstStyle/>
          <a:p>
            <a:r>
              <a:rPr lang="ru-RU" dirty="0"/>
              <a:t>Варианты для тестирование и выявления ошибок</a:t>
            </a:r>
            <a:endParaRPr lang="en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C06F84-CCA3-4F1F-8CF4-4E2C38468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59075"/>
              </p:ext>
            </p:extLst>
          </p:nvPr>
        </p:nvGraphicFramePr>
        <p:xfrm>
          <a:off x="3193774" y="1400867"/>
          <a:ext cx="7328451" cy="4853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121">
                  <a:extLst>
                    <a:ext uri="{9D8B030D-6E8A-4147-A177-3AD203B41FA5}">
                      <a16:colId xmlns:a16="http://schemas.microsoft.com/office/drawing/2014/main" val="1865323093"/>
                    </a:ext>
                  </a:extLst>
                </a:gridCol>
                <a:gridCol w="1125084">
                  <a:extLst>
                    <a:ext uri="{9D8B030D-6E8A-4147-A177-3AD203B41FA5}">
                      <a16:colId xmlns:a16="http://schemas.microsoft.com/office/drawing/2014/main" val="2901390452"/>
                    </a:ext>
                  </a:extLst>
                </a:gridCol>
                <a:gridCol w="1246299">
                  <a:extLst>
                    <a:ext uri="{9D8B030D-6E8A-4147-A177-3AD203B41FA5}">
                      <a16:colId xmlns:a16="http://schemas.microsoft.com/office/drawing/2014/main" val="96822498"/>
                    </a:ext>
                  </a:extLst>
                </a:gridCol>
                <a:gridCol w="918150">
                  <a:extLst>
                    <a:ext uri="{9D8B030D-6E8A-4147-A177-3AD203B41FA5}">
                      <a16:colId xmlns:a16="http://schemas.microsoft.com/office/drawing/2014/main" val="1824516276"/>
                    </a:ext>
                  </a:extLst>
                </a:gridCol>
                <a:gridCol w="829749">
                  <a:extLst>
                    <a:ext uri="{9D8B030D-6E8A-4147-A177-3AD203B41FA5}">
                      <a16:colId xmlns:a16="http://schemas.microsoft.com/office/drawing/2014/main" val="4232480559"/>
                    </a:ext>
                  </a:extLst>
                </a:gridCol>
                <a:gridCol w="1044051">
                  <a:extLst>
                    <a:ext uri="{9D8B030D-6E8A-4147-A177-3AD203B41FA5}">
                      <a16:colId xmlns:a16="http://schemas.microsoft.com/office/drawing/2014/main" val="663392558"/>
                    </a:ext>
                  </a:extLst>
                </a:gridCol>
                <a:gridCol w="1252997">
                  <a:extLst>
                    <a:ext uri="{9D8B030D-6E8A-4147-A177-3AD203B41FA5}">
                      <a16:colId xmlns:a16="http://schemas.microsoft.com/office/drawing/2014/main" val="1235073787"/>
                    </a:ext>
                  </a:extLst>
                </a:gridCol>
              </a:tblGrid>
              <a:tr h="736557"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100"/>
                        </a:spcAft>
                      </a:pPr>
                      <a:r>
                        <a:rPr lang="ru-RU" sz="800">
                          <a:effectLst/>
                        </a:rPr>
                        <a:t>Назван</a:t>
                      </a:r>
                    </a:p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ие теста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Описание сценария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Входные данные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Выходные данные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Удачное/неуд ачное тестирование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Предложения по исправлению найденных ошибок.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Пожелания пользователей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extLst>
                  <a:ext uri="{0D108BD9-81ED-4DB2-BD59-A6C34878D82A}">
                    <a16:rowId xmlns:a16="http://schemas.microsoft.com/office/drawing/2014/main" val="2930506354"/>
                  </a:ext>
                </a:extLst>
              </a:tr>
              <a:tr h="1029228">
                <a:tc>
                  <a:txBody>
                    <a:bodyPr/>
                    <a:lstStyle/>
                    <a:p>
                      <a:pPr marL="1270">
                        <a:lnSpc>
                          <a:spcPct val="98000"/>
                        </a:lnSpc>
                        <a:spcAft>
                          <a:spcPts val="215"/>
                        </a:spcAft>
                      </a:pPr>
                      <a:r>
                        <a:rPr lang="ru-RU" sz="800">
                          <a:effectLst/>
                        </a:rPr>
                        <a:t>Функция </a:t>
                      </a:r>
                    </a:p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суммы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Сложение двух положите льных чисел; Проверка результата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Первая переменн ая=3 Вторая переменн ая=8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Результат= 11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Удачное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-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801370" algn="r"/>
                        </a:tabLst>
                      </a:pPr>
                      <a:r>
                        <a:rPr lang="ru-RU" sz="800">
                          <a:effectLst/>
                        </a:rPr>
                        <a:t>Поле 	для </a:t>
                      </a:r>
                    </a:p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ввода значений и вывода, объединить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extLst>
                  <a:ext uri="{0D108BD9-81ED-4DB2-BD59-A6C34878D82A}">
                    <a16:rowId xmlns:a16="http://schemas.microsoft.com/office/drawing/2014/main" val="4150298817"/>
                  </a:ext>
                </a:extLst>
              </a:tr>
              <a:tr h="1029228">
                <a:tc>
                  <a:txBody>
                    <a:bodyPr/>
                    <a:lstStyle/>
                    <a:p>
                      <a:pPr marL="1270">
                        <a:lnSpc>
                          <a:spcPct val="98000"/>
                        </a:lnSpc>
                        <a:spcAft>
                          <a:spcPts val="215"/>
                        </a:spcAft>
                      </a:pPr>
                      <a:r>
                        <a:rPr lang="ru-RU" sz="800">
                          <a:effectLst/>
                        </a:rPr>
                        <a:t>Функция вычитания </a:t>
                      </a:r>
                    </a:p>
                    <a:p>
                      <a:pPr marL="1270">
                        <a:lnSpc>
                          <a:spcPct val="98000"/>
                        </a:lnSpc>
                        <a:spcAft>
                          <a:spcPts val="215"/>
                        </a:spcAft>
                      </a:pPr>
                      <a:r>
                        <a:rPr lang="ru-RU" sz="8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Вычитание двух положите льных чисел; Проверка результата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Первая переменн ая=8 Вторая переменн ая=3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Результат= </a:t>
                      </a:r>
                    </a:p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5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Удачное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-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801370" algn="r"/>
                        </a:tabLst>
                      </a:pPr>
                      <a:r>
                        <a:rPr lang="ru-RU" sz="800">
                          <a:effectLst/>
                        </a:rPr>
                        <a:t>Поле 	для </a:t>
                      </a:r>
                    </a:p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801370" algn="r"/>
                        </a:tabLst>
                      </a:pPr>
                      <a:r>
                        <a:rPr lang="ru-RU" sz="800">
                          <a:effectLst/>
                        </a:rPr>
                        <a:t>ввода значений и вывода, объединить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extLst>
                  <a:ext uri="{0D108BD9-81ED-4DB2-BD59-A6C34878D82A}">
                    <a16:rowId xmlns:a16="http://schemas.microsoft.com/office/drawing/2014/main" val="2523439545"/>
                  </a:ext>
                </a:extLst>
              </a:tr>
              <a:tr h="1029228">
                <a:tc>
                  <a:txBody>
                    <a:bodyPr/>
                    <a:lstStyle/>
                    <a:p>
                      <a:pPr marL="1270">
                        <a:lnSpc>
                          <a:spcPct val="98000"/>
                        </a:lnSpc>
                        <a:spcAft>
                          <a:spcPts val="215"/>
                        </a:spcAft>
                      </a:pPr>
                      <a:r>
                        <a:rPr lang="ru-RU" sz="800">
                          <a:effectLst/>
                        </a:rPr>
                        <a:t>Функция </a:t>
                      </a:r>
                    </a:p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умножения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Умножение двух положите льных чисел; Проверка результата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Первая переменн ая=3 Вторая переменн ая=8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Результат= 24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Удачное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-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801370" algn="r"/>
                        </a:tabLst>
                      </a:pPr>
                      <a:r>
                        <a:rPr lang="ru-RU" sz="800">
                          <a:effectLst/>
                        </a:rPr>
                        <a:t>Поле 	для </a:t>
                      </a:r>
                    </a:p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ввода значений и вывода, объединить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extLst>
                  <a:ext uri="{0D108BD9-81ED-4DB2-BD59-A6C34878D82A}">
                    <a16:rowId xmlns:a16="http://schemas.microsoft.com/office/drawing/2014/main" val="3967632757"/>
                  </a:ext>
                </a:extLst>
              </a:tr>
              <a:tr h="1029228">
                <a:tc>
                  <a:txBody>
                    <a:bodyPr/>
                    <a:lstStyle/>
                    <a:p>
                      <a:pPr marL="1270">
                        <a:lnSpc>
                          <a:spcPct val="98000"/>
                        </a:lnSpc>
                        <a:spcAft>
                          <a:spcPts val="215"/>
                        </a:spcAft>
                      </a:pPr>
                      <a:r>
                        <a:rPr lang="ru-RU" sz="800">
                          <a:effectLst/>
                        </a:rPr>
                        <a:t>Функция </a:t>
                      </a:r>
                    </a:p>
                    <a:p>
                      <a:pPr marL="1270">
                        <a:lnSpc>
                          <a:spcPct val="98000"/>
                        </a:lnSpc>
                        <a:spcAft>
                          <a:spcPts val="215"/>
                        </a:spcAft>
                      </a:pPr>
                      <a:r>
                        <a:rPr lang="ru-RU" sz="800">
                          <a:effectLst/>
                        </a:rPr>
                        <a:t>деления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Деление двух положите льных чисел; Проверка результата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Первая переменн ая=8 Вторая переменн ая=0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Результат= </a:t>
                      </a:r>
                    </a:p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infinity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Неудачное 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800">
                          <a:effectLst/>
                        </a:rPr>
                        <a:t>Добавить условие с проверкой деления на 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tabLst>
                          <a:tab pos="801370" algn="r"/>
                        </a:tabLst>
                      </a:pPr>
                      <a:r>
                        <a:rPr lang="ru-RU" sz="800" dirty="0">
                          <a:effectLst/>
                        </a:rPr>
                        <a:t>Учесть деление на 0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56" marR="22741" marT="3936" marB="0"/>
                </a:tc>
                <a:extLst>
                  <a:ext uri="{0D108BD9-81ED-4DB2-BD59-A6C34878D82A}">
                    <a16:rowId xmlns:a16="http://schemas.microsoft.com/office/drawing/2014/main" val="345481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15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279" y="2379456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75297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 Symbol</vt:lpstr>
      <vt:lpstr>Seravek</vt:lpstr>
      <vt:lpstr>Times New Roman</vt:lpstr>
      <vt:lpstr>Wingdings</vt:lpstr>
      <vt:lpstr>Office Theme</vt:lpstr>
      <vt:lpstr>Тестирование методом «Черного ящика»</vt:lpstr>
      <vt:lpstr>Работа метода</vt:lpstr>
      <vt:lpstr>Код программы  HTML файл</vt:lpstr>
      <vt:lpstr>Код программы  Java Script файл и готовый вид программы </vt:lpstr>
      <vt:lpstr>Варианты для тестирование и выявления ошибок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Microsoft Office User</dc:creator>
  <cp:lastModifiedBy>User</cp:lastModifiedBy>
  <cp:revision>4</cp:revision>
  <dcterms:created xsi:type="dcterms:W3CDTF">2023-07-14T15:17:31Z</dcterms:created>
  <dcterms:modified xsi:type="dcterms:W3CDTF">2024-01-28T11:05:44Z</dcterms:modified>
</cp:coreProperties>
</file>