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27"/>
  </p:normalViewPr>
  <p:slideViewPr>
    <p:cSldViewPr snapToGrid="0" snapToObjects="1">
      <p:cViewPr varScale="1">
        <p:scale>
          <a:sx n="72" d="100"/>
          <a:sy n="72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107BC99-D6A3-E94C-9DB0-4343FFD8C3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5B19FA-A6DA-DE45-952C-40BF9EB6C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335AC-D5D3-6E49-9050-F7E68C2E7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FC27B-84A3-DE48-A52C-6168683D7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314-5D87-214C-BA67-B62A08E291D3}" type="datetimeFigureOut">
              <a:rPr lang="en-UA" smtClean="0"/>
              <a:t>01/28/2024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7DA0E-4B0E-7A42-8C4B-397E3BD53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176E5-9BBE-3140-A31D-9B2660E96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DB75-5BE7-9349-ACE2-C702F1B3F9E9}" type="slidenum">
              <a:rPr lang="en-UA" smtClean="0"/>
              <a:t>‹#›</a:t>
            </a:fld>
            <a:endParaRPr lang="en-U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BF4777-3017-5145-B68A-19F527DCEA0D}"/>
              </a:ext>
            </a:extLst>
          </p:cNvPr>
          <p:cNvSpPr/>
          <p:nvPr userDrawn="1"/>
        </p:nvSpPr>
        <p:spPr>
          <a:xfrm>
            <a:off x="1524000" y="2001838"/>
            <a:ext cx="9144000" cy="2850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8B832B-0F98-4947-8945-E22C6F9D0392}"/>
              </a:ext>
            </a:extLst>
          </p:cNvPr>
          <p:cNvSpPr/>
          <p:nvPr userDrawn="1"/>
        </p:nvSpPr>
        <p:spPr>
          <a:xfrm>
            <a:off x="1403267" y="1800635"/>
            <a:ext cx="9391404" cy="3261261"/>
          </a:xfrm>
          <a:custGeom>
            <a:avLst/>
            <a:gdLst>
              <a:gd name="connsiteX0" fmla="*/ 0 w 9391404"/>
              <a:gd name="connsiteY0" fmla="*/ 0 h 3261261"/>
              <a:gd name="connsiteX1" fmla="*/ 9391404 w 9391404"/>
              <a:gd name="connsiteY1" fmla="*/ 0 h 3261261"/>
              <a:gd name="connsiteX2" fmla="*/ 9391404 w 9391404"/>
              <a:gd name="connsiteY2" fmla="*/ 3261261 h 3261261"/>
              <a:gd name="connsiteX3" fmla="*/ 0 w 9391404"/>
              <a:gd name="connsiteY3" fmla="*/ 3261261 h 3261261"/>
              <a:gd name="connsiteX4" fmla="*/ 0 w 9391404"/>
              <a:gd name="connsiteY4" fmla="*/ 0 h 3261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91404" h="3261261" extrusionOk="0">
                <a:moveTo>
                  <a:pt x="0" y="0"/>
                </a:moveTo>
                <a:cubicBezTo>
                  <a:pt x="1474089" y="85907"/>
                  <a:pt x="6267633" y="-138608"/>
                  <a:pt x="9391404" y="0"/>
                </a:cubicBezTo>
                <a:cubicBezTo>
                  <a:pt x="9534710" y="634982"/>
                  <a:pt x="9261434" y="1927034"/>
                  <a:pt x="9391404" y="3261261"/>
                </a:cubicBezTo>
                <a:cubicBezTo>
                  <a:pt x="5846522" y="3148526"/>
                  <a:pt x="3752529" y="3100821"/>
                  <a:pt x="0" y="3261261"/>
                </a:cubicBezTo>
                <a:cubicBezTo>
                  <a:pt x="91656" y="2668441"/>
                  <a:pt x="-79022" y="1003441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57119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AC3D4-864B-C741-9E2D-FD45512A8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7F5E84-D2C0-CC4F-9827-0DC8AF17A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B0F8D-4D2B-F946-9EEC-9F7F18C20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314-5D87-214C-BA67-B62A08E291D3}" type="datetimeFigureOut">
              <a:rPr lang="en-UA" smtClean="0"/>
              <a:t>01/28/2024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E811E-AD75-D24C-BEE7-ADC4E51C1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7FA33-6414-3C45-B38F-49F73195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DB75-5BE7-9349-ACE2-C702F1B3F9E9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9469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F405CC-C84E-E64E-A919-4D54E569C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5BAC0-95B5-FF48-9D89-E09FFB785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3D343-D815-1B40-8717-7354A6A8F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314-5D87-214C-BA67-B62A08E291D3}" type="datetimeFigureOut">
              <a:rPr lang="en-UA" smtClean="0"/>
              <a:t>01/28/2024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C6892-FAC6-2F4F-A49E-A501B59C7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CDC5A-B53B-3B4B-B10B-584FBDBE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DB75-5BE7-9349-ACE2-C702F1B3F9E9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05281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BD652-610A-2A43-A443-22C523908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D6F1E-2B3F-554B-8B15-2BCFEAF8D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EE1AF-D986-AD45-B770-9D7173393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314-5D87-214C-BA67-B62A08E291D3}" type="datetimeFigureOut">
              <a:rPr lang="en-UA" smtClean="0"/>
              <a:t>01/28/2024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D69A7-3F45-5249-A342-856CEDB16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9C20C-10B2-5A40-93A3-FABC811F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DB75-5BE7-9349-ACE2-C702F1B3F9E9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25656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BD9DB-EC0B-7F46-8D95-E0B39E0C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A9C98-8F6A-6146-98D5-E3CA4ACE2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ADF6E-58A2-174D-90CC-AD56E69E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314-5D87-214C-BA67-B62A08E291D3}" type="datetimeFigureOut">
              <a:rPr lang="en-UA" smtClean="0"/>
              <a:t>01/28/2024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E75A7-CA1F-9A4E-B18F-C6A5F6124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D8D76-8E96-AD46-8593-048C2E26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DB75-5BE7-9349-ACE2-C702F1B3F9E9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98503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2BEFC-B9E2-7142-A5A4-0EF918D23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B349D-C98F-6942-81D5-FF9DF73C4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15B43-ED3C-F648-942A-E0ABDFC5D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5F572-24B0-8540-B985-13F76729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314-5D87-214C-BA67-B62A08E291D3}" type="datetimeFigureOut">
              <a:rPr lang="en-UA" smtClean="0"/>
              <a:t>01/28/2024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68E92-AC66-7746-AD47-F5BB0F441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102DF-1D39-EA4A-B8E5-73347AA77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DB75-5BE7-9349-ACE2-C702F1B3F9E9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98406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788AC-99AB-F040-AA37-25B569945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E5F3E-22B3-BF4D-AD26-8A9A01EDC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0E5E0-4EB7-EE4E-83D3-83A9A4646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FD1D2D-17A7-5D4C-998B-33A1DC290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1E47A8-56D3-D349-B14B-5A009DC50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185BB7-3923-4B49-B434-D190EDD78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314-5D87-214C-BA67-B62A08E291D3}" type="datetimeFigureOut">
              <a:rPr lang="en-UA" smtClean="0"/>
              <a:t>01/28/2024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5A15F-7F3B-5A4D-8CD7-1059781E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CF2A44-1A37-3741-A93D-BC51D63F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DB75-5BE7-9349-ACE2-C702F1B3F9E9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56028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EFFB9-A4A8-344A-917F-FA493BB56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866350-F0B3-6249-BF69-A251C462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314-5D87-214C-BA67-B62A08E291D3}" type="datetimeFigureOut">
              <a:rPr lang="en-UA" smtClean="0"/>
              <a:t>01/28/2024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7A5173-B306-2041-B0D0-90BCA035C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D754F8-E712-854F-8AB0-87B0E8537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DB75-5BE7-9349-ACE2-C702F1B3F9E9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14582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E98E44-6C01-B840-985B-D4088FB88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314-5D87-214C-BA67-B62A08E291D3}" type="datetimeFigureOut">
              <a:rPr lang="en-UA" smtClean="0"/>
              <a:t>01/28/2024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74B349-0A46-AE48-977A-668A6B822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D55DB-F987-CC48-8326-C3FD065A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DB75-5BE7-9349-ACE2-C702F1B3F9E9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81557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B1CA5-F389-4846-879D-50A896EB0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CE232-1E8F-784F-BA33-80DAD25ED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E6B60-977B-7C4A-97C9-F7ADFB8D1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606D9-BEF9-A64E-B1FA-FAE00CF92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314-5D87-214C-BA67-B62A08E291D3}" type="datetimeFigureOut">
              <a:rPr lang="en-UA" smtClean="0"/>
              <a:t>01/28/2024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88DF0-35EB-354C-A8B6-113DC2554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8BD92-683D-394E-A914-3804E7C9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DB75-5BE7-9349-ACE2-C702F1B3F9E9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80137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5F0A7-D332-8548-80DF-C4DD45B7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6D3CE3-2AC3-1142-A583-EB09EE675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F4A87-8272-B44E-B8D0-281C7C80B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3A59C-575A-7D4F-AA1E-BDEE08CA7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314-5D87-214C-BA67-B62A08E291D3}" type="datetimeFigureOut">
              <a:rPr lang="en-UA" smtClean="0"/>
              <a:t>01/28/2024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15819-4641-DA43-A1CA-18AE6DA1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751F2-77A6-7E45-90B2-0CFE4D57F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DB75-5BE7-9349-ACE2-C702F1B3F9E9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84008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D26225-E0A5-8946-9193-FF1268CD6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2B453-9B44-D14D-8AEF-9FB8733C3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A003B-141A-714C-960A-819198A6D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22314-5D87-214C-BA67-B62A08E291D3}" type="datetimeFigureOut">
              <a:rPr lang="en-UA" smtClean="0"/>
              <a:t>01/28/2024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3E592-AA09-3541-9328-1A977BDE19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BC73E-A3CD-0742-A367-57B4848A5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FDB75-5BE7-9349-ACE2-C702F1B3F9E9}" type="slidenum">
              <a:rPr lang="en-UA" smtClean="0"/>
              <a:t>‹#›</a:t>
            </a:fld>
            <a:endParaRPr lang="en-U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397121-AC0C-9E4E-8393-468FA44C53D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8D683A-5758-B34C-A0D1-F0F34D18A53D}"/>
              </a:ext>
            </a:extLst>
          </p:cNvPr>
          <p:cNvSpPr/>
          <p:nvPr userDrawn="1"/>
        </p:nvSpPr>
        <p:spPr>
          <a:xfrm>
            <a:off x="374073" y="365125"/>
            <a:ext cx="11443854" cy="612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32D4A9-266A-7842-B876-ACF3CDD65684}"/>
              </a:ext>
            </a:extLst>
          </p:cNvPr>
          <p:cNvSpPr/>
          <p:nvPr userDrawn="1"/>
        </p:nvSpPr>
        <p:spPr>
          <a:xfrm>
            <a:off x="168234" y="168976"/>
            <a:ext cx="11790218" cy="6552499"/>
          </a:xfrm>
          <a:custGeom>
            <a:avLst/>
            <a:gdLst>
              <a:gd name="connsiteX0" fmla="*/ 0 w 11790218"/>
              <a:gd name="connsiteY0" fmla="*/ 0 h 6552499"/>
              <a:gd name="connsiteX1" fmla="*/ 11790218 w 11790218"/>
              <a:gd name="connsiteY1" fmla="*/ 0 h 6552499"/>
              <a:gd name="connsiteX2" fmla="*/ 11790218 w 11790218"/>
              <a:gd name="connsiteY2" fmla="*/ 6552499 h 6552499"/>
              <a:gd name="connsiteX3" fmla="*/ 0 w 11790218"/>
              <a:gd name="connsiteY3" fmla="*/ 6552499 h 6552499"/>
              <a:gd name="connsiteX4" fmla="*/ 0 w 11790218"/>
              <a:gd name="connsiteY4" fmla="*/ 0 h 6552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90218" h="6552499" extrusionOk="0">
                <a:moveTo>
                  <a:pt x="0" y="0"/>
                </a:moveTo>
                <a:cubicBezTo>
                  <a:pt x="2722863" y="85907"/>
                  <a:pt x="8699844" y="-138608"/>
                  <a:pt x="11790218" y="0"/>
                </a:cubicBezTo>
                <a:cubicBezTo>
                  <a:pt x="11933524" y="1983314"/>
                  <a:pt x="11660248" y="5033102"/>
                  <a:pt x="11790218" y="6552499"/>
                </a:cubicBezTo>
                <a:cubicBezTo>
                  <a:pt x="6194384" y="6439764"/>
                  <a:pt x="3743816" y="6392059"/>
                  <a:pt x="0" y="6552499"/>
                </a:cubicBezTo>
                <a:cubicBezTo>
                  <a:pt x="91656" y="3714418"/>
                  <a:pt x="-79022" y="2514562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38320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6F6A3-11F5-264A-B9DA-20B8ABB9B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33001"/>
            <a:ext cx="9144000" cy="2387600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Seravek" panose="020B0503040000020004" pitchFamily="34" charset="0"/>
              </a:rPr>
              <a:t>Тестирование методом «Белого ящика»</a:t>
            </a:r>
            <a:endParaRPr lang="en-UA" dirty="0">
              <a:solidFill>
                <a:srgbClr val="C00000"/>
              </a:solidFill>
              <a:latin typeface="Seravek" panose="020B05030400000200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873E8C-7BB0-1043-8B59-1A99839A8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2676"/>
            <a:ext cx="9144000" cy="1655762"/>
          </a:xfrm>
        </p:spPr>
        <p:txBody>
          <a:bodyPr/>
          <a:lstStyle/>
          <a:p>
            <a:r>
              <a:rPr lang="ru-RU" dirty="0"/>
              <a:t>Выполнил Эбулисов Эмиль 3ИСП-2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3661856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Условие</a:t>
            </a:r>
            <a:endParaRPr lang="en-UA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DD22990-1ECA-4D2E-8D2D-F66DC9F3EDFD}"/>
              </a:ext>
            </a:extLst>
          </p:cNvPr>
          <p:cNvSpPr txBox="1"/>
          <p:nvPr/>
        </p:nvSpPr>
        <p:spPr>
          <a:xfrm>
            <a:off x="2961861" y="1973351"/>
            <a:ext cx="626827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Даны длины сторон треугольника, определить вид треугольника и его площадь. </a:t>
            </a:r>
          </a:p>
          <a:p>
            <a:r>
              <a:rPr lang="ru-RU" dirty="0"/>
              <a:t>Выполнить контроль вводимых чисел. </a:t>
            </a:r>
          </a:p>
          <a:p>
            <a:r>
              <a:rPr lang="ru-RU" dirty="0"/>
              <a:t>Разносторонний треугольник</a:t>
            </a:r>
          </a:p>
          <a:p>
            <a:r>
              <a:rPr lang="ru-RU" dirty="0"/>
              <a:t>Равнобедренный треугольник </a:t>
            </a:r>
          </a:p>
          <a:p>
            <a:r>
              <a:rPr lang="ru-RU" dirty="0"/>
              <a:t>Равносторонний треугольник </a:t>
            </a:r>
          </a:p>
          <a:p>
            <a:r>
              <a:rPr lang="ru-RU" dirty="0"/>
              <a:t>Ограничения: </a:t>
            </a:r>
          </a:p>
          <a:p>
            <a:pPr marL="285750" indent="-285750">
              <a:buFontTx/>
              <a:buChar char="-"/>
            </a:pPr>
            <a:r>
              <a:rPr lang="ru-RU" dirty="0"/>
              <a:t>три числа не могут быть определены как стороны треугольника; </a:t>
            </a:r>
          </a:p>
          <a:p>
            <a:pPr marL="285750" indent="-285750">
              <a:buFontTx/>
              <a:buChar char="-"/>
            </a:pPr>
            <a:r>
              <a:rPr lang="ru-RU" dirty="0"/>
              <a:t>если хотя бы одно из них меньше или равно 0; </a:t>
            </a:r>
          </a:p>
          <a:p>
            <a:pPr marL="285750" indent="-285750">
              <a:buFontTx/>
              <a:buChar char="-"/>
            </a:pPr>
            <a:r>
              <a:rPr lang="ru-RU" dirty="0"/>
              <a:t>сумма двух из них меньше третьего. </a:t>
            </a:r>
          </a:p>
        </p:txBody>
      </p:sp>
    </p:spTree>
    <p:extLst>
      <p:ext uri="{BB962C8B-B14F-4D97-AF65-F5344CB8AC3E}">
        <p14:creationId xmlns:p14="http://schemas.microsoft.com/office/powerpoint/2010/main" val="301109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177"/>
            <a:ext cx="10515600" cy="1325563"/>
          </a:xfrm>
        </p:spPr>
        <p:txBody>
          <a:bodyPr/>
          <a:lstStyle/>
          <a:p>
            <a:r>
              <a:rPr lang="ru-RU" dirty="0"/>
              <a:t>Код программы</a:t>
            </a:r>
            <a:br>
              <a:rPr lang="ru-RU" dirty="0"/>
            </a:br>
            <a:r>
              <a:rPr lang="ru-RU" dirty="0"/>
              <a:t> Основной метод</a:t>
            </a:r>
            <a:endParaRPr lang="en-U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7DEFF8-AF0E-4BC0-BFDC-ECBE2FF4CA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42946" y="2008740"/>
            <a:ext cx="6906108" cy="380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7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664"/>
            <a:ext cx="10515600" cy="1325563"/>
          </a:xfrm>
        </p:spPr>
        <p:txBody>
          <a:bodyPr/>
          <a:lstStyle/>
          <a:p>
            <a:r>
              <a:rPr lang="ru-RU" dirty="0"/>
              <a:t>Варианты для тестирование и выявления ошибок</a:t>
            </a:r>
            <a:endParaRPr lang="en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83B625-BB10-4C0D-B30D-9969026BB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136" y="1453066"/>
            <a:ext cx="7049484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52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395"/>
            <a:ext cx="10515600" cy="1781727"/>
          </a:xfrm>
        </p:spPr>
        <p:txBody>
          <a:bodyPr>
            <a:normAutofit fontScale="90000"/>
          </a:bodyPr>
          <a:lstStyle/>
          <a:p>
            <a:r>
              <a:rPr lang="ru-RU" dirty="0"/>
              <a:t>На основании проведенных тестов составлена рекомендация по исправлению ошибок, выявленных в ходе тестирования.</a:t>
            </a:r>
            <a:endParaRPr lang="en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958A29-B58A-4413-8623-C42B93AF69A9}"/>
              </a:ext>
            </a:extLst>
          </p:cNvPr>
          <p:cNvSpPr txBox="1"/>
          <p:nvPr/>
        </p:nvSpPr>
        <p:spPr>
          <a:xfrm>
            <a:off x="662609" y="2650435"/>
            <a:ext cx="10866782" cy="2951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67995" algn="just">
              <a:lnSpc>
                <a:spcPct val="150000"/>
              </a:lnSpc>
              <a:spcAft>
                <a:spcPts val="800"/>
              </a:spcAft>
              <a:tabLst>
                <a:tab pos="70485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тест. В ходе проведения первого теста не было обнаружено никаких ошибок.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67995" algn="just">
              <a:lnSpc>
                <a:spcPct val="150000"/>
              </a:lnSpc>
              <a:spcAft>
                <a:spcPts val="800"/>
              </a:spcAft>
              <a:tabLst>
                <a:tab pos="70485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тест. В ходе проведения второго теста не было обнаружено никаких ошибок.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67995" algn="just">
              <a:lnSpc>
                <a:spcPct val="150000"/>
              </a:lnSpc>
              <a:spcAft>
                <a:spcPts val="800"/>
              </a:spcAft>
              <a:tabLst>
                <a:tab pos="70485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тест. В ходе проведения третьего теста не было обнаружено никаких ошибок.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67995" algn="just">
              <a:lnSpc>
                <a:spcPct val="150000"/>
              </a:lnSpc>
              <a:spcAft>
                <a:spcPts val="800"/>
              </a:spcAft>
              <a:tabLst>
                <a:tab pos="70485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 тест. В ходе проведения четвертого теста не было обнаружено никаких ошибок.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67995" algn="just">
              <a:lnSpc>
                <a:spcPct val="150000"/>
              </a:lnSpc>
              <a:spcAft>
                <a:spcPts val="800"/>
              </a:spcAft>
              <a:tabLst>
                <a:tab pos="70485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 тест. В ходе проведения пятого теста было обнаружено, что при в ведении вещественных чисел через точку программа прекращала свою работу.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544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</a:t>
            </a:r>
            <a:endParaRPr lang="en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9C4920-B635-4875-87BF-A8A9397D91DD}"/>
              </a:ext>
            </a:extLst>
          </p:cNvPr>
          <p:cNvSpPr txBox="1"/>
          <p:nvPr/>
        </p:nvSpPr>
        <p:spPr>
          <a:xfrm>
            <a:off x="1073426" y="1291572"/>
            <a:ext cx="10045147" cy="4613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67995" algn="just">
              <a:lnSpc>
                <a:spcPct val="150000"/>
              </a:lnSpc>
              <a:spcAft>
                <a:spcPts val="800"/>
              </a:spcAft>
              <a:tabLst>
                <a:tab pos="70485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Рекомендуется: в случае, если пользователь введет вещественные числа через точку, следует выводить сообщение с просьбой исправить введенные значения. Добавить в программу проверку введенных значений на соответствие ограничения.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67995" algn="just">
              <a:lnSpc>
                <a:spcPct val="150000"/>
              </a:lnSpc>
              <a:spcAft>
                <a:spcPts val="800"/>
              </a:spcAft>
              <a:tabLst>
                <a:tab pos="70485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 тест. В ходе проведения шестого теста не было обнаружено никаких ошибок.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67995" algn="just">
              <a:lnSpc>
                <a:spcPct val="150000"/>
              </a:lnSpc>
              <a:spcAft>
                <a:spcPts val="800"/>
              </a:spcAft>
              <a:tabLst>
                <a:tab pos="70485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 тест. В ходе проведения седьмого теста было обнаружено, что при в вводе данных длины строковым типом программа прекращала свою работу.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67995" algn="just">
              <a:lnSpc>
                <a:spcPct val="150000"/>
              </a:lnSpc>
              <a:spcAft>
                <a:spcPts val="800"/>
              </a:spcAft>
              <a:tabLst>
                <a:tab pos="70485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Рекомендуется: в случае, если пользователь введет данные длины строковым типом, следует выводить сообщение с просьбой исправить введенные значения. Добавить в программу проверку введенных значений на соответствие ограничения.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67995" algn="just">
              <a:lnSpc>
                <a:spcPct val="150000"/>
              </a:lnSpc>
              <a:spcAft>
                <a:spcPts val="800"/>
              </a:spcAft>
              <a:tabLst>
                <a:tab pos="70485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 тест. В ходе проведения восьмого теста не было обнаружено никаких ошибок. 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56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9279" y="2379456"/>
            <a:ext cx="10515600" cy="1325563"/>
          </a:xfrm>
        </p:spPr>
        <p:txBody>
          <a:bodyPr/>
          <a:lstStyle/>
          <a:p>
            <a:r>
              <a:rPr lang="ru-RU" dirty="0"/>
              <a:t>Спасибо за внимание!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2752973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293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Seravek</vt:lpstr>
      <vt:lpstr>Times New Roman</vt:lpstr>
      <vt:lpstr>Office Theme</vt:lpstr>
      <vt:lpstr>Тестирование методом «Белого ящика»</vt:lpstr>
      <vt:lpstr>Условие</vt:lpstr>
      <vt:lpstr>Код программы  Основной метод</vt:lpstr>
      <vt:lpstr>Варианты для тестирование и выявления ошибок</vt:lpstr>
      <vt:lpstr>На основании проведенных тестов составлена рекомендация по исправлению ошибок, выявленных в ходе тестирования.</vt:lpstr>
      <vt:lpstr>  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Microsoft Office User</dc:creator>
  <cp:lastModifiedBy>User</cp:lastModifiedBy>
  <cp:revision>3</cp:revision>
  <dcterms:created xsi:type="dcterms:W3CDTF">2023-07-14T15:17:31Z</dcterms:created>
  <dcterms:modified xsi:type="dcterms:W3CDTF">2024-01-28T09:22:18Z</dcterms:modified>
</cp:coreProperties>
</file>