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FAB00-CC0A-42FD-99DA-68CA68FE2D0F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174ABC-A7FF-4CA3-A905-AD235B16A054}">
      <dgm:prSet/>
      <dgm:spPr/>
      <dgm:t>
        <a:bodyPr/>
        <a:lstStyle/>
        <a:p>
          <a:pPr rtl="0"/>
          <a:r>
            <a:rPr lang="en-US" b="0" dirty="0" smtClean="0"/>
            <a:t>2)  A </a:t>
          </a:r>
          <a:r>
            <a:rPr lang="en-US" b="0" dirty="0" err="1" smtClean="0"/>
            <a:t>matrisinin</a:t>
          </a:r>
          <a:r>
            <a:rPr lang="en-US" b="0" dirty="0" smtClean="0"/>
            <a:t> </a:t>
          </a:r>
          <a:r>
            <a:rPr lang="en-US" b="0" dirty="0" err="1" smtClean="0"/>
            <a:t>hər</a:t>
          </a:r>
          <a:r>
            <a:rPr lang="en-US" b="0" dirty="0" smtClean="0"/>
            <a:t> </a:t>
          </a:r>
          <a:r>
            <a:rPr lang="en-US" b="0" dirty="0" err="1" smtClean="0"/>
            <a:t>bir</a:t>
          </a:r>
          <a:r>
            <a:rPr lang="en-US" b="0" dirty="0" smtClean="0"/>
            <a:t> </a:t>
          </a:r>
          <a:r>
            <a:rPr lang="en-US" b="0" dirty="0" err="1" smtClean="0"/>
            <a:t>sətrindəki</a:t>
          </a:r>
          <a:r>
            <a:rPr lang="en-US" b="0" dirty="0" smtClean="0"/>
            <a:t> minimum </a:t>
          </a:r>
          <a:r>
            <a:rPr lang="en-US" b="0" dirty="0" err="1" smtClean="0"/>
            <a:t>elementlərin</a:t>
          </a:r>
          <a:r>
            <a:rPr lang="en-US" b="0" dirty="0" smtClean="0"/>
            <a:t> </a:t>
          </a:r>
          <a:r>
            <a:rPr lang="en-US" b="0" dirty="0" err="1" smtClean="0"/>
            <a:t>cəmini</a:t>
          </a:r>
          <a:r>
            <a:rPr lang="en-US" b="0" dirty="0" smtClean="0"/>
            <a:t> </a:t>
          </a:r>
          <a:r>
            <a:rPr lang="en-US" b="0" dirty="0" err="1" smtClean="0"/>
            <a:t>tapmalı</a:t>
          </a:r>
          <a:r>
            <a:rPr lang="en-US" b="0" dirty="0" smtClean="0"/>
            <a:t>.</a:t>
          </a:r>
          <a:endParaRPr lang="en-US" dirty="0"/>
        </a:p>
      </dgm:t>
    </dgm:pt>
    <dgm:pt modelId="{79926B5C-B014-435F-9AD6-132498C2493C}" type="parTrans" cxnId="{43F42D55-9423-4B6E-922E-5552E7112E56}">
      <dgm:prSet/>
      <dgm:spPr/>
      <dgm:t>
        <a:bodyPr/>
        <a:lstStyle/>
        <a:p>
          <a:endParaRPr lang="en-US"/>
        </a:p>
      </dgm:t>
    </dgm:pt>
    <dgm:pt modelId="{1F43DBAD-9515-4C2D-A057-EA95712A3091}" type="sibTrans" cxnId="{43F42D55-9423-4B6E-922E-5552E7112E56}">
      <dgm:prSet/>
      <dgm:spPr/>
      <dgm:t>
        <a:bodyPr/>
        <a:lstStyle/>
        <a:p>
          <a:endParaRPr lang="en-US"/>
        </a:p>
      </dgm:t>
    </dgm:pt>
    <dgm:pt modelId="{3726721B-2096-4096-AFEC-4A835B16CF26}" type="pres">
      <dgm:prSet presAssocID="{C31FAB00-CC0A-42FD-99DA-68CA68FE2D0F}" presName="Name0" presStyleCnt="0">
        <dgm:presLayoutVars>
          <dgm:dir/>
          <dgm:resizeHandles val="exact"/>
        </dgm:presLayoutVars>
      </dgm:prSet>
      <dgm:spPr/>
    </dgm:pt>
    <dgm:pt modelId="{27D928C8-9036-4028-BEEA-C7634C61828E}" type="pres">
      <dgm:prSet presAssocID="{8D174ABC-A7FF-4CA3-A905-AD235B16A054}" presName="node" presStyleLbl="node1" presStyleIdx="0" presStyleCnt="1" custLinFactNeighborX="5219" custLinFactNeighborY="9509">
        <dgm:presLayoutVars>
          <dgm:bulletEnabled val="1"/>
        </dgm:presLayoutVars>
      </dgm:prSet>
      <dgm:spPr/>
    </dgm:pt>
  </dgm:ptLst>
  <dgm:cxnLst>
    <dgm:cxn modelId="{43F42D55-9423-4B6E-922E-5552E7112E56}" srcId="{C31FAB00-CC0A-42FD-99DA-68CA68FE2D0F}" destId="{8D174ABC-A7FF-4CA3-A905-AD235B16A054}" srcOrd="0" destOrd="0" parTransId="{79926B5C-B014-435F-9AD6-132498C2493C}" sibTransId="{1F43DBAD-9515-4C2D-A057-EA95712A3091}"/>
    <dgm:cxn modelId="{514D1A94-9046-4EF4-8876-50A69917A7D0}" type="presOf" srcId="{C31FAB00-CC0A-42FD-99DA-68CA68FE2D0F}" destId="{3726721B-2096-4096-AFEC-4A835B16CF26}" srcOrd="0" destOrd="0" presId="urn:microsoft.com/office/officeart/2005/8/layout/process1"/>
    <dgm:cxn modelId="{FF47DF43-F48E-4A04-93AC-48E2AE06BB97}" type="presOf" srcId="{8D174ABC-A7FF-4CA3-A905-AD235B16A054}" destId="{27D928C8-9036-4028-BEEA-C7634C61828E}" srcOrd="0" destOrd="0" presId="urn:microsoft.com/office/officeart/2005/8/layout/process1"/>
    <dgm:cxn modelId="{9AF12A1A-AFB1-4A54-A466-09165ECF2063}" type="presParOf" srcId="{3726721B-2096-4096-AFEC-4A835B16CF26}" destId="{27D928C8-9036-4028-BEEA-C7634C61828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928C8-9036-4028-BEEA-C7634C61828E}">
      <dsp:nvSpPr>
        <dsp:cNvPr id="0" name=""/>
        <dsp:cNvSpPr/>
      </dsp:nvSpPr>
      <dsp:spPr>
        <a:xfrm>
          <a:off x="4116" y="0"/>
          <a:ext cx="4210832" cy="1465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2)  A </a:t>
          </a:r>
          <a:r>
            <a:rPr lang="en-US" sz="2600" b="0" kern="1200" dirty="0" err="1" smtClean="0"/>
            <a:t>matrisinin</a:t>
          </a:r>
          <a:r>
            <a:rPr lang="en-US" sz="2600" b="0" kern="1200" dirty="0" smtClean="0"/>
            <a:t> </a:t>
          </a:r>
          <a:r>
            <a:rPr lang="en-US" sz="2600" b="0" kern="1200" dirty="0" err="1" smtClean="0"/>
            <a:t>hər</a:t>
          </a:r>
          <a:r>
            <a:rPr lang="en-US" sz="2600" b="0" kern="1200" dirty="0" smtClean="0"/>
            <a:t> </a:t>
          </a:r>
          <a:r>
            <a:rPr lang="en-US" sz="2600" b="0" kern="1200" dirty="0" err="1" smtClean="0"/>
            <a:t>bir</a:t>
          </a:r>
          <a:r>
            <a:rPr lang="en-US" sz="2600" b="0" kern="1200" dirty="0" smtClean="0"/>
            <a:t> </a:t>
          </a:r>
          <a:r>
            <a:rPr lang="en-US" sz="2600" b="0" kern="1200" dirty="0" err="1" smtClean="0"/>
            <a:t>sətrindəki</a:t>
          </a:r>
          <a:r>
            <a:rPr lang="en-US" sz="2600" b="0" kern="1200" dirty="0" smtClean="0"/>
            <a:t> minimum </a:t>
          </a:r>
          <a:r>
            <a:rPr lang="en-US" sz="2600" b="0" kern="1200" dirty="0" err="1" smtClean="0"/>
            <a:t>elementlərin</a:t>
          </a:r>
          <a:r>
            <a:rPr lang="en-US" sz="2600" b="0" kern="1200" dirty="0" smtClean="0"/>
            <a:t> </a:t>
          </a:r>
          <a:r>
            <a:rPr lang="en-US" sz="2600" b="0" kern="1200" dirty="0" err="1" smtClean="0"/>
            <a:t>cəmini</a:t>
          </a:r>
          <a:r>
            <a:rPr lang="en-US" sz="2600" b="0" kern="1200" dirty="0" smtClean="0"/>
            <a:t> </a:t>
          </a:r>
          <a:r>
            <a:rPr lang="en-US" sz="2600" b="0" kern="1200" dirty="0" err="1" smtClean="0"/>
            <a:t>tapmalı</a:t>
          </a:r>
          <a:r>
            <a:rPr lang="en-US" sz="2600" b="0" kern="1200" dirty="0" smtClean="0"/>
            <a:t>.</a:t>
          </a:r>
          <a:endParaRPr lang="en-US" sz="2600" kern="1200" dirty="0"/>
        </a:p>
      </dsp:txBody>
      <dsp:txXfrm>
        <a:off x="47032" y="42916"/>
        <a:ext cx="4125000" cy="137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539" y="566057"/>
            <a:ext cx="9589504" cy="2955624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Azərbaycan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Texniki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Universiteti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İnformasiya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və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telekommunikasiya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texnologiyaları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”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fakultəsi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”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Kompüter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texnologiyaları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kafedrası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Verilənlərin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strukturu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və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alqoritmlər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fənnindən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sərbəst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iş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tapşırığı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316" y="3848940"/>
            <a:ext cx="10993546" cy="1254282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Müəllim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Quluzadə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Dilarə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Tələbə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Quluzadə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Qrup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651a3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59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5894" y="202680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Element </a:t>
            </a:r>
            <a:r>
              <a:rPr lang="en-US" sz="2000" b="1" dirty="0" err="1"/>
              <a:t>Əlavəsi</a:t>
            </a:r>
            <a:r>
              <a:rPr lang="en-US" sz="2000" b="1" dirty="0"/>
              <a:t> </a:t>
            </a:r>
            <a:r>
              <a:rPr lang="en-US" sz="2000" b="1" dirty="0" err="1"/>
              <a:t>və</a:t>
            </a:r>
            <a:r>
              <a:rPr lang="en-US" sz="2000" b="1" dirty="0"/>
              <a:t> </a:t>
            </a:r>
            <a:r>
              <a:rPr lang="en-US" sz="2000" b="1" dirty="0" err="1"/>
              <a:t>Silinməsi</a:t>
            </a:r>
            <a:r>
              <a:rPr lang="en-US" sz="2000" b="1" dirty="0"/>
              <a:t>:</a:t>
            </a:r>
          </a:p>
          <a:p>
            <a:r>
              <a:rPr lang="en-US" sz="2000" dirty="0" err="1"/>
              <a:t>Çoxluğa</a:t>
            </a:r>
            <a:r>
              <a:rPr lang="en-US" sz="2000" dirty="0"/>
              <a:t> </a:t>
            </a:r>
            <a:r>
              <a:rPr lang="en-US" sz="2000" dirty="0" err="1"/>
              <a:t>yeni</a:t>
            </a:r>
            <a:r>
              <a:rPr lang="en-US" sz="2000" dirty="0"/>
              <a:t> element </a:t>
            </a:r>
            <a:r>
              <a:rPr lang="en-US" sz="2000" dirty="0" err="1"/>
              <a:t>əlavə</a:t>
            </a:r>
            <a:r>
              <a:rPr lang="en-US" sz="2000" dirty="0"/>
              <a:t> </a:t>
            </a:r>
            <a:r>
              <a:rPr lang="en-US" sz="2000" dirty="0" err="1"/>
              <a:t>etmək</a:t>
            </a:r>
            <a:r>
              <a:rPr lang="en-US" sz="2000" dirty="0"/>
              <a:t> </a:t>
            </a:r>
            <a:r>
              <a:rPr lang="en-US" sz="2000" dirty="0" err="1"/>
              <a:t>üçün</a:t>
            </a:r>
            <a:r>
              <a:rPr lang="en-US" sz="2000" dirty="0"/>
              <a:t> append() </a:t>
            </a:r>
            <a:r>
              <a:rPr lang="en-US" sz="2000" dirty="0" err="1"/>
              <a:t>metodundan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üzərində</a:t>
            </a:r>
            <a:r>
              <a:rPr lang="en-US" sz="2000" dirty="0"/>
              <a:t> </a:t>
            </a:r>
            <a:r>
              <a:rPr lang="en-US" sz="2000" dirty="0" err="1"/>
              <a:t>təyinatdan</a:t>
            </a:r>
            <a:r>
              <a:rPr lang="en-US" sz="2000" dirty="0"/>
              <a:t> </a:t>
            </a:r>
            <a:r>
              <a:rPr lang="en-US" sz="2000" dirty="0" err="1"/>
              <a:t>istifadə</a:t>
            </a:r>
            <a:r>
              <a:rPr lang="en-US" sz="2000" dirty="0"/>
              <a:t> </a:t>
            </a:r>
            <a:r>
              <a:rPr lang="en-US" sz="2000" dirty="0" err="1"/>
              <a:t>edə</a:t>
            </a:r>
            <a:r>
              <a:rPr lang="en-US" sz="2000" dirty="0"/>
              <a:t> </a:t>
            </a:r>
            <a:r>
              <a:rPr lang="en-US" sz="2000" dirty="0" err="1"/>
              <a:t>bilərsiniz</a:t>
            </a:r>
            <a:r>
              <a:rPr lang="en-US" sz="2000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6949440" y="2273029"/>
            <a:ext cx="362389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meyvələr.append</a:t>
            </a:r>
            <a:r>
              <a:rPr lang="en-US" sz="2400" dirty="0">
                <a:solidFill>
                  <a:schemeClr val="bg1"/>
                </a:solidFill>
              </a:rPr>
              <a:t>("</a:t>
            </a:r>
            <a:r>
              <a:rPr lang="en-US" sz="2400" dirty="0" err="1">
                <a:solidFill>
                  <a:schemeClr val="bg1"/>
                </a:solidFill>
              </a:rPr>
              <a:t>banan</a:t>
            </a:r>
            <a:r>
              <a:rPr lang="en-US" sz="2400" dirty="0">
                <a:solidFill>
                  <a:schemeClr val="bg1"/>
                </a:solidFill>
              </a:rPr>
              <a:t>")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meyvələr</a:t>
            </a:r>
            <a:r>
              <a:rPr lang="en-US" sz="2400" dirty="0">
                <a:solidFill>
                  <a:schemeClr val="bg1"/>
                </a:solidFill>
              </a:rPr>
              <a:t>[0] = "</a:t>
            </a:r>
            <a:r>
              <a:rPr lang="en-US" sz="2400" dirty="0" err="1">
                <a:solidFill>
                  <a:schemeClr val="bg1"/>
                </a:solidFill>
              </a:rPr>
              <a:t>çiyələk</a:t>
            </a:r>
            <a:r>
              <a:rPr lang="en-US" sz="24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894" y="3758978"/>
            <a:ext cx="887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Çoxluqdan</a:t>
            </a:r>
            <a:r>
              <a:rPr lang="en-US" dirty="0"/>
              <a:t> element </a:t>
            </a:r>
            <a:r>
              <a:rPr lang="en-US" dirty="0" err="1"/>
              <a:t>silmək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remove()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del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edə</a:t>
            </a:r>
            <a:r>
              <a:rPr lang="en-US" dirty="0"/>
              <a:t> </a:t>
            </a:r>
            <a:r>
              <a:rPr lang="en-US" dirty="0" err="1"/>
              <a:t>bilərsiniz</a:t>
            </a:r>
            <a:r>
              <a:rPr lang="en-US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560" y="4213874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meyvələr.remove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armud</a:t>
            </a:r>
            <a:r>
              <a:rPr lang="en-US" dirty="0">
                <a:solidFill>
                  <a:schemeClr val="bg1"/>
                </a:solidFill>
              </a:rPr>
              <a:t>")</a:t>
            </a:r>
          </a:p>
          <a:p>
            <a:r>
              <a:rPr lang="en-US" dirty="0">
                <a:solidFill>
                  <a:schemeClr val="bg1"/>
                </a:solidFill>
              </a:rPr>
              <a:t>del </a:t>
            </a:r>
            <a:r>
              <a:rPr lang="en-US" dirty="0" err="1">
                <a:solidFill>
                  <a:schemeClr val="bg1"/>
                </a:solidFill>
              </a:rPr>
              <a:t>meyvələr</a:t>
            </a:r>
            <a:r>
              <a:rPr lang="en-US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894" y="49457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Çoxluq</a:t>
            </a:r>
            <a:r>
              <a:rPr lang="en-US" b="1" dirty="0"/>
              <a:t> </a:t>
            </a:r>
            <a:r>
              <a:rPr lang="en-US" b="1" dirty="0" err="1"/>
              <a:t>Uzunluğu</a:t>
            </a:r>
            <a:r>
              <a:rPr lang="en-US" b="1" dirty="0"/>
              <a:t>:</a:t>
            </a:r>
          </a:p>
          <a:p>
            <a:r>
              <a:rPr lang="en-US" dirty="0" err="1"/>
              <a:t>Çoxluğun</a:t>
            </a:r>
            <a:r>
              <a:rPr lang="en-US" dirty="0"/>
              <a:t> </a:t>
            </a:r>
            <a:r>
              <a:rPr lang="en-US" dirty="0" err="1"/>
              <a:t>uzunluğunu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() </a:t>
            </a:r>
            <a:r>
              <a:rPr lang="en-US" dirty="0" err="1"/>
              <a:t>funksiyası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əldə</a:t>
            </a:r>
            <a:r>
              <a:rPr lang="en-US" dirty="0"/>
              <a:t> </a:t>
            </a:r>
            <a:r>
              <a:rPr lang="en-US" dirty="0" err="1"/>
              <a:t>edə</a:t>
            </a:r>
            <a:r>
              <a:rPr lang="en-US" dirty="0"/>
              <a:t> </a:t>
            </a:r>
            <a:r>
              <a:rPr lang="en-US" dirty="0" err="1"/>
              <a:t>bilərsiniz</a:t>
            </a:r>
            <a:r>
              <a:rPr lang="en-US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" y="576322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uzunluq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meyvələr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uzunluq</a:t>
            </a:r>
            <a:r>
              <a:rPr lang="en-US" dirty="0">
                <a:solidFill>
                  <a:schemeClr val="bg1"/>
                </a:solidFill>
              </a:rPr>
              <a:t>)  # 2</a:t>
            </a:r>
          </a:p>
        </p:txBody>
      </p:sp>
    </p:spTree>
    <p:extLst>
      <p:ext uri="{BB962C8B-B14F-4D97-AF65-F5344CB8AC3E}">
        <p14:creationId xmlns:p14="http://schemas.microsoft.com/office/powerpoint/2010/main" val="177066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3806" y="21835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Dövr</a:t>
            </a:r>
            <a:r>
              <a:rPr lang="en-US" b="1" dirty="0"/>
              <a:t>:</a:t>
            </a:r>
          </a:p>
          <a:p>
            <a:r>
              <a:rPr lang="en-US" dirty="0" err="1"/>
              <a:t>Çoxluq</a:t>
            </a:r>
            <a:r>
              <a:rPr lang="en-US" dirty="0"/>
              <a:t> </a:t>
            </a:r>
            <a:r>
              <a:rPr lang="en-US" dirty="0" err="1"/>
              <a:t>üzərində</a:t>
            </a:r>
            <a:r>
              <a:rPr lang="en-US" dirty="0"/>
              <a:t> </a:t>
            </a:r>
            <a:r>
              <a:rPr lang="en-US" dirty="0" err="1"/>
              <a:t>dövr</a:t>
            </a:r>
            <a:r>
              <a:rPr lang="en-US" dirty="0"/>
              <a:t> </a:t>
            </a:r>
            <a:r>
              <a:rPr lang="en-US" dirty="0" err="1"/>
              <a:t>aparmaq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for </a:t>
            </a:r>
            <a:r>
              <a:rPr lang="en-US" dirty="0" err="1"/>
              <a:t>dövründən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edə</a:t>
            </a:r>
            <a:r>
              <a:rPr lang="en-US" dirty="0"/>
              <a:t> </a:t>
            </a:r>
            <a:r>
              <a:rPr lang="en-US" dirty="0" err="1"/>
              <a:t>bilərsiniz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806" y="35072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List Comprehension:</a:t>
            </a:r>
          </a:p>
          <a:p>
            <a:r>
              <a:rPr lang="en-US" dirty="0"/>
              <a:t>List comprehension, </a:t>
            </a:r>
            <a:r>
              <a:rPr lang="en-US" dirty="0" err="1"/>
              <a:t>çoxluqları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qısa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oxuna</a:t>
            </a:r>
            <a:r>
              <a:rPr lang="en-US" dirty="0"/>
              <a:t> </a:t>
            </a:r>
            <a:r>
              <a:rPr lang="en-US" dirty="0" err="1"/>
              <a:t>bilən</a:t>
            </a:r>
            <a:r>
              <a:rPr lang="en-US" dirty="0"/>
              <a:t> </a:t>
            </a:r>
            <a:r>
              <a:rPr lang="en-US" dirty="0" err="1"/>
              <a:t>formada</a:t>
            </a:r>
            <a:r>
              <a:rPr lang="en-US" dirty="0"/>
              <a:t> </a:t>
            </a:r>
            <a:r>
              <a:rPr lang="en-US" dirty="0" err="1"/>
              <a:t>yaratmağa</a:t>
            </a:r>
            <a:r>
              <a:rPr lang="en-US" dirty="0"/>
              <a:t> </a:t>
            </a:r>
            <a:r>
              <a:rPr lang="en-US" dirty="0" err="1"/>
              <a:t>kömək</a:t>
            </a:r>
            <a:r>
              <a:rPr lang="en-US" dirty="0"/>
              <a:t> </a:t>
            </a:r>
            <a:r>
              <a:rPr lang="en-US" dirty="0" err="1"/>
              <a:t>edən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sintaktik</a:t>
            </a:r>
            <a:r>
              <a:rPr lang="en-US" dirty="0"/>
              <a:t> </a:t>
            </a:r>
            <a:r>
              <a:rPr lang="en-US" dirty="0" err="1"/>
              <a:t>konstruktsiyadır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806" y="5057393"/>
            <a:ext cx="10798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Bu, 0-dan 9-a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ədədlərin</a:t>
            </a:r>
            <a:r>
              <a:rPr lang="en-US" dirty="0"/>
              <a:t> </a:t>
            </a:r>
            <a:r>
              <a:rPr lang="en-US" dirty="0" err="1"/>
              <a:t>kvadratlarını</a:t>
            </a:r>
            <a:r>
              <a:rPr lang="en-US" dirty="0"/>
              <a:t> </a:t>
            </a:r>
            <a:r>
              <a:rPr lang="en-US" dirty="0" err="1"/>
              <a:t>içərisinə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çoxluq</a:t>
            </a:r>
            <a:r>
              <a:rPr lang="en-US" dirty="0"/>
              <a:t> </a:t>
            </a:r>
            <a:r>
              <a:rPr lang="en-US" dirty="0" err="1"/>
              <a:t>yaradır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Çoxluqların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:</a:t>
            </a:r>
          </a:p>
          <a:p>
            <a:r>
              <a:rPr lang="en-US" dirty="0" err="1"/>
              <a:t>Çoxluqlar</a:t>
            </a:r>
            <a:r>
              <a:rPr lang="en-US" dirty="0"/>
              <a:t> </a:t>
            </a:r>
            <a:r>
              <a:rPr lang="en-US" dirty="0" err="1"/>
              <a:t>üzərində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mövcuddur</a:t>
            </a:r>
            <a:r>
              <a:rPr lang="en-US" dirty="0"/>
              <a:t>, </a:t>
            </a:r>
            <a:r>
              <a:rPr lang="en-US" dirty="0" err="1"/>
              <a:t>məsələn</a:t>
            </a:r>
            <a:r>
              <a:rPr lang="en-US" dirty="0"/>
              <a:t>, append(), extend(), insert(), pop(), count(), index(), </a:t>
            </a:r>
            <a:r>
              <a:rPr lang="en-US" dirty="0" err="1"/>
              <a:t>və</a:t>
            </a:r>
            <a:r>
              <a:rPr lang="en-US" dirty="0"/>
              <a:t> 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8149" y="2460563"/>
            <a:ext cx="41017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err="1">
                <a:solidFill>
                  <a:schemeClr val="bg1"/>
                </a:solidFill>
              </a:rPr>
              <a:t>meyvə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meyvələr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print(</a:t>
            </a:r>
            <a:r>
              <a:rPr lang="en-US" dirty="0" err="1">
                <a:solidFill>
                  <a:schemeClr val="bg1"/>
                </a:solidFill>
              </a:rPr>
              <a:t>meyvə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8149" y="4061265"/>
            <a:ext cx="366414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kvadratlar</a:t>
            </a:r>
            <a:r>
              <a:rPr lang="en-US" dirty="0">
                <a:solidFill>
                  <a:schemeClr val="bg1"/>
                </a:solidFill>
              </a:rPr>
              <a:t> = [x**2 for x in range(10)]</a:t>
            </a:r>
          </a:p>
        </p:txBody>
      </p:sp>
    </p:spTree>
    <p:extLst>
      <p:ext uri="{BB962C8B-B14F-4D97-AF65-F5344CB8AC3E}">
        <p14:creationId xmlns:p14="http://schemas.microsoft.com/office/powerpoint/2010/main" val="422871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3789255"/>
              </p:ext>
            </p:extLst>
          </p:nvPr>
        </p:nvGraphicFramePr>
        <p:xfrm>
          <a:off x="278674" y="2368596"/>
          <a:ext cx="4214949" cy="1465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832" y="548640"/>
            <a:ext cx="6519819" cy="63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2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7771" y="2264229"/>
            <a:ext cx="8168640" cy="2471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Variant 16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Lüğətlər</a:t>
            </a: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Kortejlər</a:t>
            </a: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Çoxluqlar</a:t>
            </a: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(Python)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 </a:t>
            </a:r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matrisinin</a:t>
            </a: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hər</a:t>
            </a: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sətrindəki</a:t>
            </a: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minimum </a:t>
            </a:r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elementlərin</a:t>
            </a: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cəmini</a:t>
            </a: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tapmalı</a:t>
            </a:r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b="1" dirty="0">
                <a:latin typeface="Arial" panose="020B0604020202020204" pitchFamily="34" charset="0"/>
                <a:ea typeface="Times New Roman" panose="02020603050405020304" pitchFamily="18" charset="0"/>
              </a:rPr>
              <a:t>Lüğətlər 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3439" y="1921443"/>
            <a:ext cx="10920549" cy="287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Pythonda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verilənlərin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tiplərindən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biri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lüğətlərdir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).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Pythonda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lüğətlər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dedikdə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elementlərinə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açarın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köməyilə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müraciət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oluna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bilən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nizamlanmayan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obyektlər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çoxluğu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başa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düşülür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Ona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görə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lüğətləri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assosiativ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massivlər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xeş-cədvəllər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adlandırırlar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Nizamlanmamaq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onu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göstərir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açar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qiymət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cütlüklərinin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hansı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ardıcıllıqla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yerləşməsi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vacib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rol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oynamır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Ona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görə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sətir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tipli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verilənlərdə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eləcə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siyahı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kortejlərdə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olduğu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kimi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elementlərə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indekslərin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köməyilə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müraciət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etmək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burada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həmin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qayda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ilə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yerinə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yetirilmir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Lüğətlərin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yaradılması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qaydaları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438" y="4801206"/>
            <a:ext cx="808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Lüğətləri</a:t>
            </a:r>
            <a:r>
              <a:rPr lang="en-US" sz="2000" dirty="0"/>
              <a:t> {} </a:t>
            </a:r>
            <a:r>
              <a:rPr lang="en-US" sz="2000" dirty="0" err="1"/>
              <a:t>qoşa</a:t>
            </a:r>
            <a:r>
              <a:rPr lang="en-US" sz="2000" dirty="0"/>
              <a:t> </a:t>
            </a:r>
            <a:r>
              <a:rPr lang="en-US" sz="2000" dirty="0" err="1"/>
              <a:t>qoyulmuş</a:t>
            </a:r>
            <a:r>
              <a:rPr lang="en-US" sz="2000" dirty="0"/>
              <a:t> </a:t>
            </a:r>
            <a:r>
              <a:rPr lang="en-US" sz="2000" dirty="0" err="1"/>
              <a:t>mötərizələrlə</a:t>
            </a:r>
            <a:r>
              <a:rPr lang="en-US" sz="2000" dirty="0"/>
              <a:t> </a:t>
            </a:r>
            <a:r>
              <a:rPr lang="en-US" sz="2000" dirty="0" err="1"/>
              <a:t>təyin</a:t>
            </a:r>
            <a:r>
              <a:rPr lang="en-US" sz="2000" dirty="0"/>
              <a:t> </a:t>
            </a:r>
            <a:r>
              <a:rPr lang="en-US" sz="2000" dirty="0" err="1"/>
              <a:t>edə</a:t>
            </a:r>
            <a:r>
              <a:rPr lang="en-US" sz="2000" dirty="0"/>
              <a:t> </a:t>
            </a:r>
            <a:r>
              <a:rPr lang="en-US" sz="2000" dirty="0" err="1"/>
              <a:t>bilərsiniz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24986" y="5355203"/>
            <a:ext cx="419377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telebe</a:t>
            </a:r>
            <a:r>
              <a:rPr lang="en-US" dirty="0">
                <a:solidFill>
                  <a:schemeClr val="bg1"/>
                </a:solidFill>
              </a:rPr>
              <a:t> = {"ad": "Ali", "</a:t>
            </a:r>
            <a:r>
              <a:rPr lang="en-US" dirty="0" err="1">
                <a:solidFill>
                  <a:schemeClr val="bg1"/>
                </a:solidFill>
              </a:rPr>
              <a:t>yas</a:t>
            </a:r>
            <a:r>
              <a:rPr lang="en-US" dirty="0">
                <a:solidFill>
                  <a:schemeClr val="bg1"/>
                </a:solidFill>
              </a:rPr>
              <a:t>": 20, "</a:t>
            </a:r>
            <a:r>
              <a:rPr lang="en-US" dirty="0" err="1">
                <a:solidFill>
                  <a:schemeClr val="bg1"/>
                </a:solidFill>
              </a:rPr>
              <a:t>sinif</a:t>
            </a:r>
            <a:r>
              <a:rPr lang="en-US" dirty="0">
                <a:solidFill>
                  <a:schemeClr val="bg1"/>
                </a:solidFill>
              </a:rPr>
              <a:t>": "10A"}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952" y="5924589"/>
            <a:ext cx="105634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öhne"/>
              </a:rPr>
              <a:t>Bu </a:t>
            </a:r>
            <a:r>
              <a:rPr lang="en-US" sz="2000" dirty="0" err="1">
                <a:latin typeface="Söhne"/>
              </a:rPr>
              <a:t>nümunədə</a:t>
            </a:r>
            <a:r>
              <a:rPr lang="en-US" sz="2000" dirty="0">
                <a:latin typeface="Söhne"/>
              </a:rPr>
              <a:t>, "ad", "</a:t>
            </a:r>
            <a:r>
              <a:rPr lang="en-US" sz="2000" dirty="0" err="1">
                <a:latin typeface="Söhne"/>
              </a:rPr>
              <a:t>yas</a:t>
            </a:r>
            <a:r>
              <a:rPr lang="en-US" sz="2000" dirty="0">
                <a:latin typeface="Söhne"/>
              </a:rPr>
              <a:t>" </a:t>
            </a:r>
            <a:r>
              <a:rPr lang="en-US" sz="2000" dirty="0" err="1">
                <a:latin typeface="Söhne"/>
              </a:rPr>
              <a:t>və</a:t>
            </a:r>
            <a:r>
              <a:rPr lang="en-US" sz="2000" dirty="0">
                <a:latin typeface="Söhne"/>
              </a:rPr>
              <a:t> "</a:t>
            </a:r>
            <a:r>
              <a:rPr lang="en-US" sz="2000" dirty="0" err="1">
                <a:latin typeface="Söhne"/>
              </a:rPr>
              <a:t>sinif</a:t>
            </a:r>
            <a:r>
              <a:rPr lang="en-US" sz="2000" dirty="0">
                <a:latin typeface="Söhne"/>
              </a:rPr>
              <a:t>" </a:t>
            </a:r>
            <a:r>
              <a:rPr lang="en-US" sz="2000" dirty="0" err="1">
                <a:latin typeface="Söhne"/>
              </a:rPr>
              <a:t>açarları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ilə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müvafiq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qiymətlərə</a:t>
            </a:r>
            <a:r>
              <a:rPr lang="en-US" sz="2000" dirty="0">
                <a:latin typeface="Söhne"/>
              </a:rPr>
              <a:t> sahib </a:t>
            </a:r>
            <a:r>
              <a:rPr lang="en-US" sz="2000" dirty="0" err="1">
                <a:latin typeface="Söhne"/>
              </a:rPr>
              <a:t>olan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bir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lüğət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yaradılır</a:t>
            </a:r>
            <a:r>
              <a:rPr lang="en-US" sz="2000" dirty="0">
                <a:latin typeface="Söhne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523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435" y="964363"/>
            <a:ext cx="11355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Hər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açar</a:t>
            </a:r>
            <a:r>
              <a:rPr lang="en-US" sz="2400" dirty="0"/>
              <a:t> (key) </a:t>
            </a:r>
            <a:r>
              <a:rPr lang="en-US" sz="2400" dirty="0" err="1"/>
              <a:t>tək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qiymətə</a:t>
            </a:r>
            <a:r>
              <a:rPr lang="en-US" sz="2400" dirty="0"/>
              <a:t> (value) </a:t>
            </a:r>
            <a:r>
              <a:rPr lang="en-US" sz="2400" dirty="0" err="1"/>
              <a:t>malikdir</a:t>
            </a:r>
            <a:r>
              <a:rPr lang="en-US" sz="2400" dirty="0"/>
              <a:t>. Bu </a:t>
            </a:r>
            <a:r>
              <a:rPr lang="en-US" sz="2400" dirty="0" err="1"/>
              <a:t>açar-qiymət</a:t>
            </a:r>
            <a:r>
              <a:rPr lang="en-US" sz="2400" dirty="0"/>
              <a:t> </a:t>
            </a:r>
            <a:r>
              <a:rPr lang="en-US" sz="2400" dirty="0" err="1"/>
              <a:t>çiftlərini</a:t>
            </a:r>
            <a:r>
              <a:rPr lang="en-US" sz="2400" dirty="0"/>
              <a:t> </a:t>
            </a:r>
            <a:r>
              <a:rPr lang="en-US" sz="2400" dirty="0" err="1"/>
              <a:t>istifadə</a:t>
            </a:r>
            <a:r>
              <a:rPr lang="en-US" sz="2400" dirty="0"/>
              <a:t> </a:t>
            </a:r>
            <a:r>
              <a:rPr lang="en-US" sz="2400" dirty="0" err="1"/>
              <a:t>edərək</a:t>
            </a:r>
            <a:r>
              <a:rPr lang="en-US" sz="2400" dirty="0"/>
              <a:t> </a:t>
            </a:r>
            <a:r>
              <a:rPr lang="en-US" sz="2400" dirty="0" err="1"/>
              <a:t>lüğətlərdən</a:t>
            </a:r>
            <a:r>
              <a:rPr lang="en-US" sz="2400" dirty="0"/>
              <a:t> </a:t>
            </a:r>
            <a:r>
              <a:rPr lang="en-US" sz="2400" dirty="0" err="1"/>
              <a:t>məlumat</a:t>
            </a:r>
            <a:r>
              <a:rPr lang="en-US" sz="2400" dirty="0"/>
              <a:t> </a:t>
            </a:r>
            <a:r>
              <a:rPr lang="en-US" sz="2400" dirty="0" err="1"/>
              <a:t>əld</a:t>
            </a:r>
            <a:r>
              <a:rPr lang="en-US" sz="2400" dirty="0"/>
              <a:t> </a:t>
            </a:r>
            <a:r>
              <a:rPr lang="en-US" sz="2400" dirty="0" err="1"/>
              <a:t>edə</a:t>
            </a:r>
            <a:r>
              <a:rPr lang="en-US" sz="2400" dirty="0"/>
              <a:t> </a:t>
            </a:r>
            <a:r>
              <a:rPr lang="en-US" sz="2400" dirty="0" err="1"/>
              <a:t>bilərsiniz</a:t>
            </a:r>
            <a:r>
              <a:rPr lang="en-US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4435" y="1938887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telebe</a:t>
            </a:r>
            <a:r>
              <a:rPr lang="en-US" dirty="0">
                <a:solidFill>
                  <a:schemeClr val="bg1"/>
                </a:solidFill>
              </a:rPr>
              <a:t>["ad"])  # "Ali"</a:t>
            </a: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telebe</a:t>
            </a:r>
            <a:r>
              <a:rPr lang="en-US" dirty="0">
                <a:solidFill>
                  <a:schemeClr val="bg1"/>
                </a:solidFill>
              </a:rPr>
              <a:t>["</a:t>
            </a:r>
            <a:r>
              <a:rPr lang="en-US" dirty="0" err="1">
                <a:solidFill>
                  <a:schemeClr val="bg1"/>
                </a:solidFill>
              </a:rPr>
              <a:t>yas</a:t>
            </a:r>
            <a:r>
              <a:rPr lang="en-US" dirty="0">
                <a:solidFill>
                  <a:schemeClr val="bg1"/>
                </a:solidFill>
              </a:rPr>
              <a:t>"])  # 20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35" y="2915084"/>
            <a:ext cx="111382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Söhne"/>
              </a:rPr>
              <a:t>Yeni</a:t>
            </a:r>
            <a:r>
              <a:rPr lang="en-US" sz="2000" b="1" dirty="0">
                <a:latin typeface="Söhne"/>
              </a:rPr>
              <a:t> Element </a:t>
            </a:r>
            <a:r>
              <a:rPr lang="en-US" sz="2000" b="1" dirty="0" err="1">
                <a:latin typeface="Söhne"/>
              </a:rPr>
              <a:t>Əlavəsi</a:t>
            </a:r>
            <a:r>
              <a:rPr lang="en-US" sz="2000" b="1" dirty="0">
                <a:latin typeface="Söhne"/>
              </a:rPr>
              <a:t> </a:t>
            </a:r>
            <a:r>
              <a:rPr lang="en-US" sz="2000" b="1" dirty="0" err="1">
                <a:latin typeface="Söhne"/>
              </a:rPr>
              <a:t>və</a:t>
            </a:r>
            <a:r>
              <a:rPr lang="en-US" sz="2000" b="1" dirty="0">
                <a:latin typeface="Söhne"/>
              </a:rPr>
              <a:t> </a:t>
            </a:r>
            <a:r>
              <a:rPr lang="en-US" sz="2000" b="1" dirty="0" err="1">
                <a:latin typeface="Söhne"/>
              </a:rPr>
              <a:t>Dəyişdirilməsi</a:t>
            </a:r>
            <a:r>
              <a:rPr lang="en-US" sz="2000" b="1" dirty="0">
                <a:latin typeface="Söhne"/>
              </a:rPr>
              <a:t>:</a:t>
            </a:r>
          </a:p>
          <a:p>
            <a:r>
              <a:rPr lang="en-US" sz="2400" dirty="0" err="1">
                <a:latin typeface="Söhne"/>
              </a:rPr>
              <a:t>Yeni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açar-qiymət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çiftləri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lüğətlə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əlavə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edilə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bilər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və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mövcud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qiymətlər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dəyişdirilə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bilər</a:t>
            </a:r>
            <a:r>
              <a:rPr lang="en-US" sz="2400" dirty="0">
                <a:latin typeface="Söhne"/>
              </a:rPr>
              <a:t>.</a:t>
            </a:r>
            <a:endParaRPr lang="en-US" sz="2400" b="0" i="0" dirty="0">
              <a:effectLst/>
              <a:latin typeface="Söh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435" y="4255367"/>
            <a:ext cx="371855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telebe</a:t>
            </a:r>
            <a:r>
              <a:rPr lang="en-US" dirty="0">
                <a:solidFill>
                  <a:schemeClr val="bg1"/>
                </a:solidFill>
              </a:rPr>
              <a:t>["</a:t>
            </a:r>
            <a:r>
              <a:rPr lang="en-US" dirty="0" err="1">
                <a:solidFill>
                  <a:schemeClr val="bg1"/>
                </a:solidFill>
              </a:rPr>
              <a:t>şəhər</a:t>
            </a:r>
            <a:r>
              <a:rPr lang="en-US" dirty="0">
                <a:solidFill>
                  <a:schemeClr val="bg1"/>
                </a:solidFill>
              </a:rPr>
              <a:t>"] = "</a:t>
            </a:r>
            <a:r>
              <a:rPr lang="en-US" dirty="0" err="1">
                <a:solidFill>
                  <a:schemeClr val="bg1"/>
                </a:solidFill>
              </a:rPr>
              <a:t>Bakı</a:t>
            </a:r>
            <a:r>
              <a:rPr lang="en-US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 err="1">
                <a:solidFill>
                  <a:schemeClr val="bg1"/>
                </a:solidFill>
              </a:rPr>
              <a:t>telebe</a:t>
            </a:r>
            <a:r>
              <a:rPr lang="en-US" dirty="0">
                <a:solidFill>
                  <a:schemeClr val="bg1"/>
                </a:solidFill>
              </a:rPr>
              <a:t>["</a:t>
            </a:r>
            <a:r>
              <a:rPr lang="en-US" dirty="0" err="1">
                <a:solidFill>
                  <a:schemeClr val="bg1"/>
                </a:solidFill>
              </a:rPr>
              <a:t>yas</a:t>
            </a:r>
            <a:r>
              <a:rPr lang="en-US" dirty="0">
                <a:solidFill>
                  <a:schemeClr val="bg1"/>
                </a:solidFill>
              </a:rPr>
              <a:t>"] =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435" y="508350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latin typeface="Söhne"/>
              </a:rPr>
              <a:t>Lüğətlərin</a:t>
            </a:r>
            <a:r>
              <a:rPr lang="en-US" sz="2000" b="1" dirty="0">
                <a:latin typeface="Söhne"/>
              </a:rPr>
              <a:t> </a:t>
            </a:r>
            <a:r>
              <a:rPr lang="en-US" sz="2000" b="1" dirty="0" err="1">
                <a:latin typeface="Söhne"/>
              </a:rPr>
              <a:t>Metodları</a:t>
            </a:r>
            <a:r>
              <a:rPr lang="en-US" sz="2000" b="1" dirty="0">
                <a:latin typeface="Söhne"/>
              </a:rPr>
              <a:t>:</a:t>
            </a:r>
          </a:p>
          <a:p>
            <a:r>
              <a:rPr lang="en-US" sz="2000" dirty="0" err="1">
                <a:latin typeface="Söhne"/>
              </a:rPr>
              <a:t>Lüğətlər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üzərində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bəzi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əməliyyatlar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yerinə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yetirmək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üçün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hazır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metodlar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mövcuddur</a:t>
            </a:r>
            <a:r>
              <a:rPr lang="en-US" sz="2000" dirty="0">
                <a:latin typeface="Söhne"/>
              </a:rPr>
              <a:t>:</a:t>
            </a:r>
            <a:endParaRPr lang="en-US" sz="2000" b="0" i="0" dirty="0">
              <a:effectLst/>
              <a:latin typeface="Söhn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6857" y="4053857"/>
            <a:ext cx="41278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en-US" dirty="0" err="1">
                <a:solidFill>
                  <a:schemeClr val="bg1"/>
                </a:solidFill>
              </a:rPr>
              <a:t>Bütün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açarlar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keys = </a:t>
            </a:r>
            <a:r>
              <a:rPr lang="en-US" dirty="0" err="1">
                <a:solidFill>
                  <a:schemeClr val="bg1"/>
                </a:solidFill>
              </a:rPr>
              <a:t>telebe.keys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en-US" dirty="0" err="1">
                <a:solidFill>
                  <a:schemeClr val="bg1"/>
                </a:solidFill>
              </a:rPr>
              <a:t>Bütün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qiymətlər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values = </a:t>
            </a:r>
            <a:r>
              <a:rPr lang="en-US" dirty="0" err="1">
                <a:solidFill>
                  <a:schemeClr val="bg1"/>
                </a:solidFill>
              </a:rPr>
              <a:t>telebe.values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en-US" dirty="0" err="1">
                <a:solidFill>
                  <a:schemeClr val="bg1"/>
                </a:solidFill>
              </a:rPr>
              <a:t>Açar-qiymət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cütünün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siyahısı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items = </a:t>
            </a:r>
            <a:r>
              <a:rPr lang="en-US" dirty="0" err="1">
                <a:solidFill>
                  <a:schemeClr val="bg1"/>
                </a:solidFill>
              </a:rPr>
              <a:t>telebe.items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439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63" y="885936"/>
            <a:ext cx="5944829" cy="3834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1643" y="1654584"/>
            <a:ext cx="8301445" cy="420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dict.clear</a:t>
            </a:r>
            <a:r>
              <a:rPr lang="az-Latn-AZ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– Lüğətin bütün elementlərini silir.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dict.copy</a:t>
            </a:r>
            <a:r>
              <a:rPr lang="az-Latn-AZ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– Lüğətin nüsxəsini yaradır.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dict.get</a:t>
            </a:r>
            <a:r>
              <a:rPr lang="az-Latn-AZ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(key[, default]) – Açarın qiymətini təyin edir. Əgər bu açar tapılmasa, onda None qiymətini qaytarır.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dict.items</a:t>
            </a:r>
            <a:r>
              <a:rPr lang="az-Latn-AZ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- (açar, qiymət) cütlüyünü qaytarır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dict.keys</a:t>
            </a:r>
            <a:r>
              <a:rPr lang="az-Latn-AZ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– Lüğətdəki açarları göstərir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dict.pop</a:t>
            </a:r>
            <a:r>
              <a:rPr lang="az-Latn-AZ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(key[, default]) – Açarı silir və qiyməti qaytarır.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dict.popitem</a:t>
            </a:r>
            <a:r>
              <a:rPr lang="az-Latn-AZ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–Sağdan ilk element silinir və (açar, qiymət) cütlüyü qaytarılır. 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dict.setdefault</a:t>
            </a:r>
            <a:r>
              <a:rPr lang="az-Latn-AZ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(key[, default]) – Açarın qiymətini qaytarır. Əgər belə açar tapılmazsa,onda istisna halı yaranmır və susmaya görə açar yaradılır (None).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dict.update</a:t>
            </a:r>
            <a:r>
              <a:rPr lang="az-Latn-AZ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([other]) – Lüğətə başqa bir other lüğətindən (açar, qiymət) cütlükləri əlavə olunmaqla yenilənir. 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dict.values</a:t>
            </a:r>
            <a:r>
              <a:rPr lang="az-Latn-AZ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– lüğətdəki qiymətləri qaytarır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8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768216"/>
          </a:xfrm>
        </p:spPr>
        <p:txBody>
          <a:bodyPr/>
          <a:lstStyle/>
          <a:p>
            <a:r>
              <a:rPr lang="en-US" dirty="0" err="1"/>
              <a:t>Kortejlər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5893" y="1952621"/>
            <a:ext cx="103272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Kortejlər</a:t>
            </a:r>
            <a:r>
              <a:rPr lang="en-US" sz="2000" dirty="0"/>
              <a:t> (tuples), </a:t>
            </a:r>
            <a:r>
              <a:rPr lang="en-US" sz="2000" dirty="0" err="1"/>
              <a:t>dəyişdirilə</a:t>
            </a:r>
            <a:r>
              <a:rPr lang="en-US" sz="2000" dirty="0"/>
              <a:t> </a:t>
            </a:r>
            <a:r>
              <a:rPr lang="en-US" sz="2000" dirty="0" err="1"/>
              <a:t>bilməyən</a:t>
            </a:r>
            <a:r>
              <a:rPr lang="en-US" sz="2000" dirty="0"/>
              <a:t> (immutable)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ardıcıq</a:t>
            </a:r>
            <a:r>
              <a:rPr lang="en-US" sz="2000" dirty="0"/>
              <a:t> </a:t>
            </a:r>
            <a:r>
              <a:rPr lang="en-US" sz="2000" dirty="0" err="1"/>
              <a:t>strukturlardır</a:t>
            </a:r>
            <a:r>
              <a:rPr lang="en-US" sz="2000" dirty="0"/>
              <a:t> </a:t>
            </a:r>
            <a:r>
              <a:rPr lang="en-US" sz="2000" dirty="0" err="1"/>
              <a:t>ki</a:t>
            </a:r>
            <a:r>
              <a:rPr lang="en-US" sz="2000" dirty="0"/>
              <a:t>, </a:t>
            </a:r>
            <a:r>
              <a:rPr lang="en-US" sz="2000" dirty="0" err="1"/>
              <a:t>onlar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neçə</a:t>
            </a:r>
            <a:r>
              <a:rPr lang="en-US" sz="2000" dirty="0"/>
              <a:t> </a:t>
            </a:r>
            <a:r>
              <a:rPr lang="en-US" sz="2000" dirty="0" err="1"/>
              <a:t>mürəkkəb</a:t>
            </a:r>
            <a:r>
              <a:rPr lang="en-US" sz="2000" dirty="0"/>
              <a:t> </a:t>
            </a:r>
            <a:r>
              <a:rPr lang="en-US" sz="2000" dirty="0" err="1"/>
              <a:t>veriləni</a:t>
            </a:r>
            <a:r>
              <a:rPr lang="en-US" sz="2000" dirty="0"/>
              <a:t> </a:t>
            </a:r>
            <a:r>
              <a:rPr lang="en-US" sz="2000" dirty="0" err="1"/>
              <a:t>qruplaşdırmaq</a:t>
            </a:r>
            <a:r>
              <a:rPr lang="en-US" sz="2000" dirty="0"/>
              <a:t> </a:t>
            </a:r>
            <a:r>
              <a:rPr lang="en-US" sz="2000" dirty="0" err="1"/>
              <a:t>üçün</a:t>
            </a:r>
            <a:r>
              <a:rPr lang="en-US" sz="2000" dirty="0"/>
              <a:t> </a:t>
            </a:r>
            <a:r>
              <a:rPr lang="en-US" sz="2000" dirty="0" err="1"/>
              <a:t>istifadə</a:t>
            </a:r>
            <a:r>
              <a:rPr lang="en-US" sz="2000" dirty="0"/>
              <a:t> </a:t>
            </a:r>
            <a:r>
              <a:rPr lang="en-US" sz="2000" dirty="0" err="1"/>
              <a:t>olunur</a:t>
            </a:r>
            <a:r>
              <a:rPr lang="en-US" sz="2000" dirty="0"/>
              <a:t>. </a:t>
            </a:r>
            <a:r>
              <a:rPr lang="en-US" sz="2000" dirty="0" err="1"/>
              <a:t>Kortejlər</a:t>
            </a:r>
            <a:r>
              <a:rPr lang="en-US" sz="2000" dirty="0"/>
              <a:t> </a:t>
            </a:r>
            <a:r>
              <a:rPr lang="en-US" sz="2000" dirty="0" err="1"/>
              <a:t>siyahılara</a:t>
            </a:r>
            <a:r>
              <a:rPr lang="en-US" sz="2000" dirty="0"/>
              <a:t> </a:t>
            </a:r>
            <a:r>
              <a:rPr lang="en-US" sz="2000" dirty="0" err="1"/>
              <a:t>çox</a:t>
            </a:r>
            <a:r>
              <a:rPr lang="en-US" sz="2000" dirty="0"/>
              <a:t> </a:t>
            </a:r>
            <a:r>
              <a:rPr lang="en-US" sz="2000" dirty="0" err="1"/>
              <a:t>bənzəyirlər</a:t>
            </a:r>
            <a:r>
              <a:rPr lang="en-US" sz="2000" dirty="0"/>
              <a:t>, </a:t>
            </a:r>
            <a:r>
              <a:rPr lang="en-US" sz="2000" dirty="0" err="1"/>
              <a:t>amma</a:t>
            </a:r>
            <a:r>
              <a:rPr lang="en-US" sz="2000" dirty="0"/>
              <a:t> </a:t>
            </a:r>
            <a:r>
              <a:rPr lang="en-US" sz="2000" dirty="0" err="1"/>
              <a:t>əsas</a:t>
            </a:r>
            <a:r>
              <a:rPr lang="en-US" sz="2000" dirty="0"/>
              <a:t> </a:t>
            </a:r>
            <a:r>
              <a:rPr lang="en-US" sz="2000" dirty="0" err="1"/>
              <a:t>fərq</a:t>
            </a:r>
            <a:r>
              <a:rPr lang="en-US" sz="2000" dirty="0"/>
              <a:t>, </a:t>
            </a:r>
            <a:r>
              <a:rPr lang="en-US" sz="2000" dirty="0" err="1"/>
              <a:t>kortejlərin</a:t>
            </a:r>
            <a:r>
              <a:rPr lang="en-US" sz="2000" dirty="0"/>
              <a:t> </a:t>
            </a:r>
            <a:r>
              <a:rPr lang="en-US" sz="2000" dirty="0" err="1"/>
              <a:t>dəyişdirilə</a:t>
            </a:r>
            <a:r>
              <a:rPr lang="en-US" sz="2000" dirty="0"/>
              <a:t> </a:t>
            </a:r>
            <a:r>
              <a:rPr lang="en-US" sz="2000" dirty="0" err="1"/>
              <a:t>bilməməsidir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Kortej</a:t>
            </a:r>
            <a:r>
              <a:rPr lang="en-US" sz="2000" dirty="0"/>
              <a:t> </a:t>
            </a:r>
            <a:r>
              <a:rPr lang="en-US" sz="2000" dirty="0" err="1"/>
              <a:t>Təyin</a:t>
            </a:r>
            <a:r>
              <a:rPr lang="en-US" sz="2000" dirty="0"/>
              <a:t> </a:t>
            </a:r>
            <a:r>
              <a:rPr lang="en-US" sz="2000" dirty="0" err="1"/>
              <a:t>Edilməsi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Kortej</a:t>
            </a:r>
            <a:r>
              <a:rPr lang="en-US" sz="2000" dirty="0"/>
              <a:t>, </a:t>
            </a:r>
            <a:r>
              <a:rPr lang="en-US" sz="2000" dirty="0" err="1"/>
              <a:t>qoşa</a:t>
            </a:r>
            <a:r>
              <a:rPr lang="en-US" sz="2000" dirty="0"/>
              <a:t> </a:t>
            </a:r>
            <a:r>
              <a:rPr lang="en-US" sz="2000" dirty="0" err="1"/>
              <a:t>qoyulmuş</a:t>
            </a:r>
            <a:r>
              <a:rPr lang="en-US" sz="2000" dirty="0"/>
              <a:t> </a:t>
            </a:r>
            <a:r>
              <a:rPr lang="en-US" sz="2000" dirty="0" err="1"/>
              <a:t>mötərizələrlə</a:t>
            </a:r>
            <a:r>
              <a:rPr lang="en-US" sz="2000" dirty="0"/>
              <a:t> (</a:t>
            </a:r>
            <a:r>
              <a:rPr lang="en-US" sz="2000" dirty="0" err="1"/>
              <a:t>parantez</a:t>
            </a:r>
            <a:r>
              <a:rPr lang="en-US" sz="2000" dirty="0"/>
              <a:t>) </a:t>
            </a:r>
            <a:r>
              <a:rPr lang="en-US" sz="2000" dirty="0" err="1"/>
              <a:t>təyin</a:t>
            </a:r>
            <a:r>
              <a:rPr lang="en-US" sz="2000" dirty="0"/>
              <a:t> </a:t>
            </a:r>
            <a:r>
              <a:rPr lang="en-US" sz="2000" dirty="0" err="1"/>
              <a:t>edilir</a:t>
            </a:r>
            <a:r>
              <a:rPr lang="en-US" sz="2000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893" y="4692917"/>
            <a:ext cx="101716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İndeksləmə</a:t>
            </a:r>
            <a:r>
              <a:rPr lang="en-US" sz="2000" dirty="0" smtClean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Dilimləmə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Kortejlər</a:t>
            </a:r>
            <a:r>
              <a:rPr lang="en-US" sz="2000" dirty="0"/>
              <a:t>, </a:t>
            </a:r>
            <a:r>
              <a:rPr lang="en-US" sz="2000" dirty="0" err="1"/>
              <a:t>siyahılarda</a:t>
            </a:r>
            <a:r>
              <a:rPr lang="en-US" sz="2000" dirty="0"/>
              <a:t> </a:t>
            </a:r>
            <a:r>
              <a:rPr lang="en-US" sz="2000" dirty="0" err="1"/>
              <a:t>olduğu</a:t>
            </a:r>
            <a:r>
              <a:rPr lang="en-US" sz="2000" dirty="0"/>
              <a:t> </a:t>
            </a:r>
            <a:r>
              <a:rPr lang="en-US" sz="2000" dirty="0" err="1"/>
              <a:t>kimi</a:t>
            </a:r>
            <a:r>
              <a:rPr lang="en-US" sz="2000" dirty="0"/>
              <a:t> </a:t>
            </a:r>
            <a:r>
              <a:rPr lang="en-US" sz="2000" dirty="0" err="1"/>
              <a:t>indekslənir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dilimlənir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62979" y="4132332"/>
            <a:ext cx="14840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nöqtə</a:t>
            </a:r>
            <a:r>
              <a:rPr lang="en-US" dirty="0">
                <a:solidFill>
                  <a:schemeClr val="bg1"/>
                </a:solidFill>
              </a:rPr>
              <a:t> = (3, 4)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979" y="5592056"/>
            <a:ext cx="4614416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x = </a:t>
            </a:r>
            <a:r>
              <a:rPr lang="en-US" sz="2000" dirty="0" err="1">
                <a:solidFill>
                  <a:schemeClr val="bg1"/>
                </a:solidFill>
              </a:rPr>
              <a:t>nöqtə</a:t>
            </a:r>
            <a:r>
              <a:rPr lang="en-US" sz="2000" dirty="0">
                <a:solidFill>
                  <a:schemeClr val="bg1"/>
                </a:solidFill>
              </a:rPr>
              <a:t>[0]  # 3</a:t>
            </a: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y = </a:t>
            </a:r>
            <a:r>
              <a:rPr lang="en-US" sz="2000" dirty="0" err="1">
                <a:solidFill>
                  <a:schemeClr val="bg1"/>
                </a:solidFill>
              </a:rPr>
              <a:t>nöqtə</a:t>
            </a:r>
            <a:r>
              <a:rPr lang="en-US" sz="2000" dirty="0">
                <a:solidFill>
                  <a:schemeClr val="bg1"/>
                </a:solidFill>
              </a:rPr>
              <a:t>[1]  # 4</a:t>
            </a:r>
          </a:p>
          <a:p>
            <a:pPr lvl="0"/>
            <a:r>
              <a:rPr lang="en-US" sz="2000" dirty="0" err="1">
                <a:solidFill>
                  <a:schemeClr val="bg1"/>
                </a:solidFill>
              </a:rPr>
              <a:t>alt_kortej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nöqtə</a:t>
            </a:r>
            <a:r>
              <a:rPr lang="en-US" sz="2000" dirty="0">
                <a:solidFill>
                  <a:schemeClr val="bg1"/>
                </a:solidFill>
              </a:rPr>
              <a:t>[1:]  # (4,)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894" y="2219324"/>
            <a:ext cx="5913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öhne"/>
              </a:rPr>
              <a:t>Dəyişdirilə</a:t>
            </a:r>
            <a:r>
              <a:rPr lang="en-US" sz="2400" b="1" dirty="0">
                <a:latin typeface="Söhne"/>
              </a:rPr>
              <a:t> </a:t>
            </a:r>
            <a:r>
              <a:rPr lang="en-US" sz="2400" b="1" dirty="0" err="1">
                <a:latin typeface="Söhne"/>
              </a:rPr>
              <a:t>bilməmə</a:t>
            </a:r>
            <a:r>
              <a:rPr lang="en-US" sz="2400" b="1" dirty="0">
                <a:latin typeface="Söhne"/>
              </a:rPr>
              <a:t>:</a:t>
            </a:r>
          </a:p>
          <a:p>
            <a:r>
              <a:rPr lang="en-US" sz="2400" dirty="0" err="1">
                <a:latin typeface="Söhne"/>
              </a:rPr>
              <a:t>Kortejlər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dəyişdirilə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bilməyən</a:t>
            </a:r>
            <a:r>
              <a:rPr lang="en-US" sz="2400" dirty="0">
                <a:latin typeface="Söhne"/>
              </a:rPr>
              <a:t> (immutable) </a:t>
            </a:r>
            <a:r>
              <a:rPr lang="en-US" sz="2400" dirty="0" err="1">
                <a:latin typeface="Söhne"/>
              </a:rPr>
              <a:t>olduğu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üçün</a:t>
            </a:r>
            <a:r>
              <a:rPr lang="en-US" sz="2400" dirty="0">
                <a:latin typeface="Söhne"/>
              </a:rPr>
              <a:t>, </a:t>
            </a:r>
            <a:r>
              <a:rPr lang="en-US" sz="2400" dirty="0" err="1">
                <a:latin typeface="Söhne"/>
              </a:rPr>
              <a:t>kortejlərin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elementlərini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dəyişmək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mümkün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deyil</a:t>
            </a:r>
            <a:r>
              <a:rPr lang="en-US" sz="2400" dirty="0">
                <a:latin typeface="Söhne"/>
              </a:rPr>
              <a:t>:</a:t>
            </a:r>
            <a:endParaRPr lang="en-US" sz="2400" b="0" i="0" dirty="0">
              <a:effectLst/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98751" y="2542489"/>
            <a:ext cx="1723549" cy="92333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öhne Mono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Söhne Mono"/>
              </a:rPr>
              <a:t>Xəta</a:t>
            </a:r>
            <a:r>
              <a:rPr lang="en-US" dirty="0">
                <a:solidFill>
                  <a:schemeClr val="bg1"/>
                </a:solidFill>
                <a:latin typeface="Söhne Mono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öhne Mono"/>
              </a:rPr>
              <a:t>verəcək</a:t>
            </a:r>
            <a:endParaRPr lang="en-US" dirty="0" smtClean="0">
              <a:solidFill>
                <a:schemeClr val="bg1"/>
              </a:solidFill>
              <a:latin typeface="Söhne Mono"/>
            </a:endParaRPr>
          </a:p>
          <a:p>
            <a:endParaRPr lang="en-US" dirty="0">
              <a:solidFill>
                <a:schemeClr val="bg1"/>
              </a:solidFill>
              <a:latin typeface="Söhne Mono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öhne Mon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öhne Mono"/>
              </a:rPr>
              <a:t>nöqtə</a:t>
            </a:r>
            <a:r>
              <a:rPr lang="en-US" dirty="0">
                <a:solidFill>
                  <a:schemeClr val="bg1"/>
                </a:solidFill>
                <a:latin typeface="Söhne Mono"/>
              </a:rPr>
              <a:t>[0] =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726" y="4727893"/>
            <a:ext cx="4667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öhne"/>
              </a:rPr>
              <a:t>Funksiyalara</a:t>
            </a:r>
            <a:r>
              <a:rPr lang="en-US" sz="2400" b="1" dirty="0">
                <a:latin typeface="Söhne"/>
              </a:rPr>
              <a:t> </a:t>
            </a:r>
            <a:r>
              <a:rPr lang="en-US" sz="2400" b="1" dirty="0" err="1">
                <a:latin typeface="Söhne"/>
              </a:rPr>
              <a:t>Ütülmə</a:t>
            </a:r>
            <a:r>
              <a:rPr lang="en-US" sz="2400" b="1" dirty="0">
                <a:latin typeface="Söhne"/>
              </a:rPr>
              <a:t>:</a:t>
            </a:r>
          </a:p>
          <a:p>
            <a:r>
              <a:rPr lang="en-US" sz="2400" dirty="0" err="1">
                <a:latin typeface="Söhne"/>
              </a:rPr>
              <a:t>Funksiyalara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kortejləri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argüman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kimi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ötürmək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mümkündür</a:t>
            </a:r>
            <a:r>
              <a:rPr lang="en-US" sz="2400" dirty="0">
                <a:latin typeface="Söhne"/>
              </a:rPr>
              <a:t>:</a:t>
            </a:r>
            <a:endParaRPr lang="en-US" sz="2400" b="0" i="0" dirty="0">
              <a:effectLst/>
              <a:latin typeface="Söhn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3783" y="4727893"/>
            <a:ext cx="557348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cəmlə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nöqtə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    return </a:t>
            </a:r>
            <a:r>
              <a:rPr lang="en-US" dirty="0" err="1">
                <a:solidFill>
                  <a:schemeClr val="bg1"/>
                </a:solidFill>
              </a:rPr>
              <a:t>nöqtə</a:t>
            </a:r>
            <a:r>
              <a:rPr lang="en-US" dirty="0">
                <a:solidFill>
                  <a:schemeClr val="bg1"/>
                </a:solidFill>
              </a:rPr>
              <a:t>[0] + </a:t>
            </a:r>
            <a:r>
              <a:rPr lang="en-US" dirty="0" err="1">
                <a:solidFill>
                  <a:schemeClr val="bg1"/>
                </a:solidFill>
              </a:rPr>
              <a:t>nöqtə</a:t>
            </a:r>
            <a:r>
              <a:rPr lang="en-US" dirty="0">
                <a:solidFill>
                  <a:schemeClr val="bg1"/>
                </a:solidFill>
              </a:rPr>
              <a:t>[1]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nöqtə</a:t>
            </a:r>
            <a:r>
              <a:rPr lang="en-US" dirty="0">
                <a:solidFill>
                  <a:schemeClr val="bg1"/>
                </a:solidFill>
              </a:rPr>
              <a:t> = (3, 4)</a:t>
            </a: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cəmlə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nöqtə</a:t>
            </a:r>
            <a:r>
              <a:rPr lang="en-US" dirty="0">
                <a:solidFill>
                  <a:schemeClr val="bg1"/>
                </a:solidFill>
              </a:rPr>
              <a:t>))  # 7</a:t>
            </a:r>
          </a:p>
        </p:txBody>
      </p:sp>
    </p:spTree>
    <p:extLst>
      <p:ext uri="{BB962C8B-B14F-4D97-AF65-F5344CB8AC3E}">
        <p14:creationId xmlns:p14="http://schemas.microsoft.com/office/powerpoint/2010/main" val="31642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2811" y="216530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/>
              <a:t>Kortejlərdən</a:t>
            </a:r>
            <a:r>
              <a:rPr lang="en-US" sz="2400" b="1" dirty="0"/>
              <a:t> </a:t>
            </a:r>
            <a:r>
              <a:rPr lang="en-US" sz="2400" b="1" dirty="0" err="1"/>
              <a:t>Dövriyyə</a:t>
            </a:r>
            <a:r>
              <a:rPr lang="en-US" sz="2400" b="1" dirty="0"/>
              <a:t>:</a:t>
            </a:r>
          </a:p>
          <a:p>
            <a:r>
              <a:rPr lang="en-US" sz="2400" dirty="0" err="1"/>
              <a:t>Kortejlər</a:t>
            </a:r>
            <a:r>
              <a:rPr lang="en-US" sz="2400" dirty="0"/>
              <a:t> </a:t>
            </a:r>
            <a:r>
              <a:rPr lang="en-US" sz="2400" dirty="0" err="1"/>
              <a:t>üzərində</a:t>
            </a:r>
            <a:r>
              <a:rPr lang="en-US" sz="2400" dirty="0"/>
              <a:t> </a:t>
            </a:r>
            <a:r>
              <a:rPr lang="en-US" sz="2400" dirty="0" err="1"/>
              <a:t>dövr</a:t>
            </a:r>
            <a:r>
              <a:rPr lang="en-US" sz="2400" dirty="0"/>
              <a:t> </a:t>
            </a:r>
            <a:r>
              <a:rPr lang="en-US" sz="2400" dirty="0" err="1"/>
              <a:t>aparmaq</a:t>
            </a:r>
            <a:r>
              <a:rPr lang="en-US" sz="2400" dirty="0"/>
              <a:t> </a:t>
            </a:r>
            <a:r>
              <a:rPr lang="en-US" sz="2400" dirty="0" err="1"/>
              <a:t>mümkündür</a:t>
            </a:r>
            <a:r>
              <a:rPr lang="en-US" sz="2400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811" y="32982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/>
              <a:t>Funksiyalardan</a:t>
            </a:r>
            <a:r>
              <a:rPr lang="en-US" sz="2400" b="1" dirty="0"/>
              <a:t> </a:t>
            </a:r>
            <a:r>
              <a:rPr lang="en-US" sz="2400" b="1" dirty="0" err="1"/>
              <a:t>Çıxış</a:t>
            </a:r>
            <a:r>
              <a:rPr lang="en-US" sz="2400" b="1" dirty="0"/>
              <a:t>:</a:t>
            </a:r>
          </a:p>
          <a:p>
            <a:r>
              <a:rPr lang="en-US" sz="2400" dirty="0" err="1"/>
              <a:t>Funksiyalar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neçə</a:t>
            </a:r>
            <a:r>
              <a:rPr lang="en-US" sz="2400" dirty="0"/>
              <a:t> </a:t>
            </a:r>
            <a:r>
              <a:rPr lang="en-US" sz="2400" dirty="0" err="1"/>
              <a:t>dəyəri</a:t>
            </a:r>
            <a:r>
              <a:rPr lang="en-US" sz="2400" dirty="0"/>
              <a:t> </a:t>
            </a:r>
            <a:r>
              <a:rPr lang="en-US" sz="2400" dirty="0" err="1"/>
              <a:t>qaytararkən</a:t>
            </a:r>
            <a:r>
              <a:rPr lang="en-US" sz="2400" dirty="0"/>
              <a:t>, o </a:t>
            </a:r>
            <a:r>
              <a:rPr lang="en-US" sz="2400" dirty="0" err="1"/>
              <a:t>dəyərləri</a:t>
            </a:r>
            <a:r>
              <a:rPr lang="en-US" sz="2400" dirty="0"/>
              <a:t> </a:t>
            </a:r>
            <a:r>
              <a:rPr lang="en-US" sz="2400" dirty="0" err="1"/>
              <a:t>kortej</a:t>
            </a:r>
            <a:r>
              <a:rPr lang="en-US" sz="2400" dirty="0"/>
              <a:t> </a:t>
            </a:r>
            <a:r>
              <a:rPr lang="en-US" sz="2400" dirty="0" err="1"/>
              <a:t>kimi</a:t>
            </a:r>
            <a:r>
              <a:rPr lang="en-US" sz="2400" dirty="0"/>
              <a:t> </a:t>
            </a:r>
            <a:r>
              <a:rPr lang="en-US" sz="2400" dirty="0" err="1"/>
              <a:t>qaytara</a:t>
            </a:r>
            <a:r>
              <a:rPr lang="en-US" sz="2400" dirty="0"/>
              <a:t> </a:t>
            </a:r>
            <a:r>
              <a:rPr lang="en-US" sz="2400" dirty="0" err="1"/>
              <a:t>bilər</a:t>
            </a:r>
            <a:r>
              <a:rPr lang="en-US" sz="2400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7508853" y="2344336"/>
            <a:ext cx="2287806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E95D3"/>
                </a:solidFill>
                <a:latin typeface="Söhne Mono"/>
              </a:rPr>
              <a:t>for</a:t>
            </a:r>
            <a:r>
              <a:rPr lang="en-US" dirty="0">
                <a:solidFill>
                  <a:srgbClr val="FFFFFF"/>
                </a:solidFill>
                <a:latin typeface="Söhne Mono"/>
              </a:rPr>
              <a:t> element </a:t>
            </a:r>
            <a:r>
              <a:rPr lang="en-US" dirty="0">
                <a:solidFill>
                  <a:srgbClr val="2E95D3"/>
                </a:solidFill>
                <a:latin typeface="Söhne Mono"/>
              </a:rPr>
              <a:t>in</a:t>
            </a:r>
            <a:r>
              <a:rPr lang="en-US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öhne Mono"/>
              </a:rPr>
              <a:t>nöqtə</a:t>
            </a:r>
            <a:r>
              <a:rPr lang="en-US" dirty="0" smtClean="0">
                <a:solidFill>
                  <a:srgbClr val="FFFFFF"/>
                </a:solidFill>
                <a:latin typeface="Söhne Mono"/>
              </a:rPr>
              <a:t>: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Söhne Mono"/>
              </a:rPr>
              <a:t>    </a:t>
            </a:r>
            <a:r>
              <a:rPr lang="en-US" dirty="0">
                <a:solidFill>
                  <a:srgbClr val="E9950C"/>
                </a:solidFill>
                <a:latin typeface="Söhne Mono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Söhne Mono"/>
              </a:rPr>
              <a:t>(element)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18811" y="3298260"/>
            <a:ext cx="388402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iki_dəyər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return 1,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rezultat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iki_dəyər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rezultat</a:t>
            </a:r>
            <a:r>
              <a:rPr lang="en-US" dirty="0">
                <a:solidFill>
                  <a:schemeClr val="bg1"/>
                </a:solidFill>
              </a:rPr>
              <a:t>)  # (1, 2)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812" y="5040194"/>
            <a:ext cx="10763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 </a:t>
            </a:r>
            <a:r>
              <a:rPr lang="en-US" sz="2400" dirty="0" err="1"/>
              <a:t>xüsusiyyətlər</a:t>
            </a:r>
            <a:r>
              <a:rPr lang="en-US" sz="2400" dirty="0"/>
              <a:t>, </a:t>
            </a:r>
            <a:r>
              <a:rPr lang="en-US" sz="2400" dirty="0" err="1"/>
              <a:t>kortejlərin</a:t>
            </a:r>
            <a:r>
              <a:rPr lang="en-US" sz="2400" dirty="0"/>
              <a:t> </a:t>
            </a:r>
            <a:r>
              <a:rPr lang="en-US" sz="2400" dirty="0" err="1"/>
              <a:t>siyahılardan</a:t>
            </a:r>
            <a:r>
              <a:rPr lang="en-US" sz="2400" dirty="0"/>
              <a:t> </a:t>
            </a:r>
            <a:r>
              <a:rPr lang="en-US" sz="2400" dirty="0" err="1"/>
              <a:t>fərqli</a:t>
            </a:r>
            <a:r>
              <a:rPr lang="en-US" sz="2400" dirty="0"/>
              <a:t> </a:t>
            </a:r>
            <a:r>
              <a:rPr lang="en-US" sz="2400" dirty="0" err="1"/>
              <a:t>olduğunu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</a:t>
            </a:r>
            <a:r>
              <a:rPr lang="en-US" sz="2400" dirty="0" err="1"/>
              <a:t>hansı</a:t>
            </a:r>
            <a:r>
              <a:rPr lang="en-US" sz="2400" dirty="0"/>
              <a:t> </a:t>
            </a:r>
            <a:r>
              <a:rPr lang="en-US" sz="2400" dirty="0" err="1"/>
              <a:t>məqamlarda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effektiv</a:t>
            </a:r>
            <a:r>
              <a:rPr lang="en-US" sz="2400" dirty="0"/>
              <a:t> </a:t>
            </a:r>
            <a:r>
              <a:rPr lang="en-US" sz="2400" dirty="0" err="1"/>
              <a:t>olduğunu</a:t>
            </a:r>
            <a:r>
              <a:rPr lang="en-US" sz="2400" dirty="0"/>
              <a:t> </a:t>
            </a:r>
            <a:r>
              <a:rPr lang="en-US" sz="2400" dirty="0" err="1"/>
              <a:t>göstərir</a:t>
            </a:r>
            <a:r>
              <a:rPr lang="en-US" sz="2400" dirty="0"/>
              <a:t>. </a:t>
            </a:r>
            <a:r>
              <a:rPr lang="en-US" sz="2400" dirty="0" err="1"/>
              <a:t>Məsələn</a:t>
            </a:r>
            <a:r>
              <a:rPr lang="en-US" sz="2400" dirty="0"/>
              <a:t>, </a:t>
            </a:r>
            <a:r>
              <a:rPr lang="en-US" sz="2400" dirty="0" err="1"/>
              <a:t>kortejlər</a:t>
            </a:r>
            <a:r>
              <a:rPr lang="en-US" sz="2400" dirty="0"/>
              <a:t> </a:t>
            </a:r>
            <a:r>
              <a:rPr lang="en-US" sz="2400" dirty="0" err="1"/>
              <a:t>daxilində</a:t>
            </a:r>
            <a:r>
              <a:rPr lang="en-US" sz="2400" dirty="0"/>
              <a:t> </a:t>
            </a:r>
            <a:r>
              <a:rPr lang="en-US" sz="2400" dirty="0" err="1"/>
              <a:t>məlumatın</a:t>
            </a:r>
            <a:r>
              <a:rPr lang="en-US" sz="2400" dirty="0"/>
              <a:t> </a:t>
            </a:r>
            <a:r>
              <a:rPr lang="en-US" sz="2400" dirty="0" err="1"/>
              <a:t>dəyişdirilməməsi</a:t>
            </a:r>
            <a:r>
              <a:rPr lang="en-US" sz="2400" dirty="0"/>
              <a:t> </a:t>
            </a:r>
            <a:r>
              <a:rPr lang="en-US" sz="2400" dirty="0" err="1"/>
              <a:t>təhlükəsizlik</a:t>
            </a:r>
            <a:r>
              <a:rPr lang="en-US" sz="2400" dirty="0"/>
              <a:t> </a:t>
            </a:r>
            <a:r>
              <a:rPr lang="en-US" sz="2400" dirty="0" err="1"/>
              <a:t>təmin</a:t>
            </a:r>
            <a:r>
              <a:rPr lang="en-US" sz="2400" dirty="0"/>
              <a:t> </a:t>
            </a:r>
            <a:r>
              <a:rPr lang="en-US" sz="2400" dirty="0" err="1"/>
              <a:t>edərək</a:t>
            </a:r>
            <a:r>
              <a:rPr lang="en-US" sz="2400" dirty="0"/>
              <a:t> </a:t>
            </a:r>
            <a:r>
              <a:rPr lang="en-US" sz="2400" dirty="0" err="1"/>
              <a:t>proqramın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düzgün</a:t>
            </a:r>
            <a:r>
              <a:rPr lang="en-US" sz="2400" dirty="0"/>
              <a:t> </a:t>
            </a:r>
            <a:r>
              <a:rPr lang="en-US" sz="2400" dirty="0" err="1"/>
              <a:t>işləməsinə</a:t>
            </a:r>
            <a:r>
              <a:rPr lang="en-US" sz="2400" dirty="0"/>
              <a:t> </a:t>
            </a:r>
            <a:r>
              <a:rPr lang="en-US" sz="2400" dirty="0" err="1"/>
              <a:t>kömək</a:t>
            </a:r>
            <a:r>
              <a:rPr lang="en-US" sz="2400" dirty="0"/>
              <a:t> </a:t>
            </a:r>
            <a:r>
              <a:rPr lang="en-US" sz="2400" dirty="0" err="1"/>
              <a:t>edir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896983"/>
            <a:ext cx="11029616" cy="602682"/>
          </a:xfrm>
        </p:spPr>
        <p:txBody>
          <a:bodyPr/>
          <a:lstStyle/>
          <a:p>
            <a:r>
              <a:rPr lang="en-US" dirty="0" err="1"/>
              <a:t>Çoxluqlar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5893" y="2065832"/>
            <a:ext cx="111806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Çoxluqlar</a:t>
            </a:r>
            <a:r>
              <a:rPr lang="en-US" dirty="0"/>
              <a:t> (lists), Python </a:t>
            </a: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dilində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olunan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müstəqil</a:t>
            </a:r>
            <a:r>
              <a:rPr lang="en-US" dirty="0"/>
              <a:t> </a:t>
            </a:r>
            <a:r>
              <a:rPr lang="en-US" dirty="0" err="1"/>
              <a:t>verilən</a:t>
            </a:r>
            <a:r>
              <a:rPr lang="en-US" dirty="0"/>
              <a:t> </a:t>
            </a:r>
            <a:r>
              <a:rPr lang="en-US" dirty="0" err="1"/>
              <a:t>tipidir</a:t>
            </a:r>
            <a:r>
              <a:rPr lang="en-US" dirty="0"/>
              <a:t>. </a:t>
            </a:r>
            <a:r>
              <a:rPr lang="en-US" dirty="0" err="1"/>
              <a:t>Çoxluqlar</a:t>
            </a:r>
            <a:r>
              <a:rPr lang="en-US" dirty="0"/>
              <a:t> </a:t>
            </a:r>
            <a:r>
              <a:rPr lang="en-US" dirty="0" err="1"/>
              <a:t>müxtəlif</a:t>
            </a:r>
            <a:r>
              <a:rPr lang="en-US" dirty="0"/>
              <a:t> </a:t>
            </a:r>
            <a:r>
              <a:rPr lang="en-US" dirty="0" err="1"/>
              <a:t>növ</a:t>
            </a:r>
            <a:r>
              <a:rPr lang="en-US" dirty="0"/>
              <a:t> </a:t>
            </a:r>
            <a:r>
              <a:rPr lang="en-US" dirty="0" err="1"/>
              <a:t>elementləri</a:t>
            </a:r>
            <a:r>
              <a:rPr lang="en-US" dirty="0"/>
              <a:t> (</a:t>
            </a:r>
            <a:r>
              <a:rPr lang="en-US" dirty="0" err="1"/>
              <a:t>ədəd</a:t>
            </a:r>
            <a:r>
              <a:rPr lang="en-US" dirty="0"/>
              <a:t>, </a:t>
            </a:r>
            <a:r>
              <a:rPr lang="en-US" dirty="0" err="1"/>
              <a:t>sətir</a:t>
            </a:r>
            <a:r>
              <a:rPr lang="en-US" dirty="0"/>
              <a:t>, </a:t>
            </a:r>
            <a:r>
              <a:rPr lang="en-US" dirty="0" err="1"/>
              <a:t>digər</a:t>
            </a:r>
            <a:r>
              <a:rPr lang="en-US" dirty="0"/>
              <a:t> </a:t>
            </a:r>
            <a:r>
              <a:rPr lang="en-US" dirty="0" err="1"/>
              <a:t>çoxluqlar</a:t>
            </a:r>
            <a:r>
              <a:rPr lang="en-US" dirty="0"/>
              <a:t>, </a:t>
            </a:r>
            <a:r>
              <a:rPr lang="en-US" dirty="0" err="1"/>
              <a:t>kortejlər</a:t>
            </a:r>
            <a:r>
              <a:rPr lang="en-US" dirty="0"/>
              <a:t>, </a:t>
            </a:r>
            <a:r>
              <a:rPr lang="en-US" dirty="0" err="1"/>
              <a:t>lüğətlər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s.) </a:t>
            </a:r>
            <a:r>
              <a:rPr lang="en-US" dirty="0" err="1"/>
              <a:t>saxlaya</a:t>
            </a:r>
            <a:r>
              <a:rPr lang="en-US" dirty="0"/>
              <a:t> </a:t>
            </a:r>
            <a:r>
              <a:rPr lang="en-US" dirty="0" err="1"/>
              <a:t>bilən</a:t>
            </a:r>
            <a:r>
              <a:rPr lang="en-US" dirty="0"/>
              <a:t> </a:t>
            </a:r>
            <a:r>
              <a:rPr lang="en-US" dirty="0" err="1"/>
              <a:t>ardıcıq</a:t>
            </a:r>
            <a:r>
              <a:rPr lang="en-US" dirty="0"/>
              <a:t> </a:t>
            </a:r>
            <a:r>
              <a:rPr lang="en-US" dirty="0" err="1"/>
              <a:t>verilən</a:t>
            </a:r>
            <a:r>
              <a:rPr lang="en-US" dirty="0"/>
              <a:t> </a:t>
            </a:r>
            <a:r>
              <a:rPr lang="en-US" dirty="0" err="1"/>
              <a:t>növüdür</a:t>
            </a:r>
            <a:r>
              <a:rPr lang="en-US" dirty="0"/>
              <a:t>. </a:t>
            </a:r>
            <a:r>
              <a:rPr lang="en-US" dirty="0" err="1"/>
              <a:t>İstifadəsi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rahatdır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əməliyyatları</a:t>
            </a:r>
            <a:r>
              <a:rPr lang="en-US" dirty="0"/>
              <a:t> </a:t>
            </a:r>
            <a:r>
              <a:rPr lang="en-US" dirty="0" err="1"/>
              <a:t>asanlaşdırır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Çoxluq</a:t>
            </a:r>
            <a:r>
              <a:rPr lang="en-US" b="1" dirty="0"/>
              <a:t> </a:t>
            </a:r>
            <a:r>
              <a:rPr lang="en-US" b="1" dirty="0" err="1"/>
              <a:t>Təyin</a:t>
            </a:r>
            <a:r>
              <a:rPr lang="en-US" b="1" dirty="0"/>
              <a:t> </a:t>
            </a:r>
            <a:r>
              <a:rPr lang="en-US" b="1" dirty="0" err="1"/>
              <a:t>Edilməsi</a:t>
            </a:r>
            <a:r>
              <a:rPr lang="en-US" b="1" dirty="0"/>
              <a:t>:</a:t>
            </a:r>
          </a:p>
          <a:p>
            <a:r>
              <a:rPr lang="en-US" dirty="0" err="1"/>
              <a:t>Çoxluqlar</a:t>
            </a:r>
            <a:r>
              <a:rPr lang="en-US" dirty="0"/>
              <a:t> </a:t>
            </a:r>
            <a:r>
              <a:rPr lang="en-US" dirty="0" err="1"/>
              <a:t>mötərizələrlə</a:t>
            </a:r>
            <a:r>
              <a:rPr lang="en-US" dirty="0"/>
              <a:t> ([]) </a:t>
            </a:r>
            <a:r>
              <a:rPr lang="en-US" dirty="0" err="1"/>
              <a:t>təyin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893" y="398623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meyvələr</a:t>
            </a:r>
            <a:r>
              <a:rPr lang="en-US" dirty="0">
                <a:solidFill>
                  <a:schemeClr val="bg1"/>
                </a:solidFill>
              </a:rPr>
              <a:t> = ["alma", "</a:t>
            </a:r>
            <a:r>
              <a:rPr lang="en-US" dirty="0" err="1">
                <a:solidFill>
                  <a:schemeClr val="bg1"/>
                </a:solidFill>
              </a:rPr>
              <a:t>armud</a:t>
            </a:r>
            <a:r>
              <a:rPr lang="en-US" dirty="0">
                <a:solidFill>
                  <a:schemeClr val="bg1"/>
                </a:solidFill>
              </a:rPr>
              <a:t>", "</a:t>
            </a:r>
            <a:r>
              <a:rPr lang="en-US" dirty="0" err="1">
                <a:solidFill>
                  <a:schemeClr val="bg1"/>
                </a:solidFill>
              </a:rPr>
              <a:t>nar</a:t>
            </a:r>
            <a:r>
              <a:rPr lang="en-US" dirty="0">
                <a:solidFill>
                  <a:schemeClr val="bg1"/>
                </a:solidFill>
              </a:rPr>
              <a:t>"]</a:t>
            </a:r>
          </a:p>
          <a:p>
            <a:r>
              <a:rPr lang="en-US" dirty="0" err="1">
                <a:solidFill>
                  <a:schemeClr val="bg1"/>
                </a:solidFill>
              </a:rPr>
              <a:t>nöqtələr</a:t>
            </a:r>
            <a:r>
              <a:rPr lang="en-US" dirty="0">
                <a:solidFill>
                  <a:schemeClr val="bg1"/>
                </a:solidFill>
              </a:rPr>
              <a:t> = [(1, 2), (3, 4), (5, 6)]</a:t>
            </a:r>
          </a:p>
          <a:p>
            <a:r>
              <a:rPr lang="en-US" dirty="0" err="1">
                <a:solidFill>
                  <a:schemeClr val="bg1"/>
                </a:solidFill>
              </a:rPr>
              <a:t>qatlar</a:t>
            </a:r>
            <a:r>
              <a:rPr lang="en-US" dirty="0">
                <a:solidFill>
                  <a:schemeClr val="bg1"/>
                </a:solidFill>
              </a:rPr>
              <a:t> = [[1, 2, 3], [4, 5, 6], [7, 8, 9]]</a:t>
            </a:r>
          </a:p>
        </p:txBody>
      </p:sp>
      <p:sp>
        <p:nvSpPr>
          <p:cNvPr id="6" name="Rectangle 5"/>
          <p:cNvSpPr/>
          <p:nvPr/>
        </p:nvSpPr>
        <p:spPr>
          <a:xfrm>
            <a:off x="575893" y="53712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/>
              <a:t>İndeksləmə</a:t>
            </a:r>
            <a:r>
              <a:rPr lang="en-US" sz="2000" b="1" dirty="0"/>
              <a:t> </a:t>
            </a:r>
            <a:r>
              <a:rPr lang="en-US" sz="2000" b="1" dirty="0" err="1"/>
              <a:t>və</a:t>
            </a:r>
            <a:r>
              <a:rPr lang="en-US" sz="2000" b="1" dirty="0"/>
              <a:t> </a:t>
            </a:r>
            <a:r>
              <a:rPr lang="en-US" sz="2000" b="1" dirty="0" err="1"/>
              <a:t>Dilimləmə</a:t>
            </a:r>
            <a:r>
              <a:rPr lang="en-US" sz="2000" b="1" dirty="0"/>
              <a:t>:</a:t>
            </a:r>
          </a:p>
          <a:p>
            <a:r>
              <a:rPr lang="en-US" sz="2000" dirty="0" err="1"/>
              <a:t>Çoxluqların</a:t>
            </a:r>
            <a:r>
              <a:rPr lang="en-US" sz="2000" dirty="0"/>
              <a:t> </a:t>
            </a:r>
            <a:r>
              <a:rPr lang="en-US" sz="2000" dirty="0" err="1"/>
              <a:t>elementlərinə</a:t>
            </a:r>
            <a:r>
              <a:rPr lang="en-US" sz="2000" dirty="0"/>
              <a:t> </a:t>
            </a:r>
            <a:r>
              <a:rPr lang="en-US" sz="2000" dirty="0" err="1"/>
              <a:t>indekslə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dilimlə</a:t>
            </a:r>
            <a:r>
              <a:rPr lang="en-US" sz="2000" dirty="0"/>
              <a:t> </a:t>
            </a:r>
            <a:r>
              <a:rPr lang="en-US" sz="2000" dirty="0" err="1"/>
              <a:t>əlaqələnə</a:t>
            </a:r>
            <a:r>
              <a:rPr lang="en-US" sz="2000" dirty="0"/>
              <a:t> </a:t>
            </a:r>
            <a:r>
              <a:rPr lang="en-US" sz="2000" dirty="0" err="1"/>
              <a:t>bilərsiniz</a:t>
            </a:r>
            <a:r>
              <a:rPr lang="en-US" sz="20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7154" y="5417399"/>
            <a:ext cx="3579223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meyvələr</a:t>
            </a:r>
            <a:r>
              <a:rPr lang="en-US" dirty="0">
                <a:solidFill>
                  <a:schemeClr val="bg1"/>
                </a:solidFill>
              </a:rPr>
              <a:t>[0])  # "alma"</a:t>
            </a: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nöqtələr</a:t>
            </a:r>
            <a:r>
              <a:rPr lang="en-US" dirty="0">
                <a:solidFill>
                  <a:schemeClr val="bg1"/>
                </a:solidFill>
              </a:rPr>
              <a:t>[1])  # (3, 4)</a:t>
            </a: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qatlar</a:t>
            </a:r>
            <a:r>
              <a:rPr lang="en-US" dirty="0">
                <a:solidFill>
                  <a:schemeClr val="bg1"/>
                </a:solidFill>
              </a:rPr>
              <a:t>[0][1])  # 2</a:t>
            </a:r>
          </a:p>
        </p:txBody>
      </p:sp>
    </p:spTree>
    <p:extLst>
      <p:ext uri="{BB962C8B-B14F-4D97-AF65-F5344CB8AC3E}">
        <p14:creationId xmlns:p14="http://schemas.microsoft.com/office/powerpoint/2010/main" val="31529915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46</TotalTime>
  <Words>968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Gill Sans MT</vt:lpstr>
      <vt:lpstr>Söhne</vt:lpstr>
      <vt:lpstr>Söhne Mono</vt:lpstr>
      <vt:lpstr>Symbol</vt:lpstr>
      <vt:lpstr>Times New Roman</vt:lpstr>
      <vt:lpstr>Wingdings 2</vt:lpstr>
      <vt:lpstr>Dividend</vt:lpstr>
      <vt:lpstr>Azərbaycan Texniki Universiteti  “İnformasiya və telekommunikasiya texnologiyaları ” fakultəsi ”Kompüter texnologiyaları” kafedrası  ”Verilənlərin strukturu və alqoritmlər” fənnindən sərbəst iş tapşırığı </vt:lpstr>
      <vt:lpstr>PowerPoint Presentation</vt:lpstr>
      <vt:lpstr>Lüğətlər : </vt:lpstr>
      <vt:lpstr>PowerPoint Presentation</vt:lpstr>
      <vt:lpstr>PowerPoint Presentation</vt:lpstr>
      <vt:lpstr>Kortejlər</vt:lpstr>
      <vt:lpstr>PowerPoint Presentation</vt:lpstr>
      <vt:lpstr>PowerPoint Presentation</vt:lpstr>
      <vt:lpstr>Çoxluqlar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Azərbaycan Texniki Universiteti  “İnformasiya və telekommunikasiya texnologiyaları ” fakultəsi ”Kompüter texnologiyaları” kafedrası  ”Verilənlərin strukturu və alqoritmlər” fənnindən sərbəst iş tapşırığı</dc:title>
  <dc:creator>user</dc:creator>
  <cp:lastModifiedBy>user</cp:lastModifiedBy>
  <cp:revision>5</cp:revision>
  <dcterms:created xsi:type="dcterms:W3CDTF">2023-12-16T14:52:56Z</dcterms:created>
  <dcterms:modified xsi:type="dcterms:W3CDTF">2023-12-16T15:39:30Z</dcterms:modified>
</cp:coreProperties>
</file>