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0"/>
  </p:notesMasterIdLst>
  <p:sldIdLst>
    <p:sldId id="278" r:id="rId2"/>
    <p:sldId id="309" r:id="rId3"/>
    <p:sldId id="294" r:id="rId4"/>
    <p:sldId id="279" r:id="rId5"/>
    <p:sldId id="280" r:id="rId6"/>
    <p:sldId id="300" r:id="rId7"/>
    <p:sldId id="306" r:id="rId8"/>
    <p:sldId id="301" r:id="rId9"/>
    <p:sldId id="307" r:id="rId10"/>
    <p:sldId id="305" r:id="rId11"/>
    <p:sldId id="308" r:id="rId12"/>
    <p:sldId id="296" r:id="rId13"/>
    <p:sldId id="303" r:id="rId14"/>
    <p:sldId id="310" r:id="rId15"/>
    <p:sldId id="312" r:id="rId16"/>
    <p:sldId id="313" r:id="rId17"/>
    <p:sldId id="293" r:id="rId18"/>
    <p:sldId id="315" r:id="rId1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72" d="100"/>
          <a:sy n="72" d="100"/>
        </p:scale>
        <p:origin x="456" y="5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898F70-1BA1-42C0-8805-8A23A855FD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0DCB4E-FA01-4440-8FE7-51EA25BF2C6B}">
      <dgm:prSet/>
      <dgm:spPr>
        <a:solidFill>
          <a:schemeClr val="accent3"/>
        </a:solidFill>
      </dgm:spPr>
      <dgm:t>
        <a:bodyPr/>
        <a:lstStyle/>
        <a:p>
          <a:r>
            <a:rPr lang="en-US"/>
            <a:t>Clean scraped data (1175 out of 1209 books left)</a:t>
          </a:r>
        </a:p>
      </dgm:t>
    </dgm:pt>
    <dgm:pt modelId="{E9343853-BF88-4447-8EB2-C798D736E4A9}" type="parTrans" cxnId="{79C20F0B-63F4-48C2-A003-32AD063DE8D9}">
      <dgm:prSet/>
      <dgm:spPr/>
      <dgm:t>
        <a:bodyPr/>
        <a:lstStyle/>
        <a:p>
          <a:endParaRPr lang="en-US"/>
        </a:p>
      </dgm:t>
    </dgm:pt>
    <dgm:pt modelId="{89335C0E-3D54-4E32-9609-7BB5EFE891B3}" type="sibTrans" cxnId="{79C20F0B-63F4-48C2-A003-32AD063DE8D9}">
      <dgm:prSet/>
      <dgm:spPr/>
      <dgm:t>
        <a:bodyPr/>
        <a:lstStyle/>
        <a:p>
          <a:endParaRPr lang="en-US"/>
        </a:p>
      </dgm:t>
    </dgm:pt>
    <dgm:pt modelId="{8227D85E-08E6-49DD-AF90-F271EA216BA9}">
      <dgm:prSet/>
      <dgm:spPr>
        <a:solidFill>
          <a:schemeClr val="accent3"/>
        </a:solidFill>
      </dgm:spPr>
      <dgm:t>
        <a:bodyPr/>
        <a:lstStyle/>
        <a:p>
          <a:r>
            <a:rPr lang="en-US"/>
            <a:t>Preprocess:</a:t>
          </a:r>
        </a:p>
      </dgm:t>
    </dgm:pt>
    <dgm:pt modelId="{A77036EC-5193-4509-9F40-6A47F42665B8}" type="parTrans" cxnId="{D7C7EC4E-7053-4199-B19A-6E2527160FBF}">
      <dgm:prSet/>
      <dgm:spPr/>
      <dgm:t>
        <a:bodyPr/>
        <a:lstStyle/>
        <a:p>
          <a:endParaRPr lang="en-US"/>
        </a:p>
      </dgm:t>
    </dgm:pt>
    <dgm:pt modelId="{14ED7C22-CB85-4CA5-8DF2-49CE7B30D82A}" type="sibTrans" cxnId="{D7C7EC4E-7053-4199-B19A-6E2527160FBF}">
      <dgm:prSet/>
      <dgm:spPr/>
      <dgm:t>
        <a:bodyPr/>
        <a:lstStyle/>
        <a:p>
          <a:endParaRPr lang="en-US"/>
        </a:p>
      </dgm:t>
    </dgm:pt>
    <dgm:pt modelId="{BAC778DE-19DD-4911-9AE4-4691551612F6}">
      <dgm:prSet/>
      <dgm:spPr/>
      <dgm:t>
        <a:bodyPr/>
        <a:lstStyle/>
        <a:p>
          <a:r>
            <a:rPr lang="en-US"/>
            <a:t>Tokenize descriptions (en_core_web_md)</a:t>
          </a:r>
        </a:p>
      </dgm:t>
    </dgm:pt>
    <dgm:pt modelId="{34625C7F-1A3A-4173-BBBE-27298A235B46}" type="parTrans" cxnId="{0C57AC2E-9774-468D-9B89-16BBB367659F}">
      <dgm:prSet/>
      <dgm:spPr/>
      <dgm:t>
        <a:bodyPr/>
        <a:lstStyle/>
        <a:p>
          <a:endParaRPr lang="en-US"/>
        </a:p>
      </dgm:t>
    </dgm:pt>
    <dgm:pt modelId="{CE3E1C95-92E8-496E-BFA4-19B215EE35E9}" type="sibTrans" cxnId="{0C57AC2E-9774-468D-9B89-16BBB367659F}">
      <dgm:prSet/>
      <dgm:spPr/>
      <dgm:t>
        <a:bodyPr/>
        <a:lstStyle/>
        <a:p>
          <a:endParaRPr lang="en-US"/>
        </a:p>
      </dgm:t>
    </dgm:pt>
    <dgm:pt modelId="{D897B21C-EC4D-4D76-B018-E466E9054AAB}">
      <dgm:prSet/>
      <dgm:spPr/>
      <dgm:t>
        <a:bodyPr/>
        <a:lstStyle/>
        <a:p>
          <a:r>
            <a:rPr lang="en-US"/>
            <a:t>Remove non-alphabetics tokens and stopwords (general list + problem-specific: “book”, “author”, “reader”,…)</a:t>
          </a:r>
        </a:p>
      </dgm:t>
    </dgm:pt>
    <dgm:pt modelId="{1EDAB838-4A87-4A5D-8B88-85B8387C5BAD}" type="parTrans" cxnId="{3876225B-7100-46B9-97F0-1BAE5CFF03A4}">
      <dgm:prSet/>
      <dgm:spPr/>
      <dgm:t>
        <a:bodyPr/>
        <a:lstStyle/>
        <a:p>
          <a:endParaRPr lang="en-US"/>
        </a:p>
      </dgm:t>
    </dgm:pt>
    <dgm:pt modelId="{5FB0F2C3-7226-47A9-89C0-C890FEA28AA9}" type="sibTrans" cxnId="{3876225B-7100-46B9-97F0-1BAE5CFF03A4}">
      <dgm:prSet/>
      <dgm:spPr/>
      <dgm:t>
        <a:bodyPr/>
        <a:lstStyle/>
        <a:p>
          <a:endParaRPr lang="en-US"/>
        </a:p>
      </dgm:t>
    </dgm:pt>
    <dgm:pt modelId="{9D39026A-1320-48AE-813E-06F81C712EC3}">
      <dgm:prSet/>
      <dgm:spPr/>
      <dgm:t>
        <a:bodyPr/>
        <a:lstStyle/>
        <a:p>
          <a:r>
            <a:rPr lang="en-US"/>
            <a:t>Remove unwanted Parts-of-Speech tags (i.e. punctuation, adverbs, adpositions)</a:t>
          </a:r>
        </a:p>
      </dgm:t>
    </dgm:pt>
    <dgm:pt modelId="{5AD80A08-A949-4DC7-AB38-863B35D577E8}" type="parTrans" cxnId="{39974CA6-6733-4753-83FB-DEC528F0C20D}">
      <dgm:prSet/>
      <dgm:spPr/>
      <dgm:t>
        <a:bodyPr/>
        <a:lstStyle/>
        <a:p>
          <a:endParaRPr lang="en-US"/>
        </a:p>
      </dgm:t>
    </dgm:pt>
    <dgm:pt modelId="{5B4461B9-23B1-4F60-A300-65069F869357}" type="sibTrans" cxnId="{39974CA6-6733-4753-83FB-DEC528F0C20D}">
      <dgm:prSet/>
      <dgm:spPr/>
      <dgm:t>
        <a:bodyPr/>
        <a:lstStyle/>
        <a:p>
          <a:endParaRPr lang="en-US"/>
        </a:p>
      </dgm:t>
    </dgm:pt>
    <dgm:pt modelId="{76177BDB-5DBA-43AF-925D-FF3601EAD048}">
      <dgm:prSet/>
      <dgm:spPr>
        <a:solidFill>
          <a:schemeClr val="accent3"/>
        </a:solidFill>
      </dgm:spPr>
      <dgm:t>
        <a:bodyPr/>
        <a:lstStyle/>
        <a:p>
          <a:r>
            <a:rPr lang="en-US"/>
            <a:t>Create Gensim Dictionary (token gets unique id and frequency counter)</a:t>
          </a:r>
        </a:p>
      </dgm:t>
    </dgm:pt>
    <dgm:pt modelId="{EB986B3F-60EC-4548-B724-B51F89A43948}" type="parTrans" cxnId="{2CE68256-A840-4D0A-A002-2F3ACEC39E06}">
      <dgm:prSet/>
      <dgm:spPr/>
      <dgm:t>
        <a:bodyPr/>
        <a:lstStyle/>
        <a:p>
          <a:endParaRPr lang="en-US"/>
        </a:p>
      </dgm:t>
    </dgm:pt>
    <dgm:pt modelId="{19930713-A596-4118-A13B-B5F1BBEF59FD}" type="sibTrans" cxnId="{2CE68256-A840-4D0A-A002-2F3ACEC39E06}">
      <dgm:prSet/>
      <dgm:spPr/>
      <dgm:t>
        <a:bodyPr/>
        <a:lstStyle/>
        <a:p>
          <a:endParaRPr lang="en-US"/>
        </a:p>
      </dgm:t>
    </dgm:pt>
    <dgm:pt modelId="{7601DE3E-50E8-40C3-87AF-B0BCFE4EDF5A}">
      <dgm:prSet/>
      <dgm:spPr/>
      <dgm:t>
        <a:bodyPr/>
        <a:lstStyle/>
        <a:p>
          <a:r>
            <a:rPr lang="en-US"/>
            <a:t>Filter out top 1000 words (exclude words that are in more than 50% of descriptions or in less than 5 books)</a:t>
          </a:r>
        </a:p>
      </dgm:t>
    </dgm:pt>
    <dgm:pt modelId="{2EB98E39-F755-46D3-9DF8-BFA5ECAAD1B0}" type="parTrans" cxnId="{18E5C2BB-C6C1-4FD2-B41A-136F82C2ED20}">
      <dgm:prSet/>
      <dgm:spPr/>
      <dgm:t>
        <a:bodyPr/>
        <a:lstStyle/>
        <a:p>
          <a:endParaRPr lang="en-US"/>
        </a:p>
      </dgm:t>
    </dgm:pt>
    <dgm:pt modelId="{18E41BA2-A278-4A29-90D2-53D210F453D7}" type="sibTrans" cxnId="{18E5C2BB-C6C1-4FD2-B41A-136F82C2ED20}">
      <dgm:prSet/>
      <dgm:spPr/>
      <dgm:t>
        <a:bodyPr/>
        <a:lstStyle/>
        <a:p>
          <a:endParaRPr lang="en-US"/>
        </a:p>
      </dgm:t>
    </dgm:pt>
    <dgm:pt modelId="{BED6F183-019A-429E-951F-2AE520432E14}">
      <dgm:prSet/>
      <dgm:spPr>
        <a:solidFill>
          <a:schemeClr val="accent3"/>
        </a:solidFill>
      </dgm:spPr>
      <dgm:t>
        <a:bodyPr/>
        <a:lstStyle/>
        <a:p>
          <a:r>
            <a:rPr lang="en-US"/>
            <a:t>Create corpus (bag of words – id and frequency only)</a:t>
          </a:r>
        </a:p>
      </dgm:t>
    </dgm:pt>
    <dgm:pt modelId="{962D9460-6F44-4F4F-8AE7-78E9F81F2367}" type="parTrans" cxnId="{2CD65E52-DE2A-4621-9315-AA2931EEF435}">
      <dgm:prSet/>
      <dgm:spPr/>
      <dgm:t>
        <a:bodyPr/>
        <a:lstStyle/>
        <a:p>
          <a:endParaRPr lang="en-US"/>
        </a:p>
      </dgm:t>
    </dgm:pt>
    <dgm:pt modelId="{E6DD530B-92DB-4D1D-B7F8-39D0A1499F44}" type="sibTrans" cxnId="{2CD65E52-DE2A-4621-9315-AA2931EEF435}">
      <dgm:prSet/>
      <dgm:spPr/>
      <dgm:t>
        <a:bodyPr/>
        <a:lstStyle/>
        <a:p>
          <a:endParaRPr lang="en-US"/>
        </a:p>
      </dgm:t>
    </dgm:pt>
    <dgm:pt modelId="{F638C8B0-F5FC-429E-84FD-EAAA5A72AD3A}">
      <dgm:prSet/>
      <dgm:spPr>
        <a:solidFill>
          <a:schemeClr val="accent3"/>
        </a:solidFill>
      </dgm:spPr>
      <dgm:t>
        <a:bodyPr/>
        <a:lstStyle/>
        <a:p>
          <a:r>
            <a:rPr lang="en-US"/>
            <a:t>Figure out how many topics to model</a:t>
          </a:r>
        </a:p>
      </dgm:t>
    </dgm:pt>
    <dgm:pt modelId="{6DEE6318-CFB4-47C5-BBE7-95E2F980523D}" type="parTrans" cxnId="{0B8F092C-5C14-40BC-9F4E-A012844D8F56}">
      <dgm:prSet/>
      <dgm:spPr/>
      <dgm:t>
        <a:bodyPr/>
        <a:lstStyle/>
        <a:p>
          <a:endParaRPr lang="en-US"/>
        </a:p>
      </dgm:t>
    </dgm:pt>
    <dgm:pt modelId="{C832AFBE-E7DE-43D9-BE97-C0EDF9B94319}" type="sibTrans" cxnId="{0B8F092C-5C14-40BC-9F4E-A012844D8F56}">
      <dgm:prSet/>
      <dgm:spPr/>
      <dgm:t>
        <a:bodyPr/>
        <a:lstStyle/>
        <a:p>
          <a:endParaRPr lang="en-US"/>
        </a:p>
      </dgm:t>
    </dgm:pt>
    <dgm:pt modelId="{D887BDC6-F360-464F-917E-8FFCAAE19640}">
      <dgm:prSet/>
      <dgm:spPr/>
      <dgm:t>
        <a:bodyPr/>
        <a:lstStyle/>
        <a:p>
          <a:r>
            <a:rPr lang="en-US"/>
            <a:t>Coherence score using C_v algorithm (in Gensim)</a:t>
          </a:r>
        </a:p>
      </dgm:t>
    </dgm:pt>
    <dgm:pt modelId="{7A415308-5BBD-43E7-B5A0-8192DDC8D447}" type="parTrans" cxnId="{556E71E1-A7B7-4568-8709-4E5200DE08A6}">
      <dgm:prSet/>
      <dgm:spPr/>
      <dgm:t>
        <a:bodyPr/>
        <a:lstStyle/>
        <a:p>
          <a:endParaRPr lang="en-US"/>
        </a:p>
      </dgm:t>
    </dgm:pt>
    <dgm:pt modelId="{6D3F59E2-5F2D-4339-8B23-EDFEDA456D22}" type="sibTrans" cxnId="{556E71E1-A7B7-4568-8709-4E5200DE08A6}">
      <dgm:prSet/>
      <dgm:spPr/>
      <dgm:t>
        <a:bodyPr/>
        <a:lstStyle/>
        <a:p>
          <a:endParaRPr lang="en-US"/>
        </a:p>
      </dgm:t>
    </dgm:pt>
    <dgm:pt modelId="{760B7CEC-0C97-422B-B2A4-BDEECFAAD4A2}">
      <dgm:prSet/>
      <dgm:spPr>
        <a:solidFill>
          <a:schemeClr val="accent3"/>
        </a:solidFill>
      </dgm:spPr>
      <dgm:t>
        <a:bodyPr/>
        <a:lstStyle/>
        <a:p>
          <a:r>
            <a:rPr lang="en-US"/>
            <a:t>Make model</a:t>
          </a:r>
        </a:p>
      </dgm:t>
    </dgm:pt>
    <dgm:pt modelId="{16CFDD45-B26B-48C3-BD55-FEFAD820A15B}" type="parTrans" cxnId="{04D5E829-1204-4B52-A257-A6AFD41EE39E}">
      <dgm:prSet/>
      <dgm:spPr/>
      <dgm:t>
        <a:bodyPr/>
        <a:lstStyle/>
        <a:p>
          <a:endParaRPr lang="en-US"/>
        </a:p>
      </dgm:t>
    </dgm:pt>
    <dgm:pt modelId="{7F4B541D-0EBC-4168-9620-D9741FEF08A7}" type="sibTrans" cxnId="{04D5E829-1204-4B52-A257-A6AFD41EE39E}">
      <dgm:prSet/>
      <dgm:spPr/>
      <dgm:t>
        <a:bodyPr/>
        <a:lstStyle/>
        <a:p>
          <a:endParaRPr lang="en-US"/>
        </a:p>
      </dgm:t>
    </dgm:pt>
    <dgm:pt modelId="{EB8D16A8-CB98-4FD8-BD53-DDF66B5F0DA7}" type="pres">
      <dgm:prSet presAssocID="{33898F70-1BA1-42C0-8805-8A23A855FD22}" presName="linear" presStyleCnt="0">
        <dgm:presLayoutVars>
          <dgm:animLvl val="lvl"/>
          <dgm:resizeHandles val="exact"/>
        </dgm:presLayoutVars>
      </dgm:prSet>
      <dgm:spPr/>
    </dgm:pt>
    <dgm:pt modelId="{EFED199D-D2B3-44FE-9F7B-E340C05083E0}" type="pres">
      <dgm:prSet presAssocID="{FE0DCB4E-FA01-4440-8FE7-51EA25BF2C6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667552E-7A18-478C-BA71-B95A8F5321F5}" type="pres">
      <dgm:prSet presAssocID="{89335C0E-3D54-4E32-9609-7BB5EFE891B3}" presName="spacer" presStyleCnt="0"/>
      <dgm:spPr/>
    </dgm:pt>
    <dgm:pt modelId="{42E4E20C-E7E2-4DCD-B722-8EF8319A797C}" type="pres">
      <dgm:prSet presAssocID="{8227D85E-08E6-49DD-AF90-F271EA216BA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7C91151-ADDC-4561-B63F-9DD256553252}" type="pres">
      <dgm:prSet presAssocID="{8227D85E-08E6-49DD-AF90-F271EA216BA9}" presName="childText" presStyleLbl="revTx" presStyleIdx="0" presStyleCnt="3">
        <dgm:presLayoutVars>
          <dgm:bulletEnabled val="1"/>
        </dgm:presLayoutVars>
      </dgm:prSet>
      <dgm:spPr/>
    </dgm:pt>
    <dgm:pt modelId="{922DA9AD-5169-4CD5-9F13-7A023BBFE351}" type="pres">
      <dgm:prSet presAssocID="{76177BDB-5DBA-43AF-925D-FF3601EAD04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F79AE2B-4694-494D-A7E6-FFFE57155604}" type="pres">
      <dgm:prSet presAssocID="{76177BDB-5DBA-43AF-925D-FF3601EAD048}" presName="childText" presStyleLbl="revTx" presStyleIdx="1" presStyleCnt="3">
        <dgm:presLayoutVars>
          <dgm:bulletEnabled val="1"/>
        </dgm:presLayoutVars>
      </dgm:prSet>
      <dgm:spPr/>
    </dgm:pt>
    <dgm:pt modelId="{335AB930-91D9-43CF-8921-852D7510FCB8}" type="pres">
      <dgm:prSet presAssocID="{BED6F183-019A-429E-951F-2AE520432E1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B5D193B-EB98-4040-8E7F-9ACE03D19629}" type="pres">
      <dgm:prSet presAssocID="{E6DD530B-92DB-4D1D-B7F8-39D0A1499F44}" presName="spacer" presStyleCnt="0"/>
      <dgm:spPr/>
    </dgm:pt>
    <dgm:pt modelId="{982CEA44-0E3A-410E-AEFE-5B9A4B43A8E0}" type="pres">
      <dgm:prSet presAssocID="{F638C8B0-F5FC-429E-84FD-EAAA5A72AD3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1610663-05A0-4A3C-98DA-6E49C11B895A}" type="pres">
      <dgm:prSet presAssocID="{F638C8B0-F5FC-429E-84FD-EAAA5A72AD3A}" presName="childText" presStyleLbl="revTx" presStyleIdx="2" presStyleCnt="3">
        <dgm:presLayoutVars>
          <dgm:bulletEnabled val="1"/>
        </dgm:presLayoutVars>
      </dgm:prSet>
      <dgm:spPr/>
    </dgm:pt>
    <dgm:pt modelId="{BA442742-3F2E-4465-969B-79227F3585DD}" type="pres">
      <dgm:prSet presAssocID="{760B7CEC-0C97-422B-B2A4-BDEECFAAD4A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F47790A-A1B5-473A-85C8-A5ED4E90376D}" type="presOf" srcId="{76177BDB-5DBA-43AF-925D-FF3601EAD048}" destId="{922DA9AD-5169-4CD5-9F13-7A023BBFE351}" srcOrd="0" destOrd="0" presId="urn:microsoft.com/office/officeart/2005/8/layout/vList2"/>
    <dgm:cxn modelId="{79C20F0B-63F4-48C2-A003-32AD063DE8D9}" srcId="{33898F70-1BA1-42C0-8805-8A23A855FD22}" destId="{FE0DCB4E-FA01-4440-8FE7-51EA25BF2C6B}" srcOrd="0" destOrd="0" parTransId="{E9343853-BF88-4447-8EB2-C798D736E4A9}" sibTransId="{89335C0E-3D54-4E32-9609-7BB5EFE891B3}"/>
    <dgm:cxn modelId="{A8238525-D06E-45E0-B408-349CAE3FC41B}" type="presOf" srcId="{7601DE3E-50E8-40C3-87AF-B0BCFE4EDF5A}" destId="{DF79AE2B-4694-494D-A7E6-FFFE57155604}" srcOrd="0" destOrd="0" presId="urn:microsoft.com/office/officeart/2005/8/layout/vList2"/>
    <dgm:cxn modelId="{EE590029-B570-4575-8DB2-1B5E167E0D16}" type="presOf" srcId="{F638C8B0-F5FC-429E-84FD-EAAA5A72AD3A}" destId="{982CEA44-0E3A-410E-AEFE-5B9A4B43A8E0}" srcOrd="0" destOrd="0" presId="urn:microsoft.com/office/officeart/2005/8/layout/vList2"/>
    <dgm:cxn modelId="{04D5E829-1204-4B52-A257-A6AFD41EE39E}" srcId="{33898F70-1BA1-42C0-8805-8A23A855FD22}" destId="{760B7CEC-0C97-422B-B2A4-BDEECFAAD4A2}" srcOrd="5" destOrd="0" parTransId="{16CFDD45-B26B-48C3-BD55-FEFAD820A15B}" sibTransId="{7F4B541D-0EBC-4168-9620-D9741FEF08A7}"/>
    <dgm:cxn modelId="{0B8F092C-5C14-40BC-9F4E-A012844D8F56}" srcId="{33898F70-1BA1-42C0-8805-8A23A855FD22}" destId="{F638C8B0-F5FC-429E-84FD-EAAA5A72AD3A}" srcOrd="4" destOrd="0" parTransId="{6DEE6318-CFB4-47C5-BBE7-95E2F980523D}" sibTransId="{C832AFBE-E7DE-43D9-BE97-C0EDF9B94319}"/>
    <dgm:cxn modelId="{0C57AC2E-9774-468D-9B89-16BBB367659F}" srcId="{8227D85E-08E6-49DD-AF90-F271EA216BA9}" destId="{BAC778DE-19DD-4911-9AE4-4691551612F6}" srcOrd="0" destOrd="0" parTransId="{34625C7F-1A3A-4173-BBBE-27298A235B46}" sibTransId="{CE3E1C95-92E8-496E-BFA4-19B215EE35E9}"/>
    <dgm:cxn modelId="{3876225B-7100-46B9-97F0-1BAE5CFF03A4}" srcId="{8227D85E-08E6-49DD-AF90-F271EA216BA9}" destId="{D897B21C-EC4D-4D76-B018-E466E9054AAB}" srcOrd="1" destOrd="0" parTransId="{1EDAB838-4A87-4A5D-8B88-85B8387C5BAD}" sibTransId="{5FB0F2C3-7226-47A9-89C0-C890FEA28AA9}"/>
    <dgm:cxn modelId="{D7C7EC4E-7053-4199-B19A-6E2527160FBF}" srcId="{33898F70-1BA1-42C0-8805-8A23A855FD22}" destId="{8227D85E-08E6-49DD-AF90-F271EA216BA9}" srcOrd="1" destOrd="0" parTransId="{A77036EC-5193-4509-9F40-6A47F42665B8}" sibTransId="{14ED7C22-CB85-4CA5-8DF2-49CE7B30D82A}"/>
    <dgm:cxn modelId="{46D5114F-9DD3-43AA-ADE5-1FEA8057315B}" type="presOf" srcId="{D897B21C-EC4D-4D76-B018-E466E9054AAB}" destId="{B7C91151-ADDC-4561-B63F-9DD256553252}" srcOrd="0" destOrd="1" presId="urn:microsoft.com/office/officeart/2005/8/layout/vList2"/>
    <dgm:cxn modelId="{2CD65E52-DE2A-4621-9315-AA2931EEF435}" srcId="{33898F70-1BA1-42C0-8805-8A23A855FD22}" destId="{BED6F183-019A-429E-951F-2AE520432E14}" srcOrd="3" destOrd="0" parTransId="{962D9460-6F44-4F4F-8AE7-78E9F81F2367}" sibTransId="{E6DD530B-92DB-4D1D-B7F8-39D0A1499F44}"/>
    <dgm:cxn modelId="{2CE68256-A840-4D0A-A002-2F3ACEC39E06}" srcId="{33898F70-1BA1-42C0-8805-8A23A855FD22}" destId="{76177BDB-5DBA-43AF-925D-FF3601EAD048}" srcOrd="2" destOrd="0" parTransId="{EB986B3F-60EC-4548-B724-B51F89A43948}" sibTransId="{19930713-A596-4118-A13B-B5F1BBEF59FD}"/>
    <dgm:cxn modelId="{858EB178-7908-4E6E-B675-2DF365C63FDE}" type="presOf" srcId="{8227D85E-08E6-49DD-AF90-F271EA216BA9}" destId="{42E4E20C-E7E2-4DCD-B722-8EF8319A797C}" srcOrd="0" destOrd="0" presId="urn:microsoft.com/office/officeart/2005/8/layout/vList2"/>
    <dgm:cxn modelId="{E6A74992-F2DF-4EEE-A6D2-AE7CD1BDC5B3}" type="presOf" srcId="{BED6F183-019A-429E-951F-2AE520432E14}" destId="{335AB930-91D9-43CF-8921-852D7510FCB8}" srcOrd="0" destOrd="0" presId="urn:microsoft.com/office/officeart/2005/8/layout/vList2"/>
    <dgm:cxn modelId="{8F3DDF95-C5AD-44F8-81D4-34324F7793EB}" type="presOf" srcId="{BAC778DE-19DD-4911-9AE4-4691551612F6}" destId="{B7C91151-ADDC-4561-B63F-9DD256553252}" srcOrd="0" destOrd="0" presId="urn:microsoft.com/office/officeart/2005/8/layout/vList2"/>
    <dgm:cxn modelId="{3BCD059A-E12A-4CEB-BE92-42304494CAA8}" type="presOf" srcId="{D887BDC6-F360-464F-917E-8FFCAAE19640}" destId="{21610663-05A0-4A3C-98DA-6E49C11B895A}" srcOrd="0" destOrd="0" presId="urn:microsoft.com/office/officeart/2005/8/layout/vList2"/>
    <dgm:cxn modelId="{39974CA6-6733-4753-83FB-DEC528F0C20D}" srcId="{8227D85E-08E6-49DD-AF90-F271EA216BA9}" destId="{9D39026A-1320-48AE-813E-06F81C712EC3}" srcOrd="2" destOrd="0" parTransId="{5AD80A08-A949-4DC7-AB38-863B35D577E8}" sibTransId="{5B4461B9-23B1-4F60-A300-65069F869357}"/>
    <dgm:cxn modelId="{26FBF5B2-8A60-4F9D-A163-820A6DFAF3FE}" type="presOf" srcId="{33898F70-1BA1-42C0-8805-8A23A855FD22}" destId="{EB8D16A8-CB98-4FD8-BD53-DDF66B5F0DA7}" srcOrd="0" destOrd="0" presId="urn:microsoft.com/office/officeart/2005/8/layout/vList2"/>
    <dgm:cxn modelId="{89489CB3-CF89-47A1-A11E-B98E90D15527}" type="presOf" srcId="{9D39026A-1320-48AE-813E-06F81C712EC3}" destId="{B7C91151-ADDC-4561-B63F-9DD256553252}" srcOrd="0" destOrd="2" presId="urn:microsoft.com/office/officeart/2005/8/layout/vList2"/>
    <dgm:cxn modelId="{18E5C2BB-C6C1-4FD2-B41A-136F82C2ED20}" srcId="{76177BDB-5DBA-43AF-925D-FF3601EAD048}" destId="{7601DE3E-50E8-40C3-87AF-B0BCFE4EDF5A}" srcOrd="0" destOrd="0" parTransId="{2EB98E39-F755-46D3-9DF8-BFA5ECAAD1B0}" sibTransId="{18E41BA2-A278-4A29-90D2-53D210F453D7}"/>
    <dgm:cxn modelId="{556E71E1-A7B7-4568-8709-4E5200DE08A6}" srcId="{F638C8B0-F5FC-429E-84FD-EAAA5A72AD3A}" destId="{D887BDC6-F360-464F-917E-8FFCAAE19640}" srcOrd="0" destOrd="0" parTransId="{7A415308-5BBD-43E7-B5A0-8192DDC8D447}" sibTransId="{6D3F59E2-5F2D-4339-8B23-EDFEDA456D22}"/>
    <dgm:cxn modelId="{767495EC-CC73-4D39-AA9A-0B4AA5664C7E}" type="presOf" srcId="{FE0DCB4E-FA01-4440-8FE7-51EA25BF2C6B}" destId="{EFED199D-D2B3-44FE-9F7B-E340C05083E0}" srcOrd="0" destOrd="0" presId="urn:microsoft.com/office/officeart/2005/8/layout/vList2"/>
    <dgm:cxn modelId="{321DECEE-17F9-47D5-901C-0C4ACEE1D7D6}" type="presOf" srcId="{760B7CEC-0C97-422B-B2A4-BDEECFAAD4A2}" destId="{BA442742-3F2E-4465-969B-79227F3585DD}" srcOrd="0" destOrd="0" presId="urn:microsoft.com/office/officeart/2005/8/layout/vList2"/>
    <dgm:cxn modelId="{7A95B33C-7BAD-4BB9-9F3D-FDBCA58D958F}" type="presParOf" srcId="{EB8D16A8-CB98-4FD8-BD53-DDF66B5F0DA7}" destId="{EFED199D-D2B3-44FE-9F7B-E340C05083E0}" srcOrd="0" destOrd="0" presId="urn:microsoft.com/office/officeart/2005/8/layout/vList2"/>
    <dgm:cxn modelId="{F29DC777-D530-4FF8-9506-B681AD19EBBC}" type="presParOf" srcId="{EB8D16A8-CB98-4FD8-BD53-DDF66B5F0DA7}" destId="{A667552E-7A18-478C-BA71-B95A8F5321F5}" srcOrd="1" destOrd="0" presId="urn:microsoft.com/office/officeart/2005/8/layout/vList2"/>
    <dgm:cxn modelId="{310C6AC6-8A45-4976-ABC9-31DD4C3437F0}" type="presParOf" srcId="{EB8D16A8-CB98-4FD8-BD53-DDF66B5F0DA7}" destId="{42E4E20C-E7E2-4DCD-B722-8EF8319A797C}" srcOrd="2" destOrd="0" presId="urn:microsoft.com/office/officeart/2005/8/layout/vList2"/>
    <dgm:cxn modelId="{94E6222C-C8A4-4528-9D60-6F134CBCDCF4}" type="presParOf" srcId="{EB8D16A8-CB98-4FD8-BD53-DDF66B5F0DA7}" destId="{B7C91151-ADDC-4561-B63F-9DD256553252}" srcOrd="3" destOrd="0" presId="urn:microsoft.com/office/officeart/2005/8/layout/vList2"/>
    <dgm:cxn modelId="{20294A4E-D96D-49C5-8536-2F070394B471}" type="presParOf" srcId="{EB8D16A8-CB98-4FD8-BD53-DDF66B5F0DA7}" destId="{922DA9AD-5169-4CD5-9F13-7A023BBFE351}" srcOrd="4" destOrd="0" presId="urn:microsoft.com/office/officeart/2005/8/layout/vList2"/>
    <dgm:cxn modelId="{71309A9D-B6AD-492C-A6E7-CD326A26545C}" type="presParOf" srcId="{EB8D16A8-CB98-4FD8-BD53-DDF66B5F0DA7}" destId="{DF79AE2B-4694-494D-A7E6-FFFE57155604}" srcOrd="5" destOrd="0" presId="urn:microsoft.com/office/officeart/2005/8/layout/vList2"/>
    <dgm:cxn modelId="{D24AA3FA-9923-43A8-800F-A349E4E576E4}" type="presParOf" srcId="{EB8D16A8-CB98-4FD8-BD53-DDF66B5F0DA7}" destId="{335AB930-91D9-43CF-8921-852D7510FCB8}" srcOrd="6" destOrd="0" presId="urn:microsoft.com/office/officeart/2005/8/layout/vList2"/>
    <dgm:cxn modelId="{ABD432F9-9A87-4FE2-99B2-C285E8665258}" type="presParOf" srcId="{EB8D16A8-CB98-4FD8-BD53-DDF66B5F0DA7}" destId="{0B5D193B-EB98-4040-8E7F-9ACE03D19629}" srcOrd="7" destOrd="0" presId="urn:microsoft.com/office/officeart/2005/8/layout/vList2"/>
    <dgm:cxn modelId="{914FC353-F713-4208-9F3D-F78BA75E348D}" type="presParOf" srcId="{EB8D16A8-CB98-4FD8-BD53-DDF66B5F0DA7}" destId="{982CEA44-0E3A-410E-AEFE-5B9A4B43A8E0}" srcOrd="8" destOrd="0" presId="urn:microsoft.com/office/officeart/2005/8/layout/vList2"/>
    <dgm:cxn modelId="{04EDD917-E2BD-4439-A8D4-BCE01BCD69CD}" type="presParOf" srcId="{EB8D16A8-CB98-4FD8-BD53-DDF66B5F0DA7}" destId="{21610663-05A0-4A3C-98DA-6E49C11B895A}" srcOrd="9" destOrd="0" presId="urn:microsoft.com/office/officeart/2005/8/layout/vList2"/>
    <dgm:cxn modelId="{46FA9005-A17E-4E90-A64C-8CA341344FEC}" type="presParOf" srcId="{EB8D16A8-CB98-4FD8-BD53-DDF66B5F0DA7}" destId="{BA442742-3F2E-4465-969B-79227F3585D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D199D-D2B3-44FE-9F7B-E340C05083E0}">
      <dsp:nvSpPr>
        <dsp:cNvPr id="0" name=""/>
        <dsp:cNvSpPr/>
      </dsp:nvSpPr>
      <dsp:spPr>
        <a:xfrm>
          <a:off x="0" y="375362"/>
          <a:ext cx="6172199" cy="403650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Clean scraped data (1175 out of 1209 books left)</a:t>
          </a:r>
        </a:p>
      </dsp:txBody>
      <dsp:txXfrm>
        <a:off x="19705" y="395067"/>
        <a:ext cx="6132789" cy="364240"/>
      </dsp:txXfrm>
    </dsp:sp>
    <dsp:sp modelId="{42E4E20C-E7E2-4DCD-B722-8EF8319A797C}">
      <dsp:nvSpPr>
        <dsp:cNvPr id="0" name=""/>
        <dsp:cNvSpPr/>
      </dsp:nvSpPr>
      <dsp:spPr>
        <a:xfrm>
          <a:off x="0" y="822212"/>
          <a:ext cx="6172199" cy="403650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Preprocess:</a:t>
          </a:r>
        </a:p>
      </dsp:txBody>
      <dsp:txXfrm>
        <a:off x="19705" y="841917"/>
        <a:ext cx="6132789" cy="364240"/>
      </dsp:txXfrm>
    </dsp:sp>
    <dsp:sp modelId="{B7C91151-ADDC-4561-B63F-9DD256553252}">
      <dsp:nvSpPr>
        <dsp:cNvPr id="0" name=""/>
        <dsp:cNvSpPr/>
      </dsp:nvSpPr>
      <dsp:spPr>
        <a:xfrm>
          <a:off x="0" y="1225862"/>
          <a:ext cx="6172199" cy="93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Tokenize descriptions (en_core_web_md)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Remove non-alphabetics tokens and stopwords (general list + problem-specific: “book”, “author”, “reader”,…)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Remove unwanted Parts-of-Speech tags (i.e. punctuation, adverbs, adpositions)</a:t>
          </a:r>
        </a:p>
      </dsp:txBody>
      <dsp:txXfrm>
        <a:off x="0" y="1225862"/>
        <a:ext cx="6172199" cy="931500"/>
      </dsp:txXfrm>
    </dsp:sp>
    <dsp:sp modelId="{922DA9AD-5169-4CD5-9F13-7A023BBFE351}">
      <dsp:nvSpPr>
        <dsp:cNvPr id="0" name=""/>
        <dsp:cNvSpPr/>
      </dsp:nvSpPr>
      <dsp:spPr>
        <a:xfrm>
          <a:off x="0" y="2157362"/>
          <a:ext cx="6172199" cy="403650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Create Gensim Dictionary (token gets unique id and frequency counter)</a:t>
          </a:r>
        </a:p>
      </dsp:txBody>
      <dsp:txXfrm>
        <a:off x="19705" y="2177067"/>
        <a:ext cx="6132789" cy="364240"/>
      </dsp:txXfrm>
    </dsp:sp>
    <dsp:sp modelId="{DF79AE2B-4694-494D-A7E6-FFFE57155604}">
      <dsp:nvSpPr>
        <dsp:cNvPr id="0" name=""/>
        <dsp:cNvSpPr/>
      </dsp:nvSpPr>
      <dsp:spPr>
        <a:xfrm>
          <a:off x="0" y="2561012"/>
          <a:ext cx="6172199" cy="434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Filter out top 1000 words (exclude words that are in more than 50% of descriptions or in less than 5 books)</a:t>
          </a:r>
        </a:p>
      </dsp:txBody>
      <dsp:txXfrm>
        <a:off x="0" y="2561012"/>
        <a:ext cx="6172199" cy="434700"/>
      </dsp:txXfrm>
    </dsp:sp>
    <dsp:sp modelId="{335AB930-91D9-43CF-8921-852D7510FCB8}">
      <dsp:nvSpPr>
        <dsp:cNvPr id="0" name=""/>
        <dsp:cNvSpPr/>
      </dsp:nvSpPr>
      <dsp:spPr>
        <a:xfrm>
          <a:off x="0" y="2995712"/>
          <a:ext cx="6172199" cy="403650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Create corpus (bag of words – id and frequency only)</a:t>
          </a:r>
        </a:p>
      </dsp:txBody>
      <dsp:txXfrm>
        <a:off x="19705" y="3015417"/>
        <a:ext cx="6132789" cy="364240"/>
      </dsp:txXfrm>
    </dsp:sp>
    <dsp:sp modelId="{982CEA44-0E3A-410E-AEFE-5B9A4B43A8E0}">
      <dsp:nvSpPr>
        <dsp:cNvPr id="0" name=""/>
        <dsp:cNvSpPr/>
      </dsp:nvSpPr>
      <dsp:spPr>
        <a:xfrm>
          <a:off x="0" y="3442562"/>
          <a:ext cx="6172199" cy="403650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Figure out how many topics to model</a:t>
          </a:r>
        </a:p>
      </dsp:txBody>
      <dsp:txXfrm>
        <a:off x="19705" y="3462267"/>
        <a:ext cx="6132789" cy="364240"/>
      </dsp:txXfrm>
    </dsp:sp>
    <dsp:sp modelId="{21610663-05A0-4A3C-98DA-6E49C11B895A}">
      <dsp:nvSpPr>
        <dsp:cNvPr id="0" name=""/>
        <dsp:cNvSpPr/>
      </dsp:nvSpPr>
      <dsp:spPr>
        <a:xfrm>
          <a:off x="0" y="3846212"/>
          <a:ext cx="6172199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Coherence score using C_v algorithm (in Gensim)</a:t>
          </a:r>
        </a:p>
      </dsp:txBody>
      <dsp:txXfrm>
        <a:off x="0" y="3846212"/>
        <a:ext cx="6172199" cy="248400"/>
      </dsp:txXfrm>
    </dsp:sp>
    <dsp:sp modelId="{BA442742-3F2E-4465-969B-79227F3585DD}">
      <dsp:nvSpPr>
        <dsp:cNvPr id="0" name=""/>
        <dsp:cNvSpPr/>
      </dsp:nvSpPr>
      <dsp:spPr>
        <a:xfrm>
          <a:off x="0" y="4094612"/>
          <a:ext cx="6172199" cy="403650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Make model</a:t>
          </a:r>
        </a:p>
      </dsp:txBody>
      <dsp:txXfrm>
        <a:off x="19705" y="4114317"/>
        <a:ext cx="6132789" cy="364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pca_visualization.html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Topic modelling from book descriptions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 </a:t>
            </a:r>
            <a:r>
              <a:rPr lang="en-US" dirty="0" err="1"/>
              <a:t>Javurek</a:t>
            </a:r>
            <a:endParaRPr lang="en-US" dirty="0"/>
          </a:p>
          <a:p>
            <a:r>
              <a:rPr lang="en-US" dirty="0"/>
              <a:t>13331124​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AD5B-AAA5-BEB7-E948-8075BB50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FF0FA-3CB1-21ED-8168-7E4C1D9188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Website uses </a:t>
            </a:r>
            <a:r>
              <a:rPr lang="en-US" dirty="0" err="1"/>
              <a:t>Javascript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need to be logged in to see all the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Goodreads is in the middle of A/B testing a new website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Goodreads has measures in place against excessive scraping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13AE1-1426-D5F1-A31B-8CFF6B8E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0B371-CF6A-80F7-7FF6-C7F39B19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2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AD5B-AAA5-BEB7-E948-8075BB50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FF0FA-3CB1-21ED-8168-7E4C1D9188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Selenium and Chrome </a:t>
            </a:r>
            <a:r>
              <a:rPr lang="en-US" dirty="0" err="1"/>
              <a:t>webdriver</a:t>
            </a:r>
            <a:endParaRPr lang="en-US" dirty="0"/>
          </a:p>
          <a:p>
            <a:r>
              <a:rPr lang="en-US" dirty="0"/>
              <a:t>Start each scrape by logging in (goodreads_login.py)</a:t>
            </a:r>
          </a:p>
          <a:p>
            <a:r>
              <a:rPr lang="en-US" dirty="0"/>
              <a:t>Pray for the old version of the page to pop up (once it does, the whole session stays in the old version)</a:t>
            </a:r>
          </a:p>
          <a:p>
            <a:r>
              <a:rPr lang="en-US" dirty="0"/>
              <a:t>Suffer the slowdown of </a:t>
            </a:r>
            <a:r>
              <a:rPr lang="en-US" dirty="0" err="1"/>
              <a:t>goodreads</a:t>
            </a:r>
            <a:r>
              <a:rPr lang="en-US" dirty="0"/>
              <a:t> having a limit on server requests</a:t>
            </a:r>
          </a:p>
          <a:p>
            <a:r>
              <a:rPr lang="en-US" dirty="0"/>
              <a:t>Create emergency back up saving system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scrape_shelf.py (~few minutes)</a:t>
            </a:r>
          </a:p>
          <a:p>
            <a:r>
              <a:rPr lang="en-US" dirty="0"/>
              <a:t>crawl_books.py (~one hour)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13AE1-1426-D5F1-A31B-8CFF6B8E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0B371-CF6A-80F7-7FF6-C7F39B19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44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descriptions of books to create general topics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topics to given book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63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AD5B-AAA5-BEB7-E948-8075BB50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Latent Dirichlet allocation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FF0FA-3CB1-21ED-8168-7E4C1D9188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Unsupervised machine learning algorithm LDA from </a:t>
            </a:r>
            <a:r>
              <a:rPr lang="en-US" dirty="0" err="1"/>
              <a:t>Gensim</a:t>
            </a:r>
            <a:endParaRPr lang="en-US" dirty="0"/>
          </a:p>
          <a:p>
            <a:r>
              <a:rPr lang="en-US" dirty="0"/>
              <a:t>Finds topics in descriptions based on co-occurrence of words</a:t>
            </a:r>
          </a:p>
          <a:p>
            <a:r>
              <a:rPr lang="en-US" dirty="0"/>
              <a:t>Use </a:t>
            </a:r>
            <a:r>
              <a:rPr lang="en-US" dirty="0" err="1"/>
              <a:t>spaCy</a:t>
            </a:r>
            <a:r>
              <a:rPr lang="en-US" dirty="0"/>
              <a:t> to use lemmas of tokens instead of words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13AE1-1426-D5F1-A31B-8CFF6B8E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0B371-CF6A-80F7-7FF6-C7F39B19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91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AD5B-AAA5-BEB7-E948-8075BB50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Step by step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888CD1-1BD9-096E-75F2-D7411AA7C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661920"/>
            <a:ext cx="4002668" cy="3021012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2E518E1-7538-FAD3-B2E3-ABC768E74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282F040A-95FA-57C6-1B0F-883F03D34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21689"/>
            <a:ext cx="3200400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0B371-CF6A-80F7-7FF6-C7F39B19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88A7A10-72AC-883D-FDA4-F8BC7993D8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678321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2210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 action="ppaction://hlinkfile"/>
              </a:rPr>
              <a:t>pca_visualization.html</a:t>
            </a:r>
            <a:endParaRPr lang="en-US" sz="24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60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AD5B-AAA5-BEB7-E948-8075BB50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</p:spPr>
        <p:txBody>
          <a:bodyPr anchor="t">
            <a:normAutofit/>
          </a:bodyPr>
          <a:lstStyle/>
          <a:p>
            <a:r>
              <a:rPr lang="en-US" dirty="0"/>
              <a:t>Genres to topics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B2B921BD-BFF3-A814-B69F-5C7AA86F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0B371-CF6A-80F7-7FF6-C7F39B19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FF0FA-3CB1-21ED-8168-7E4C1D9188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8905" y="4989515"/>
            <a:ext cx="2598737" cy="1109662"/>
          </a:xfrm>
        </p:spPr>
        <p:txBody>
          <a:bodyPr anchor="t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51C0255-1FA9-E2C1-2E66-1A1319DF88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6885" y="5599755"/>
            <a:ext cx="2283472" cy="365125"/>
          </a:xfrm>
        </p:spPr>
        <p:txBody>
          <a:bodyPr/>
          <a:lstStyle/>
          <a:p>
            <a:r>
              <a:rPr lang="en-US" dirty="0"/>
              <a:t>Non-fiction?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96DBA33-4D7F-205E-6706-6EB77AABE3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16747" y="4990111"/>
            <a:ext cx="2598737" cy="1109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7F7BB7E-AE25-B58B-29C3-0C97937C8EA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74073" y="5600351"/>
            <a:ext cx="2283472" cy="365125"/>
          </a:xfrm>
        </p:spPr>
        <p:txBody>
          <a:bodyPr/>
          <a:lstStyle/>
          <a:p>
            <a:r>
              <a:rPr lang="en-US" dirty="0"/>
              <a:t>Fantasy/Sci-fi?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A2B4BFCC-6000-8773-5547-B3EF637DBD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74589" y="4990707"/>
            <a:ext cx="2598737" cy="1109662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FF1220FE-69EF-4559-D825-8C1A1643141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32529" y="5600947"/>
            <a:ext cx="2283472" cy="365125"/>
          </a:xfrm>
        </p:spPr>
        <p:txBody>
          <a:bodyPr/>
          <a:lstStyle/>
          <a:p>
            <a:r>
              <a:rPr lang="en-US" dirty="0"/>
              <a:t>Classical?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6100B2F3-3617-CBAA-720F-7502E3ECCEA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2431" y="4990707"/>
            <a:ext cx="2598737" cy="1109662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2C53EB1F-0F32-2BB3-EC36-897FE2462E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90984" y="5600947"/>
            <a:ext cx="2283472" cy="365125"/>
          </a:xfrm>
        </p:spPr>
        <p:txBody>
          <a:bodyPr/>
          <a:lstStyle/>
          <a:p>
            <a:r>
              <a:rPr lang="en-US" dirty="0"/>
              <a:t>Novel?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396EA7-A908-3A52-B1A7-3491EA07F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2126474"/>
            <a:ext cx="2596235" cy="28630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AE84FE-619B-713E-0A2A-0B7B25C25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430" y="1955015"/>
            <a:ext cx="2598737" cy="3035692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2B0D1F46-BABB-0F37-034F-27049D65C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746" y="2267230"/>
            <a:ext cx="2598737" cy="2723477"/>
          </a:xfrm>
          <a:prstGeom prst="rect">
            <a:avLst/>
          </a:prstGeom>
        </p:spPr>
      </p:pic>
      <p:pic>
        <p:nvPicPr>
          <p:cNvPr id="18" name="Picture 17" descr="Text&#10;&#10;Description automatically generated with low confidence">
            <a:extLst>
              <a:ext uri="{FF2B5EF4-FFF2-40B4-BE49-F238E27FC236}">
                <a16:creationId xmlns:a16="http://schemas.microsoft.com/office/drawing/2014/main" id="{1A29DFA6-D5C8-64DF-7AAC-48774C210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589" y="2195318"/>
            <a:ext cx="2562226" cy="279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2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“follow up research”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How much does the model improve with more books?</a:t>
            </a:r>
          </a:p>
          <a:p>
            <a:pPr marL="342900" indent="-342900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Can we get to 1-to-1 correspondence with main genre of a book?</a:t>
            </a:r>
          </a:p>
          <a:p>
            <a:pPr marL="342900" indent="-342900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How would this compare to a learning model with outcome being assigning to genres?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8061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99936A0-DB92-1347-5739-1DDCA51D5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anchor="t">
            <a:normAutofit/>
          </a:bodyPr>
          <a:lstStyle/>
          <a:p>
            <a:r>
              <a:rPr lang="en-US" dirty="0"/>
              <a:t>can we use book descriptions to group books by topic?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2715809-3243-D582-B8F1-2251144852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11880" y="1984248"/>
            <a:ext cx="768096" cy="16276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93B827A-2962-9240-AFEB-F2CD4B7A8C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/>
          <a:lstStyle/>
          <a:p>
            <a:r>
              <a:rPr lang="en-US" dirty="0"/>
              <a:t>How does it compare to book genres?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6ACD51BC-1CD3-3C8E-1A76-5768EA6C86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00616" y="3209544"/>
            <a:ext cx="766762" cy="2276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60496A76-0F69-2BC0-1C38-F69F6331C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7789AF3-DAD8-BCD2-F9DF-E27EECD5605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21792" y="457200"/>
            <a:ext cx="3200400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5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49DC-686C-2DBF-9F35-30C45117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E8E91-6610-1ED7-4CB8-6CC3FD116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Scraping dynamic websites using </a:t>
            </a:r>
            <a:r>
              <a:rPr lang="en-US" dirty="0" err="1"/>
              <a:t>webdriver</a:t>
            </a:r>
            <a:r>
              <a:rPr lang="en-US" dirty="0"/>
              <a:t> (Selenium, Scrapy)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NLP topic modelling (</a:t>
            </a:r>
            <a:r>
              <a:rPr lang="en-US" dirty="0" err="1"/>
              <a:t>spaCy</a:t>
            </a:r>
            <a:r>
              <a:rPr lang="en-US" dirty="0"/>
              <a:t>, LDA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1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OUTLINE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​Scraping the data (Goodreads.com)</a:t>
            </a:r>
          </a:p>
          <a:p>
            <a:r>
              <a:rPr lang="en-US" dirty="0"/>
              <a:t>Processing the data</a:t>
            </a:r>
          </a:p>
          <a:p>
            <a:r>
              <a:rPr lang="en-US" dirty="0"/>
              <a:t>​Creating the model</a:t>
            </a:r>
          </a:p>
          <a:p>
            <a:r>
              <a:rPr lang="en-US" dirty="0"/>
              <a:t>Interpretation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Goodreads.com</a:t>
            </a:r>
          </a:p>
          <a:p>
            <a:endParaRPr lang="en-US" dirty="0"/>
          </a:p>
          <a:p>
            <a:r>
              <a:rPr lang="en-US" dirty="0"/>
              <a:t>I want: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Book Genres</a:t>
            </a:r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AD5B-AAA5-BEB7-E948-8075BB50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Goodreads shelves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CBE0DD-991C-45A4-6D92-9B653D892C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34540" y="2103438"/>
            <a:ext cx="6929270" cy="44338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13AE1-1426-D5F1-A31B-8CFF6B8E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0B371-CF6A-80F7-7FF6-C7F39B19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19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AD5B-AAA5-BEB7-E948-8075BB50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To-read shelf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87E621-50EF-5A32-2850-B286BBDD6A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54543" y="2103438"/>
            <a:ext cx="5289264" cy="44338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13AE1-1426-D5F1-A31B-8CFF6B8E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0B371-CF6A-80F7-7FF6-C7F39B19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82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AD5B-AAA5-BEB7-E948-8075BB50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page – old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0C0A15-77AF-02E4-D823-C255177387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16159" y="2103438"/>
            <a:ext cx="8966031" cy="44338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13AE1-1426-D5F1-A31B-8CFF6B8E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0B371-CF6A-80F7-7FF6-C7F39B19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45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AD5B-AAA5-BEB7-E948-8075BB50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page – new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13AE1-1426-D5F1-A31B-8CFF6B8E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0B371-CF6A-80F7-7FF6-C7F39B19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883BF1B-0E4B-0458-3633-91DAF574E2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54916" y="2103438"/>
            <a:ext cx="9488518" cy="4433887"/>
          </a:xfrm>
        </p:spPr>
      </p:pic>
    </p:spTree>
    <p:extLst>
      <p:ext uri="{BB962C8B-B14F-4D97-AF65-F5344CB8AC3E}">
        <p14:creationId xmlns:p14="http://schemas.microsoft.com/office/powerpoint/2010/main" val="120654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{EA01F7C7-8B5D-441B-AD2D-9E2B4550F620}tf78438558_win32</Template>
  <TotalTime>259</TotalTime>
  <Words>464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Arial Black</vt:lpstr>
      <vt:lpstr>Sabon Next LT</vt:lpstr>
      <vt:lpstr>Office Theme</vt:lpstr>
      <vt:lpstr>Topic modelling from book descriptions </vt:lpstr>
      <vt:lpstr>can we use book descriptions to group books by topic?</vt:lpstr>
      <vt:lpstr>Learning goals</vt:lpstr>
      <vt:lpstr>OUTLINE</vt:lpstr>
      <vt:lpstr>Scraping the data</vt:lpstr>
      <vt:lpstr>Goodreads shelves</vt:lpstr>
      <vt:lpstr>To-read shelf</vt:lpstr>
      <vt:lpstr>book page – old</vt:lpstr>
      <vt:lpstr>book page – new</vt:lpstr>
      <vt:lpstr>Issues</vt:lpstr>
      <vt:lpstr>solution</vt:lpstr>
      <vt:lpstr>modelling</vt:lpstr>
      <vt:lpstr>Latent Dirichlet allocation</vt:lpstr>
      <vt:lpstr>Step by step</vt:lpstr>
      <vt:lpstr>Visualization</vt:lpstr>
      <vt:lpstr>Genres to topics</vt:lpstr>
      <vt:lpstr>“follow up research”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modelling from book descriptions </dc:title>
  <dc:subject/>
  <dc:creator>Emil Javůrek</dc:creator>
  <cp:lastModifiedBy>Emil Javůrek</cp:lastModifiedBy>
  <cp:revision>7</cp:revision>
  <dcterms:created xsi:type="dcterms:W3CDTF">2022-12-20T12:01:09Z</dcterms:created>
  <dcterms:modified xsi:type="dcterms:W3CDTF">2022-12-20T16:58:41Z</dcterms:modified>
</cp:coreProperties>
</file>