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2095379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0A19A-E7E5-4AB1-855F-AD78300DFBC5}"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564471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09524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723882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646857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A0A19A-E7E5-4AB1-855F-AD78300DFBC5}" type="datetimeFigureOut">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4110592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BA0A19A-E7E5-4AB1-855F-AD78300DFBC5}" type="datetimeFigureOut">
              <a:rPr lang="en-US" smtClean="0"/>
              <a:t>9/14/2015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1899362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036597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63600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9558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0A19A-E7E5-4AB1-855F-AD78300DFBC5}" type="datetimeFigureOut">
              <a:rPr lang="en-US" smtClean="0"/>
              <a:t>9/14/2015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404751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A0A19A-E7E5-4AB1-855F-AD78300DFBC5}"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3729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A0A19A-E7E5-4AB1-855F-AD78300DFBC5}" type="datetimeFigureOut">
              <a:rPr lang="en-US" smtClean="0"/>
              <a:t>9/14/2015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188104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A0A19A-E7E5-4AB1-855F-AD78300DFBC5}" type="datetimeFigureOut">
              <a:rPr lang="en-US" smtClean="0"/>
              <a:t>9/14/2015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181932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0A19A-E7E5-4AB1-855F-AD78300DFBC5}" type="datetimeFigureOut">
              <a:rPr lang="en-US" smtClean="0"/>
              <a:t>9/14/2015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42614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0A19A-E7E5-4AB1-855F-AD78300DFBC5}"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2626221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0A19A-E7E5-4AB1-855F-AD78300DFBC5}" type="datetimeFigureOut">
              <a:rPr lang="en-US" smtClean="0"/>
              <a:t>9/14/2015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3AA9EBE-B8DD-4BDD-A393-6EF77DCA83BB}" type="slidenum">
              <a:rPr lang="en-US" smtClean="0"/>
              <a:t>‹#›</a:t>
            </a:fld>
            <a:endParaRPr lang="en-US"/>
          </a:p>
        </p:txBody>
      </p:sp>
    </p:spTree>
    <p:extLst>
      <p:ext uri="{BB962C8B-B14F-4D97-AF65-F5344CB8AC3E}">
        <p14:creationId xmlns:p14="http://schemas.microsoft.com/office/powerpoint/2010/main" val="343476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BA0A19A-E7E5-4AB1-855F-AD78300DFBC5}" type="datetimeFigureOut">
              <a:rPr lang="en-US" smtClean="0"/>
              <a:t>9/14/2015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3AA9EBE-B8DD-4BDD-A393-6EF77DCA83BB}" type="slidenum">
              <a:rPr lang="en-US" smtClean="0"/>
              <a:t>‹#›</a:t>
            </a:fld>
            <a:endParaRPr lang="en-US"/>
          </a:p>
        </p:txBody>
      </p:sp>
    </p:spTree>
    <p:extLst>
      <p:ext uri="{BB962C8B-B14F-4D97-AF65-F5344CB8AC3E}">
        <p14:creationId xmlns:p14="http://schemas.microsoft.com/office/powerpoint/2010/main" val="719304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gebeloff@nytime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miami.cbslocal.com/2010/02/06/i-team-atlas-air-had-previous-plane-incid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nytimes.com/2011/03/25/us/25south.html?_r=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l.dropboxusercontent.com/u/100051277/italian_barbers.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nytimes.com/2011/11/19/us/census-measures-those-not-quite-in-poverty-but-struggling.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nytimes.com/2012/02/12/us/even-critics-of-safety-net-increasingly-depend-on-it.html?pagewanted=al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nytimes.com/2013/04/17/us/seeking-gun-or-selling-one-web-is-a-land-of-few-rule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data.worldbank.org/country/albania?display=default" TargetMode="External"/><Relationship Id="rId13" Type="http://schemas.openxmlformats.org/officeDocument/2006/relationships/hyperlink" Target="http://data.worldbank.org/country/antigua-and-barbuda?display=default" TargetMode="External"/><Relationship Id="rId3" Type="http://schemas.openxmlformats.org/officeDocument/2006/relationships/hyperlink" Target="http://data.worldbank.org/indicator/SP.POP.TOTL/countries?order=wbapi_data_value_2011%20wbapi_data_value&amp;sort=asc&amp;display=default" TargetMode="External"/><Relationship Id="rId7" Type="http://schemas.openxmlformats.org/officeDocument/2006/relationships/hyperlink" Target="http://data.worldbank.org/country/afghanistan?display=default" TargetMode="External"/><Relationship Id="rId12" Type="http://schemas.openxmlformats.org/officeDocument/2006/relationships/hyperlink" Target="http://data.worldbank.org/country/angola?display=default" TargetMode="External"/><Relationship Id="rId2" Type="http://schemas.openxmlformats.org/officeDocument/2006/relationships/hyperlink" Target="http://data.worldbank.org/indicator/SP.POP.TOTL/countries?order=wbapi_data_value_2010%20wbapi_data_value%20wbapi_data_value-first&amp;sort=asc&amp;display=default" TargetMode="External"/><Relationship Id="rId1" Type="http://schemas.openxmlformats.org/officeDocument/2006/relationships/slideLayout" Target="../slideLayouts/slideLayout2.xml"/><Relationship Id="rId6" Type="http://schemas.openxmlformats.org/officeDocument/2006/relationships/hyperlink" Target="http://data.worldbank.org/indicator/SP.POP.TOTL/countries?order=wbapi_data_value_2014%20wbapi_data_value%20wbapi_data_value-last&amp;sort=asc&amp;display=default" TargetMode="External"/><Relationship Id="rId11" Type="http://schemas.openxmlformats.org/officeDocument/2006/relationships/hyperlink" Target="http://data.worldbank.org/country/andorra?display=default" TargetMode="External"/><Relationship Id="rId5" Type="http://schemas.openxmlformats.org/officeDocument/2006/relationships/hyperlink" Target="http://data.worldbank.org/indicator/SP.POP.TOTL/countries?order=wbapi_data_value_2013%20wbapi_data_value&amp;sort=asc&amp;display=default" TargetMode="External"/><Relationship Id="rId15" Type="http://schemas.openxmlformats.org/officeDocument/2006/relationships/hyperlink" Target="http://data.worldbank.org/country/armenia?display=default" TargetMode="External"/><Relationship Id="rId10" Type="http://schemas.openxmlformats.org/officeDocument/2006/relationships/hyperlink" Target="http://data.worldbank.org/country/american-samoa?display=default" TargetMode="External"/><Relationship Id="rId4" Type="http://schemas.openxmlformats.org/officeDocument/2006/relationships/hyperlink" Target="http://data.worldbank.org/indicator/SP.POP.TOTL/countries?order=wbapi_data_value_2012%20wbapi_data_value&amp;sort=asc&amp;display=default" TargetMode="External"/><Relationship Id="rId9" Type="http://schemas.openxmlformats.org/officeDocument/2006/relationships/hyperlink" Target="http://data.worldbank.org/country/algeria?display=default" TargetMode="External"/><Relationship Id="rId14" Type="http://schemas.openxmlformats.org/officeDocument/2006/relationships/hyperlink" Target="http://data.worldbank.org/country/argentina?display=defaul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CAR?</a:t>
            </a:r>
            <a:endParaRPr lang="en-US" dirty="0"/>
          </a:p>
        </p:txBody>
      </p:sp>
      <p:sp>
        <p:nvSpPr>
          <p:cNvPr id="3" name="Subtitle 2"/>
          <p:cNvSpPr>
            <a:spLocks noGrp="1"/>
          </p:cNvSpPr>
          <p:nvPr>
            <p:ph type="subTitle" idx="1"/>
          </p:nvPr>
        </p:nvSpPr>
        <p:spPr/>
        <p:txBody>
          <a:bodyPr/>
          <a:lstStyle/>
          <a:p>
            <a:r>
              <a:rPr lang="en-US" dirty="0" smtClean="0">
                <a:hlinkClick r:id="rId2"/>
              </a:rPr>
              <a:t>Robert Gebeloff</a:t>
            </a:r>
            <a:endParaRPr lang="en-US" dirty="0" smtClean="0"/>
          </a:p>
          <a:p>
            <a:r>
              <a:rPr lang="en-US" dirty="0" smtClean="0"/>
              <a:t>The New York Times</a:t>
            </a:r>
          </a:p>
          <a:p>
            <a:endParaRPr lang="en-US" dirty="0"/>
          </a:p>
        </p:txBody>
      </p:sp>
    </p:spTree>
    <p:extLst>
      <p:ext uri="{BB962C8B-B14F-4D97-AF65-F5344CB8AC3E}">
        <p14:creationId xmlns:p14="http://schemas.microsoft.com/office/powerpoint/2010/main" val="1538715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dirty="0" smtClean="0"/>
              <a:t>For all stories, </a:t>
            </a:r>
            <a:r>
              <a:rPr lang="en-US" u="dbl" dirty="0" smtClean="0">
                <a:solidFill>
                  <a:srgbClr val="FF0000"/>
                </a:solidFill>
              </a:rPr>
              <a:t>we need sources</a:t>
            </a:r>
            <a:r>
              <a:rPr lang="en-US" b="1" dirty="0" smtClean="0"/>
              <a:t>:</a:t>
            </a:r>
            <a:endParaRPr lang="en-US" dirty="0" smtClean="0"/>
          </a:p>
          <a:p>
            <a:r>
              <a:rPr lang="en-US" dirty="0" smtClean="0"/>
              <a:t>Observation – what you see is as important as anything… set the scene, jot down details, hear, smell, count, etc.</a:t>
            </a:r>
          </a:p>
          <a:p>
            <a:r>
              <a:rPr lang="en-US" dirty="0" smtClean="0"/>
              <a:t>People </a:t>
            </a:r>
            <a:r>
              <a:rPr lang="en-US" dirty="0"/>
              <a:t>– finding people who know the info, getting them to tell you the info you need</a:t>
            </a:r>
          </a:p>
          <a:p>
            <a:endParaRPr lang="en-US" dirty="0"/>
          </a:p>
        </p:txBody>
      </p:sp>
    </p:spTree>
    <p:extLst>
      <p:ext uri="{BB962C8B-B14F-4D97-AF65-F5344CB8AC3E}">
        <p14:creationId xmlns:p14="http://schemas.microsoft.com/office/powerpoint/2010/main" val="25431524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dirty="0" smtClean="0"/>
              <a:t>For all stories, </a:t>
            </a:r>
            <a:r>
              <a:rPr lang="en-US" u="dbl" dirty="0" smtClean="0">
                <a:solidFill>
                  <a:srgbClr val="FF0000"/>
                </a:solidFill>
              </a:rPr>
              <a:t>we need sources</a:t>
            </a:r>
            <a:r>
              <a:rPr lang="en-US" b="1" dirty="0" smtClean="0"/>
              <a:t>:</a:t>
            </a:r>
            <a:endParaRPr lang="en-US" dirty="0" smtClean="0"/>
          </a:p>
          <a:p>
            <a:r>
              <a:rPr lang="en-US" dirty="0" smtClean="0"/>
              <a:t>Observation – what you see is as important as anything… set the scene, jot down details, hear, smell, count, etc.</a:t>
            </a:r>
          </a:p>
          <a:p>
            <a:r>
              <a:rPr lang="en-US" dirty="0" smtClean="0"/>
              <a:t>People </a:t>
            </a:r>
            <a:r>
              <a:rPr lang="en-US" dirty="0"/>
              <a:t>– finding people who know the info, getting them to tell you the info you </a:t>
            </a:r>
            <a:r>
              <a:rPr lang="en-US" dirty="0" smtClean="0"/>
              <a:t>need</a:t>
            </a:r>
          </a:p>
          <a:p>
            <a:r>
              <a:rPr lang="en-US" dirty="0"/>
              <a:t>Documents – Paper can be better than people – facts in black and white – court records, audits, SEC filings, etc. Your eyes can deceive you, people can lie to you, but docs are docs...</a:t>
            </a:r>
          </a:p>
          <a:p>
            <a:endParaRPr lang="en-US" dirty="0"/>
          </a:p>
        </p:txBody>
      </p:sp>
    </p:spTree>
    <p:extLst>
      <p:ext uri="{BB962C8B-B14F-4D97-AF65-F5344CB8AC3E}">
        <p14:creationId xmlns:p14="http://schemas.microsoft.com/office/powerpoint/2010/main" val="36691605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For all stories, </a:t>
            </a:r>
            <a:r>
              <a:rPr lang="en-US" u="dbl" dirty="0" smtClean="0">
                <a:solidFill>
                  <a:srgbClr val="FF0000"/>
                </a:solidFill>
              </a:rPr>
              <a:t>we need sources</a:t>
            </a:r>
            <a:r>
              <a:rPr lang="en-US" b="1" dirty="0" smtClean="0"/>
              <a:t>:</a:t>
            </a:r>
            <a:endParaRPr lang="en-US" dirty="0" smtClean="0"/>
          </a:p>
          <a:p>
            <a:r>
              <a:rPr lang="en-US" sz="1500" dirty="0" smtClean="0"/>
              <a:t>Observation – what you see is as important as anything… set the scene, jot down details, hear, smell, count, etc.</a:t>
            </a:r>
          </a:p>
          <a:p>
            <a:r>
              <a:rPr lang="en-US" sz="1500" dirty="0" smtClean="0"/>
              <a:t>People </a:t>
            </a:r>
            <a:r>
              <a:rPr lang="en-US" sz="1500" dirty="0"/>
              <a:t>– finding people who know the info, getting them to tell you the info you </a:t>
            </a:r>
            <a:r>
              <a:rPr lang="en-US" sz="1500" dirty="0" smtClean="0"/>
              <a:t>need</a:t>
            </a:r>
          </a:p>
          <a:p>
            <a:r>
              <a:rPr lang="en-US" sz="1500" dirty="0"/>
              <a:t>Documents – Paper can be better than people – facts in black and white – court records, audits, SEC filings, etc. Your eyes can deceive you, people can lie to you, but docs are docs</a:t>
            </a:r>
            <a:r>
              <a:rPr lang="en-US" sz="1500" dirty="0" smtClean="0"/>
              <a:t>...</a:t>
            </a:r>
          </a:p>
          <a:p>
            <a:r>
              <a:rPr lang="en-US" dirty="0" smtClean="0"/>
              <a:t> </a:t>
            </a:r>
            <a:r>
              <a:rPr lang="en-US" dirty="0"/>
              <a:t>Data – Numeric information that isn’t in narrative form; raw information that hasn’t been summarized or otherwise processed – journalists become social scientists, find the news.</a:t>
            </a:r>
          </a:p>
          <a:p>
            <a:endParaRPr lang="en-US" dirty="0"/>
          </a:p>
          <a:p>
            <a:endParaRPr lang="en-US" dirty="0"/>
          </a:p>
        </p:txBody>
      </p:sp>
    </p:spTree>
    <p:extLst>
      <p:ext uri="{BB962C8B-B14F-4D97-AF65-F5344CB8AC3E}">
        <p14:creationId xmlns:p14="http://schemas.microsoft.com/office/powerpoint/2010/main" val="687183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t>Types of stories:</a:t>
            </a:r>
          </a:p>
          <a:p>
            <a:r>
              <a:rPr lang="en-US" dirty="0" smtClean="0"/>
              <a:t>Breaking </a:t>
            </a:r>
            <a:r>
              <a:rPr lang="en-US" dirty="0"/>
              <a:t>news… crashes, fires, shootings, floods, </a:t>
            </a:r>
            <a:r>
              <a:rPr lang="en-US" dirty="0" err="1" smtClean="0"/>
              <a:t>etc</a:t>
            </a:r>
            <a:endParaRPr lang="en-US" dirty="0" smtClean="0"/>
          </a:p>
          <a:p>
            <a:pPr marL="0" indent="0">
              <a:buNone/>
            </a:pPr>
            <a:r>
              <a:rPr lang="en-US" dirty="0" smtClean="0"/>
              <a:t>Example: </a:t>
            </a:r>
            <a:r>
              <a:rPr lang="en-US" b="1" dirty="0">
                <a:hlinkClick r:id="rId2"/>
              </a:rPr>
              <a:t>Atlas Air Had Previous Plane Incidents</a:t>
            </a:r>
            <a:endParaRPr lang="en-US" b="1" dirty="0"/>
          </a:p>
          <a:p>
            <a:endParaRPr lang="en-US" dirty="0"/>
          </a:p>
        </p:txBody>
      </p:sp>
    </p:spTree>
    <p:extLst>
      <p:ext uri="{BB962C8B-B14F-4D97-AF65-F5344CB8AC3E}">
        <p14:creationId xmlns:p14="http://schemas.microsoft.com/office/powerpoint/2010/main" val="2235633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r>
              <a:rPr lang="en-US" dirty="0"/>
              <a:t>Types of </a:t>
            </a:r>
            <a:r>
              <a:rPr lang="en-US" dirty="0" smtClean="0"/>
              <a:t>stories:</a:t>
            </a:r>
          </a:p>
          <a:p>
            <a:r>
              <a:rPr lang="en-US" dirty="0" smtClean="0"/>
              <a:t>Event </a:t>
            </a:r>
            <a:r>
              <a:rPr lang="en-US" dirty="0"/>
              <a:t>coverage… government meetings, speeches</a:t>
            </a:r>
            <a:r>
              <a:rPr lang="en-US" dirty="0" smtClean="0"/>
              <a:t>, study releases </a:t>
            </a:r>
            <a:r>
              <a:rPr lang="en-US" dirty="0"/>
              <a:t>etc. </a:t>
            </a:r>
            <a:endParaRPr lang="en-US" b="1" dirty="0" smtClean="0"/>
          </a:p>
          <a:p>
            <a:pPr marL="0" indent="0">
              <a:buNone/>
            </a:pPr>
            <a:endParaRPr lang="en-US" b="1" dirty="0" smtClean="0"/>
          </a:p>
          <a:p>
            <a:pPr marL="0" indent="0">
              <a:buNone/>
            </a:pPr>
            <a:r>
              <a:rPr lang="en-US" b="1" dirty="0" smtClean="0"/>
              <a:t>Example: </a:t>
            </a:r>
            <a:r>
              <a:rPr lang="en-US" b="1" i="1" dirty="0">
                <a:hlinkClick r:id="rId2"/>
              </a:rPr>
              <a:t>Many U.S. Blacks Moving to South, Reversing Trend</a:t>
            </a:r>
            <a:endParaRPr lang="en-US" b="1" i="1" dirty="0"/>
          </a:p>
          <a:p>
            <a:endParaRPr lang="en-US" dirty="0"/>
          </a:p>
          <a:p>
            <a:pPr marL="0" indent="0">
              <a:buNone/>
            </a:pPr>
            <a:endParaRPr lang="en-US" dirty="0"/>
          </a:p>
        </p:txBody>
      </p:sp>
    </p:spTree>
    <p:extLst>
      <p:ext uri="{BB962C8B-B14F-4D97-AF65-F5344CB8AC3E}">
        <p14:creationId xmlns:p14="http://schemas.microsoft.com/office/powerpoint/2010/main" val="1418051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r>
              <a:rPr lang="en-US" dirty="0"/>
              <a:t>Types of </a:t>
            </a:r>
            <a:r>
              <a:rPr lang="en-US" dirty="0" smtClean="0"/>
              <a:t>stories:</a:t>
            </a:r>
          </a:p>
          <a:p>
            <a:pPr marL="0" indent="0">
              <a:buNone/>
            </a:pPr>
            <a:r>
              <a:rPr lang="en-US" dirty="0"/>
              <a:t>Features… good stories for the sake of telling a good </a:t>
            </a:r>
            <a:r>
              <a:rPr lang="en-US" dirty="0" smtClean="0"/>
              <a:t>tale</a:t>
            </a:r>
            <a:endParaRPr lang="en-US" dirty="0"/>
          </a:p>
          <a:p>
            <a:pPr marL="0" indent="0">
              <a:buNone/>
            </a:pPr>
            <a:r>
              <a:rPr lang="en-US" dirty="0"/>
              <a:t> </a:t>
            </a:r>
            <a:endParaRPr lang="en-US" dirty="0" smtClean="0"/>
          </a:p>
          <a:p>
            <a:pPr marL="0" indent="0">
              <a:buNone/>
            </a:pPr>
            <a:r>
              <a:rPr lang="en-US" dirty="0" smtClean="0"/>
              <a:t>Example: </a:t>
            </a:r>
            <a:r>
              <a:rPr lang="en-US" dirty="0" smtClean="0">
                <a:hlinkClick r:id="rId2"/>
              </a:rPr>
              <a:t>Ranks of Italian Barber Shop Owners Thinning</a:t>
            </a:r>
            <a:endParaRPr lang="en-US" dirty="0" smtClean="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02033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r>
              <a:rPr lang="en-US" dirty="0"/>
              <a:t>Types of </a:t>
            </a:r>
            <a:r>
              <a:rPr lang="en-US" dirty="0" smtClean="0"/>
              <a:t>stories:</a:t>
            </a:r>
          </a:p>
          <a:p>
            <a:pPr marL="0" indent="0">
              <a:buNone/>
            </a:pPr>
            <a:endParaRPr lang="en-US" dirty="0"/>
          </a:p>
          <a:p>
            <a:pPr marL="0" indent="0">
              <a:buNone/>
            </a:pPr>
            <a:r>
              <a:rPr lang="en-US" dirty="0" smtClean="0"/>
              <a:t>Explanatory </a:t>
            </a:r>
            <a:r>
              <a:rPr lang="en-US" dirty="0"/>
              <a:t>-- in-depth coverage of an important issue in the news</a:t>
            </a:r>
            <a:r>
              <a:rPr lang="en-US" dirty="0" smtClean="0"/>
              <a:t>..</a:t>
            </a:r>
          </a:p>
          <a:p>
            <a:pPr marL="0" indent="0">
              <a:buNone/>
            </a:pPr>
            <a:endParaRPr lang="en-US" b="1" dirty="0"/>
          </a:p>
          <a:p>
            <a:pPr marL="0" indent="0">
              <a:buNone/>
            </a:pPr>
            <a:r>
              <a:rPr lang="en-US" b="1" dirty="0" smtClean="0"/>
              <a:t> </a:t>
            </a:r>
            <a:r>
              <a:rPr lang="en-US" dirty="0" smtClean="0"/>
              <a:t>Example</a:t>
            </a:r>
            <a:r>
              <a:rPr lang="en-US" dirty="0" smtClean="0">
                <a:hlinkClick r:id="rId2"/>
              </a:rPr>
              <a:t>: </a:t>
            </a:r>
            <a:r>
              <a:rPr lang="en-US" b="1" i="1" dirty="0" smtClean="0">
                <a:hlinkClick r:id="rId2"/>
              </a:rPr>
              <a:t>Older</a:t>
            </a:r>
            <a:r>
              <a:rPr lang="en-US" b="1" i="1" dirty="0">
                <a:hlinkClick r:id="rId2"/>
              </a:rPr>
              <a:t>, Suburban and Struggling, ‘Near Poor’ Startle the Census</a:t>
            </a:r>
            <a:endParaRPr lang="en-US" b="1"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79329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r>
              <a:rPr lang="en-US" dirty="0"/>
              <a:t>Types of </a:t>
            </a:r>
            <a:r>
              <a:rPr lang="en-US" dirty="0" smtClean="0"/>
              <a:t>stories:</a:t>
            </a:r>
          </a:p>
          <a:p>
            <a:pPr marL="0" indent="0">
              <a:buNone/>
            </a:pPr>
            <a:endParaRPr lang="en-US" dirty="0"/>
          </a:p>
          <a:p>
            <a:pPr marL="0" indent="0">
              <a:buNone/>
            </a:pPr>
            <a:r>
              <a:rPr lang="en-US" dirty="0"/>
              <a:t>Enterprise… write about trends or issues that are important but not being raised elsewhere. </a:t>
            </a:r>
            <a:endParaRPr lang="en-US" dirty="0" smtClean="0"/>
          </a:p>
          <a:p>
            <a:pPr marL="0" indent="0">
              <a:buNone/>
            </a:pPr>
            <a:endParaRPr lang="en-US" dirty="0"/>
          </a:p>
          <a:p>
            <a:pPr marL="0" indent="0">
              <a:buNone/>
            </a:pPr>
            <a:r>
              <a:rPr lang="en-US" dirty="0" smtClean="0"/>
              <a:t>Example: </a:t>
            </a:r>
            <a:r>
              <a:rPr lang="en-US" dirty="0">
                <a:hlinkClick r:id="rId2"/>
              </a:rPr>
              <a:t>Even Critics of Safety Net Increasingly Depend on </a:t>
            </a:r>
            <a:r>
              <a:rPr lang="en-US" dirty="0" smtClean="0">
                <a:hlinkClick r:id="rId2"/>
              </a:rPr>
              <a:t>It</a:t>
            </a:r>
            <a:endParaRPr lang="en-US" dirty="0"/>
          </a:p>
        </p:txBody>
      </p:sp>
    </p:spTree>
    <p:extLst>
      <p:ext uri="{BB962C8B-B14F-4D97-AF65-F5344CB8AC3E}">
        <p14:creationId xmlns:p14="http://schemas.microsoft.com/office/powerpoint/2010/main" val="1550740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r>
              <a:rPr lang="en-US" dirty="0"/>
              <a:t>Types of </a:t>
            </a:r>
            <a:r>
              <a:rPr lang="en-US" dirty="0" smtClean="0"/>
              <a:t>stories:</a:t>
            </a:r>
          </a:p>
          <a:p>
            <a:pPr marL="0" indent="0">
              <a:buNone/>
            </a:pPr>
            <a:endParaRPr lang="en-US" dirty="0"/>
          </a:p>
          <a:p>
            <a:pPr marL="0" indent="0">
              <a:buNone/>
            </a:pPr>
            <a:r>
              <a:rPr lang="en-US" dirty="0"/>
              <a:t>Investigative…serious flaw in public policy…”bad guys” </a:t>
            </a:r>
            <a:r>
              <a:rPr lang="en-US" dirty="0" smtClean="0"/>
              <a:t>exposed</a:t>
            </a:r>
          </a:p>
          <a:p>
            <a:pPr marL="0" indent="0">
              <a:buNone/>
            </a:pPr>
            <a:endParaRPr lang="en-US" dirty="0"/>
          </a:p>
          <a:p>
            <a:pPr marL="0" indent="0">
              <a:buNone/>
            </a:pPr>
            <a:r>
              <a:rPr lang="en-US" dirty="0" smtClean="0"/>
              <a:t>Example: </a:t>
            </a:r>
            <a:r>
              <a:rPr lang="en-US" dirty="0">
                <a:hlinkClick r:id="rId2"/>
              </a:rPr>
              <a:t>Seeking Gun or Selling One, Web Is a Land of Few Rules</a:t>
            </a:r>
            <a:endParaRPr lang="en-US" dirty="0"/>
          </a:p>
          <a:p>
            <a:pPr marL="0" indent="0">
              <a:buNone/>
            </a:pPr>
            <a:endParaRPr lang="en-US" dirty="0"/>
          </a:p>
        </p:txBody>
      </p:sp>
    </p:spTree>
    <p:extLst>
      <p:ext uri="{BB962C8B-B14F-4D97-AF65-F5344CB8AC3E}">
        <p14:creationId xmlns:p14="http://schemas.microsoft.com/office/powerpoint/2010/main" val="166573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What exactly is a database?</a:t>
            </a:r>
            <a:r>
              <a:rPr lang="en-US" dirty="0"/>
              <a:t>  It’s a collection of information stored in electronic format that is organized into some kind of structure</a:t>
            </a:r>
            <a:endParaRPr lang="en-US" dirty="0" smtClean="0"/>
          </a:p>
        </p:txBody>
      </p:sp>
    </p:spTree>
    <p:extLst>
      <p:ext uri="{BB962C8B-B14F-4D97-AF65-F5344CB8AC3E}">
        <p14:creationId xmlns:p14="http://schemas.microsoft.com/office/powerpoint/2010/main" val="3027385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sz="3600" dirty="0"/>
              <a:t>Computer-assisted reporting involves analyzing data to uncover newsworthy information. </a:t>
            </a:r>
            <a:r>
              <a:rPr lang="en-US" sz="3600" u="dbl" dirty="0">
                <a:solidFill>
                  <a:srgbClr val="C00000"/>
                </a:solidFill>
              </a:rPr>
              <a:t>It is not magic </a:t>
            </a:r>
            <a:r>
              <a:rPr lang="en-US" sz="3600" dirty="0"/>
              <a:t>– it should be seen in the context of other reporting techniques.</a:t>
            </a:r>
          </a:p>
          <a:p>
            <a:endParaRPr lang="en-US" dirty="0"/>
          </a:p>
        </p:txBody>
      </p:sp>
    </p:spTree>
    <p:extLst>
      <p:ext uri="{BB962C8B-B14F-4D97-AF65-F5344CB8AC3E}">
        <p14:creationId xmlns:p14="http://schemas.microsoft.com/office/powerpoint/2010/main" val="1477362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a:xfrm>
            <a:off x="791548" y="3075927"/>
            <a:ext cx="6560976" cy="2298506"/>
          </a:xfrm>
        </p:spPr>
        <p:txBody>
          <a:bodyPr>
            <a:normAutofit fontScale="92500"/>
          </a:bodyPr>
          <a:lstStyle/>
          <a:p>
            <a:pPr marL="0" indent="0">
              <a:buNone/>
            </a:pPr>
            <a:r>
              <a:rPr lang="en-US" dirty="0">
                <a:solidFill>
                  <a:srgbClr val="FF0000"/>
                </a:solidFill>
              </a:rPr>
              <a:t>What exactly is a database?</a:t>
            </a:r>
            <a:r>
              <a:rPr lang="en-US" dirty="0"/>
              <a:t>  It’s a collection of information stored in electronic format that is organized into some kind of </a:t>
            </a:r>
            <a:r>
              <a:rPr lang="en-US" dirty="0" smtClean="0"/>
              <a:t>structure</a:t>
            </a:r>
          </a:p>
          <a:p>
            <a:pPr marL="0" indent="0">
              <a:buNone/>
            </a:pPr>
            <a:r>
              <a:rPr lang="en-US" dirty="0"/>
              <a:t>Think file cabinets. You have drawers, and within each draw you have a series of folders. Within each folder you have documents. Each drawer is labeled, each folder is labeled.</a:t>
            </a:r>
          </a:p>
          <a:p>
            <a:pPr marL="0" indent="0">
              <a:buNone/>
            </a:pPr>
            <a:r>
              <a:rPr lang="en-US" dirty="0"/>
              <a:t> </a:t>
            </a:r>
          </a:p>
          <a:p>
            <a:pPr marL="0" indent="0">
              <a:buNone/>
            </a:pPr>
            <a:endParaRPr lang="en-US" dirty="0" smtClean="0"/>
          </a:p>
        </p:txBody>
      </p:sp>
      <p:sp>
        <p:nvSpPr>
          <p:cNvPr id="4" name="AutoShape 2" descr="Image result for file cabinets"/>
          <p:cNvSpPr>
            <a:spLocks noChangeAspect="1" noChangeArrowheads="1"/>
          </p:cNvSpPr>
          <p:nvPr/>
        </p:nvSpPr>
        <p:spPr bwMode="auto">
          <a:xfrm>
            <a:off x="2157369" y="44769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file cabine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367" y="2464403"/>
            <a:ext cx="3810000" cy="3810000"/>
          </a:xfrm>
          <a:prstGeom prst="rect">
            <a:avLst/>
          </a:prstGeom>
        </p:spPr>
      </p:pic>
    </p:spTree>
    <p:extLst>
      <p:ext uri="{BB962C8B-B14F-4D97-AF65-F5344CB8AC3E}">
        <p14:creationId xmlns:p14="http://schemas.microsoft.com/office/powerpoint/2010/main" val="553300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What exactly is a database?</a:t>
            </a:r>
            <a:r>
              <a:rPr lang="en-US" dirty="0"/>
              <a:t>  It’s a collection of information stored in electronic format that is organized into some kind of </a:t>
            </a:r>
            <a:r>
              <a:rPr lang="en-US" dirty="0" smtClean="0"/>
              <a:t>structure</a:t>
            </a:r>
          </a:p>
          <a:p>
            <a:pPr marL="0" indent="0">
              <a:buNone/>
            </a:pPr>
            <a:endParaRPr lang="en-US" dirty="0"/>
          </a:p>
          <a:p>
            <a:pPr marL="0" indent="0">
              <a:buNone/>
            </a:pPr>
            <a:r>
              <a:rPr lang="en-US" dirty="0" smtClean="0"/>
              <a:t>A Database </a:t>
            </a:r>
            <a:r>
              <a:rPr lang="en-US" dirty="0"/>
              <a:t>doesn’t have to be numeric – The </a:t>
            </a:r>
            <a:r>
              <a:rPr lang="en-US" dirty="0" smtClean="0"/>
              <a:t>New York Times archive </a:t>
            </a:r>
            <a:r>
              <a:rPr lang="en-US" dirty="0"/>
              <a:t>is a database of stories published in the paper. </a:t>
            </a:r>
            <a:endParaRPr lang="en-US" dirty="0" smtClean="0"/>
          </a:p>
          <a:p>
            <a:pPr marL="0" indent="0">
              <a:buNone/>
            </a:pPr>
            <a:r>
              <a:rPr lang="en-US" dirty="0" smtClean="0"/>
              <a:t>Each </a:t>
            </a:r>
            <a:r>
              <a:rPr lang="en-US" dirty="0"/>
              <a:t>story is a “record” in the database – it contains not just the text of the story, but also several “fields” of information that help organize the archive – the date, the page, the section, etc.</a:t>
            </a:r>
          </a:p>
          <a:p>
            <a:pPr marL="0" indent="0">
              <a:buNone/>
            </a:pPr>
            <a:endParaRPr lang="en-US" dirty="0" smtClean="0"/>
          </a:p>
        </p:txBody>
      </p:sp>
    </p:spTree>
    <p:extLst>
      <p:ext uri="{BB962C8B-B14F-4D97-AF65-F5344CB8AC3E}">
        <p14:creationId xmlns:p14="http://schemas.microsoft.com/office/powerpoint/2010/main" val="1122289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What exactly is a database?</a:t>
            </a:r>
            <a:r>
              <a:rPr lang="en-US" dirty="0"/>
              <a:t>  It’s a collection of information stored in electronic format that is organized into some kind of </a:t>
            </a:r>
            <a:r>
              <a:rPr lang="en-US" dirty="0" smtClean="0"/>
              <a:t>structure</a:t>
            </a:r>
          </a:p>
          <a:p>
            <a:pPr marL="0" indent="0">
              <a:buNone/>
            </a:pPr>
            <a:r>
              <a:rPr lang="en-US" dirty="0" smtClean="0"/>
              <a:t>But in the CAR world, we usually work with database “tables” – where information is organized in “rows” and “columns”</a:t>
            </a:r>
          </a:p>
          <a:p>
            <a:pPr marL="0" indent="0">
              <a:buNone/>
            </a:pPr>
            <a:endParaRPr lang="en-US" dirty="0"/>
          </a:p>
          <a:p>
            <a:pPr marL="0" indent="0">
              <a:buNone/>
            </a:pPr>
            <a:r>
              <a:rPr lang="en-US" dirty="0" smtClean="0"/>
              <a:t>Each “row” represents one “record” in the database.</a:t>
            </a:r>
          </a:p>
          <a:p>
            <a:pPr marL="0" indent="0">
              <a:buNone/>
            </a:pPr>
            <a:r>
              <a:rPr lang="en-US" dirty="0" smtClean="0"/>
              <a:t>Each “column” represents one characteristic of that record.</a:t>
            </a:r>
          </a:p>
        </p:txBody>
      </p:sp>
    </p:spTree>
    <p:extLst>
      <p:ext uri="{BB962C8B-B14F-4D97-AF65-F5344CB8AC3E}">
        <p14:creationId xmlns:p14="http://schemas.microsoft.com/office/powerpoint/2010/main" val="10547852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What exactly is a database?</a:t>
            </a:r>
            <a:r>
              <a:rPr lang="en-US" dirty="0"/>
              <a:t>  It’s a collection of information stored in electronic format that is organized into some kind of </a:t>
            </a:r>
            <a:r>
              <a:rPr lang="en-US" dirty="0" smtClean="0"/>
              <a:t>structure</a:t>
            </a:r>
          </a:p>
          <a:p>
            <a:pPr marL="0" indent="0">
              <a:buNone/>
            </a:pPr>
            <a:endParaRPr lang="en-US" dirty="0"/>
          </a:p>
          <a:p>
            <a:pPr marL="0" indent="0">
              <a:buNone/>
            </a:pP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487772912"/>
              </p:ext>
            </p:extLst>
          </p:nvPr>
        </p:nvGraphicFramePr>
        <p:xfrm>
          <a:off x="2393670" y="3297173"/>
          <a:ext cx="7123554" cy="3355338"/>
        </p:xfrm>
        <a:graphic>
          <a:graphicData uri="http://schemas.openxmlformats.org/drawingml/2006/table">
            <a:tbl>
              <a:tblPr/>
              <a:tblGrid>
                <a:gridCol w="1187259"/>
                <a:gridCol w="1187259"/>
                <a:gridCol w="1187259"/>
                <a:gridCol w="1187259"/>
                <a:gridCol w="1187259"/>
                <a:gridCol w="1187259"/>
              </a:tblGrid>
              <a:tr h="0">
                <a:tc>
                  <a:txBody>
                    <a:bodyPr/>
                    <a:lstStyle/>
                    <a:p>
                      <a:pPr algn="l" fontAlgn="t"/>
                      <a:r>
                        <a:rPr lang="en-US" sz="1100" b="1">
                          <a:solidFill>
                            <a:srgbClr val="B8BAB4"/>
                          </a:solidFill>
                          <a:effectLst/>
                        </a:rPr>
                        <a:t>Country name</a:t>
                      </a: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1" u="none" strike="noStrike">
                          <a:solidFill>
                            <a:srgbClr val="587088"/>
                          </a:solidFill>
                          <a:effectLst/>
                          <a:hlinkClick r:id="rId2" tooltip="sort by 2010"/>
                        </a:rPr>
                        <a:t>2010</a:t>
                      </a:r>
                      <a:endParaRPr lang="en-US" sz="1100" b="1">
                        <a:solidFill>
                          <a:srgbClr val="B8BAB4"/>
                        </a:solidFill>
                        <a:effectLst/>
                      </a:endParaRP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1" u="none" strike="noStrike">
                          <a:solidFill>
                            <a:srgbClr val="587088"/>
                          </a:solidFill>
                          <a:effectLst/>
                          <a:hlinkClick r:id="rId3" tooltip="sort by 2011"/>
                        </a:rPr>
                        <a:t>2011</a:t>
                      </a:r>
                      <a:endParaRPr lang="en-US" sz="1100" b="1">
                        <a:solidFill>
                          <a:srgbClr val="B8BAB4"/>
                        </a:solidFill>
                        <a:effectLst/>
                      </a:endParaRP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1" u="none" strike="noStrike">
                          <a:solidFill>
                            <a:srgbClr val="587088"/>
                          </a:solidFill>
                          <a:effectLst/>
                          <a:hlinkClick r:id="rId4" tooltip="sort by 2012"/>
                        </a:rPr>
                        <a:t>2012</a:t>
                      </a:r>
                      <a:endParaRPr lang="en-US" sz="1100" b="1">
                        <a:solidFill>
                          <a:srgbClr val="B8BAB4"/>
                        </a:solidFill>
                        <a:effectLst/>
                      </a:endParaRP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1" u="none" strike="noStrike">
                          <a:solidFill>
                            <a:srgbClr val="587088"/>
                          </a:solidFill>
                          <a:effectLst/>
                          <a:hlinkClick r:id="rId5" tooltip="sort by 2013"/>
                        </a:rPr>
                        <a:t>2013</a:t>
                      </a:r>
                      <a:endParaRPr lang="en-US" sz="1100" b="1">
                        <a:solidFill>
                          <a:srgbClr val="B8BAB4"/>
                        </a:solidFill>
                        <a:effectLst/>
                      </a:endParaRP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1" u="none" strike="noStrike">
                          <a:solidFill>
                            <a:srgbClr val="587088"/>
                          </a:solidFill>
                          <a:effectLst/>
                          <a:hlinkClick r:id="rId6" tooltip="sort by 2014"/>
                        </a:rPr>
                        <a:t>2014</a:t>
                      </a:r>
                      <a:endParaRPr lang="en-US" sz="1100" b="1">
                        <a:solidFill>
                          <a:srgbClr val="B8BAB4"/>
                        </a:solidFill>
                        <a:effectLst/>
                      </a:endParaRPr>
                    </a:p>
                  </a:txBody>
                  <a:tcPr marL="55534" marR="28924" marT="27767" marB="23139">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7"/>
                        </a:rPr>
                        <a:t>Afghanistan</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28,397,812.0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29,105,480.0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29,824,536.0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30,551,674.0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31,280,518.0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8"/>
                        </a:rPr>
                        <a:t>Albania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2,913,021.0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2,904,780.0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2,900,489.0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2,897,366.0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2,894,475.0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9"/>
                        </a:rPr>
                        <a:t>Algeria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37,062,820.0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37,762,962.0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38,481,705.0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39,208,194.0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39,928,947.0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36351">
                <a:tc>
                  <a:txBody>
                    <a:bodyPr/>
                    <a:lstStyle/>
                    <a:p>
                      <a:pPr fontAlgn="t"/>
                      <a:r>
                        <a:rPr lang="en-US" sz="1100" b="1" u="none" strike="noStrike">
                          <a:solidFill>
                            <a:srgbClr val="587088"/>
                          </a:solidFill>
                          <a:effectLst/>
                          <a:hlinkClick r:id="rId10"/>
                        </a:rPr>
                        <a:t>American Samoa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55,636.0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55,274.0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55,128.0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55,165.0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55,320.0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11"/>
                        </a:rPr>
                        <a:t>Andorra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77,907.0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77,865.0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78,360.0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79,218.0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80,153.0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12"/>
                        </a:rPr>
                        <a:t>Angola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19,549,124.0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20,180,490.0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20,820,525.0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21,471,618.0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22,137,261.0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68080">
                <a:tc>
                  <a:txBody>
                    <a:bodyPr/>
                    <a:lstStyle/>
                    <a:p>
                      <a:pPr fontAlgn="t"/>
                      <a:r>
                        <a:rPr lang="en-US" sz="1100" b="1" u="none" strike="noStrike">
                          <a:solidFill>
                            <a:srgbClr val="587088"/>
                          </a:solidFill>
                          <a:effectLst/>
                          <a:hlinkClick r:id="rId13"/>
                        </a:rPr>
                        <a:t>Antigua and Barbuda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87,233.0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88,152.0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89,069.0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89,985.0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a:effectLst/>
                        </a:rPr>
                        <a:t>90,903.0</a:t>
                      </a: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14"/>
                        </a:rPr>
                        <a:t>Argentina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40,374,224.0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40,728,738.0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41,086,927.0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41,446,246.0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41,803,125.0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4623">
                <a:tc>
                  <a:txBody>
                    <a:bodyPr/>
                    <a:lstStyle/>
                    <a:p>
                      <a:pPr fontAlgn="t"/>
                      <a:r>
                        <a:rPr lang="en-US" sz="1100" b="1" u="none" strike="noStrike">
                          <a:solidFill>
                            <a:srgbClr val="587088"/>
                          </a:solidFill>
                          <a:effectLst/>
                          <a:hlinkClick r:id="rId15"/>
                        </a:rPr>
                        <a:t>Armenia</a:t>
                      </a:r>
                      <a:endParaRPr lang="en-US" sz="1100" b="1">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2,963,496.0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2,964,120.0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2,969,081.0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a:solidFill>
                            <a:srgbClr val="403E3C"/>
                          </a:solidFill>
                          <a:effectLst/>
                          <a:latin typeface="Arial" panose="020B0604020202020204" pitchFamily="34" charset="0"/>
                        </a:rPr>
                        <a:t>2,976,566.0</a:t>
                      </a:r>
                      <a:endParaRPr lang="en-US" sz="110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100" b="0" dirty="0">
                          <a:solidFill>
                            <a:srgbClr val="403E3C"/>
                          </a:solidFill>
                          <a:effectLst/>
                          <a:latin typeface="Arial" panose="020B0604020202020204" pitchFamily="34" charset="0"/>
                        </a:rPr>
                        <a:t>2,983,990.0</a:t>
                      </a:r>
                      <a:endParaRPr lang="en-US" sz="1100" dirty="0">
                        <a:effectLst/>
                      </a:endParaRPr>
                    </a:p>
                  </a:txBody>
                  <a:tcPr marL="55534" marR="28924" marT="28924" marB="23139">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029726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Working with Data</a:t>
            </a:r>
          </a:p>
          <a:p>
            <a:pPr marL="0" indent="0">
              <a:buNone/>
            </a:pPr>
            <a:r>
              <a:rPr lang="en-US" dirty="0" smtClean="0"/>
              <a:t>Ok, now that we’ve been introduced to data, in person, a little about the types of data tools common in journalism.</a:t>
            </a:r>
          </a:p>
          <a:p>
            <a:pPr marL="0" indent="0">
              <a:buNone/>
            </a:pPr>
            <a:endParaRPr lang="en-US" dirty="0"/>
          </a:p>
        </p:txBody>
      </p:sp>
    </p:spTree>
    <p:extLst>
      <p:ext uri="{BB962C8B-B14F-4D97-AF65-F5344CB8AC3E}">
        <p14:creationId xmlns:p14="http://schemas.microsoft.com/office/powerpoint/2010/main" val="3306296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Working with Data</a:t>
            </a:r>
          </a:p>
          <a:p>
            <a:pPr marL="0" indent="0">
              <a:buNone/>
            </a:pPr>
            <a:r>
              <a:rPr lang="en-US" dirty="0" smtClean="0"/>
              <a:t>Ok, now that we’ve been introduced to data, in person, a little about the types of data tools common in journalism.</a:t>
            </a:r>
          </a:p>
          <a:p>
            <a:pPr marL="0" indent="0">
              <a:buNone/>
            </a:pPr>
            <a:endParaRPr lang="en-US" dirty="0"/>
          </a:p>
          <a:p>
            <a:pPr marL="0" indent="0">
              <a:buNone/>
            </a:pPr>
            <a:r>
              <a:rPr lang="en-US" dirty="0" smtClean="0"/>
              <a:t>Spreadsheets: I like to think of a spreadsheet as a 3-D calculator because it allows me to make thousands of calculations simultaneously. It’s bread-and-butter Computer-Assisted Reporting, and what we’ll be spending most of our time on in class.</a:t>
            </a:r>
          </a:p>
          <a:p>
            <a:pPr marL="0" indent="0">
              <a:buNone/>
            </a:pPr>
            <a:endParaRPr lang="en-US" dirty="0"/>
          </a:p>
        </p:txBody>
      </p:sp>
    </p:spTree>
    <p:extLst>
      <p:ext uri="{BB962C8B-B14F-4D97-AF65-F5344CB8AC3E}">
        <p14:creationId xmlns:p14="http://schemas.microsoft.com/office/powerpoint/2010/main" val="888267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Working with Data</a:t>
            </a:r>
          </a:p>
          <a:p>
            <a:pPr marL="0" indent="0">
              <a:buNone/>
            </a:pPr>
            <a:r>
              <a:rPr lang="en-US" dirty="0" smtClean="0"/>
              <a:t>Ok, now that we’ve been introduced to data, in person, a little about the types of data tools common in journalism.</a:t>
            </a:r>
          </a:p>
          <a:p>
            <a:pPr marL="0" indent="0">
              <a:buNone/>
            </a:pPr>
            <a:endParaRPr lang="en-US" dirty="0"/>
          </a:p>
          <a:p>
            <a:pPr marL="0" indent="0">
              <a:buNone/>
            </a:pPr>
            <a:r>
              <a:rPr lang="en-US" dirty="0" smtClean="0"/>
              <a:t>Database managers: A tool for storing large datasets that are often raw and </a:t>
            </a:r>
            <a:r>
              <a:rPr lang="en-US" dirty="0" err="1" smtClean="0"/>
              <a:t>unsummarized</a:t>
            </a:r>
            <a:r>
              <a:rPr lang="en-US" dirty="0" smtClean="0"/>
              <a:t>. For example, a database would be used to analyze campaign contributions by individuals (millions of rows). A spreadsheet might be used to look at trends in giving from residents of different states (summarized).</a:t>
            </a:r>
          </a:p>
          <a:p>
            <a:pPr marL="0" indent="0">
              <a:buNone/>
            </a:pPr>
            <a:endParaRPr lang="en-US" dirty="0"/>
          </a:p>
        </p:txBody>
      </p:sp>
    </p:spTree>
    <p:extLst>
      <p:ext uri="{BB962C8B-B14F-4D97-AF65-F5344CB8AC3E}">
        <p14:creationId xmlns:p14="http://schemas.microsoft.com/office/powerpoint/2010/main" val="437777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Working with Data</a:t>
            </a:r>
          </a:p>
          <a:p>
            <a:pPr marL="0" indent="0">
              <a:buNone/>
            </a:pPr>
            <a:r>
              <a:rPr lang="en-US" dirty="0" smtClean="0"/>
              <a:t>Ok, now that we’ve been introduced to data, in person, a little about the types of data tools common in journalism.</a:t>
            </a:r>
          </a:p>
          <a:p>
            <a:pPr marL="0" indent="0">
              <a:buNone/>
            </a:pPr>
            <a:endParaRPr lang="en-US" dirty="0"/>
          </a:p>
          <a:p>
            <a:pPr marL="0" indent="0">
              <a:buNone/>
            </a:pPr>
            <a:r>
              <a:rPr lang="en-US" dirty="0" smtClean="0"/>
              <a:t>GIS and DataViz: An exploding segment of journalism is devoted to illustrating with data. Readers love maps. Readers love to see stories in new ways. Journalists who work with data in this way have the eye of an artist, but still need grounding in journalism to make sure their visualizations are accurate and fair and not just pretty.</a:t>
            </a:r>
            <a:endParaRPr lang="en-US" dirty="0"/>
          </a:p>
        </p:txBody>
      </p:sp>
    </p:spTree>
    <p:extLst>
      <p:ext uri="{BB962C8B-B14F-4D97-AF65-F5344CB8AC3E}">
        <p14:creationId xmlns:p14="http://schemas.microsoft.com/office/powerpoint/2010/main" val="3707965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Working with Data</a:t>
            </a:r>
          </a:p>
          <a:p>
            <a:pPr marL="0" indent="0">
              <a:buNone/>
            </a:pPr>
            <a:r>
              <a:rPr lang="en-US" dirty="0" smtClean="0"/>
              <a:t>Ok, now that we’ve been introduced to data, in person, a little about the types of data tools common in journalism.</a:t>
            </a:r>
          </a:p>
          <a:p>
            <a:pPr marL="0" indent="0">
              <a:buNone/>
            </a:pPr>
            <a:endParaRPr lang="en-US" dirty="0"/>
          </a:p>
          <a:p>
            <a:pPr marL="0" indent="0">
              <a:buNone/>
            </a:pPr>
            <a:r>
              <a:rPr lang="en-US" dirty="0" smtClean="0"/>
              <a:t>Programming: Yes, it’s a scary word, but journalists are discovering all types of uses for code. Screen “scraping” is often useful if sources can’t or won’t provide a database, and programming is also used to clean up “dirty” data, create data entry systems, and to study and parse documents.</a:t>
            </a:r>
            <a:endParaRPr lang="en-US" dirty="0"/>
          </a:p>
        </p:txBody>
      </p:sp>
    </p:spTree>
    <p:extLst>
      <p:ext uri="{BB962C8B-B14F-4D97-AF65-F5344CB8AC3E}">
        <p14:creationId xmlns:p14="http://schemas.microsoft.com/office/powerpoint/2010/main" val="6211201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Summing it Up:</a:t>
            </a:r>
          </a:p>
          <a:p>
            <a:pPr marL="0" indent="0">
              <a:buNone/>
            </a:pPr>
            <a:endParaRPr lang="en-US" dirty="0">
              <a:solidFill>
                <a:srgbClr val="FF0000"/>
              </a:solidFill>
            </a:endParaRPr>
          </a:p>
          <a:p>
            <a:pPr marL="0" indent="0">
              <a:buNone/>
            </a:pPr>
            <a:r>
              <a:rPr lang="en-US" dirty="0" smtClean="0"/>
              <a:t>As you can see, CAR is not one single thing. At its best, it’s just good reporting. All the rules of reporting apply – fairness, accuracy, news judgement. </a:t>
            </a:r>
          </a:p>
          <a:p>
            <a:pPr marL="0" indent="0">
              <a:buNone/>
            </a:pPr>
            <a:endParaRPr lang="en-US" dirty="0"/>
          </a:p>
          <a:p>
            <a:pPr marL="0" indent="0">
              <a:buNone/>
            </a:pPr>
            <a:r>
              <a:rPr lang="en-US" dirty="0" smtClean="0"/>
              <a:t>The goal of is class is to help you understand what’s possible, and start you on the path to learn how to learn.</a:t>
            </a:r>
            <a:endParaRPr lang="en-US" dirty="0"/>
          </a:p>
        </p:txBody>
      </p:sp>
    </p:spTree>
    <p:extLst>
      <p:ext uri="{BB962C8B-B14F-4D97-AF65-F5344CB8AC3E}">
        <p14:creationId xmlns:p14="http://schemas.microsoft.com/office/powerpoint/2010/main" val="193519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a:t>--- Breaking news… crashes, fires, shootings, floods, etc.</a:t>
            </a:r>
          </a:p>
          <a:p>
            <a:endParaRPr lang="en-US" dirty="0"/>
          </a:p>
        </p:txBody>
      </p:sp>
    </p:spTree>
    <p:extLst>
      <p:ext uri="{BB962C8B-B14F-4D97-AF65-F5344CB8AC3E}">
        <p14:creationId xmlns:p14="http://schemas.microsoft.com/office/powerpoint/2010/main" val="52436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a:t>--- Breaking news… crashes, fires, shootings, floods, etc</a:t>
            </a:r>
            <a:r>
              <a:rPr lang="en-US" dirty="0" smtClean="0"/>
              <a:t>.</a:t>
            </a:r>
          </a:p>
          <a:p>
            <a:r>
              <a:rPr lang="en-US" dirty="0"/>
              <a:t>Event coverage… government meetings, speeches, etc.</a:t>
            </a:r>
          </a:p>
          <a:p>
            <a:endParaRPr lang="en-US" dirty="0"/>
          </a:p>
          <a:p>
            <a:endParaRPr lang="en-US" dirty="0"/>
          </a:p>
        </p:txBody>
      </p:sp>
    </p:spTree>
    <p:extLst>
      <p:ext uri="{BB962C8B-B14F-4D97-AF65-F5344CB8AC3E}">
        <p14:creationId xmlns:p14="http://schemas.microsoft.com/office/powerpoint/2010/main" val="1338858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a:t>--- Breaking news… crashes, fires, shootings, floods, etc</a:t>
            </a:r>
            <a:r>
              <a:rPr lang="en-US" dirty="0" smtClean="0"/>
              <a:t>.</a:t>
            </a:r>
          </a:p>
          <a:p>
            <a:r>
              <a:rPr lang="en-US" dirty="0"/>
              <a:t>Event coverage… government meetings, speeches, etc.</a:t>
            </a:r>
          </a:p>
          <a:p>
            <a:r>
              <a:rPr lang="en-US" dirty="0"/>
              <a:t>Features… good stories for the sake of telling a good tale</a:t>
            </a:r>
          </a:p>
          <a:p>
            <a:endParaRPr lang="en-US" dirty="0"/>
          </a:p>
        </p:txBody>
      </p:sp>
    </p:spTree>
    <p:extLst>
      <p:ext uri="{BB962C8B-B14F-4D97-AF65-F5344CB8AC3E}">
        <p14:creationId xmlns:p14="http://schemas.microsoft.com/office/powerpoint/2010/main" val="154445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smtClean="0"/>
              <a:t>Breaking </a:t>
            </a:r>
            <a:r>
              <a:rPr lang="en-US" dirty="0"/>
              <a:t>news… crashes, fires, shootings, floods, etc</a:t>
            </a:r>
            <a:r>
              <a:rPr lang="en-US" dirty="0" smtClean="0"/>
              <a:t>.</a:t>
            </a:r>
          </a:p>
          <a:p>
            <a:r>
              <a:rPr lang="en-US" dirty="0"/>
              <a:t>Event coverage… government meetings, speeches, etc.</a:t>
            </a:r>
          </a:p>
          <a:p>
            <a:r>
              <a:rPr lang="en-US" dirty="0"/>
              <a:t>Features… good stories for the sake of telling a good </a:t>
            </a:r>
            <a:r>
              <a:rPr lang="en-US" dirty="0" smtClean="0"/>
              <a:t>tale</a:t>
            </a:r>
          </a:p>
          <a:p>
            <a:r>
              <a:rPr lang="en-US" dirty="0" smtClean="0"/>
              <a:t>Explanatory</a:t>
            </a:r>
            <a:r>
              <a:rPr lang="en-US" dirty="0"/>
              <a:t>… in-depth coverage of an important issue in the news</a:t>
            </a:r>
          </a:p>
          <a:p>
            <a:endParaRPr lang="en-US" dirty="0"/>
          </a:p>
          <a:p>
            <a:endParaRPr lang="en-US" dirty="0"/>
          </a:p>
        </p:txBody>
      </p:sp>
    </p:spTree>
    <p:extLst>
      <p:ext uri="{BB962C8B-B14F-4D97-AF65-F5344CB8AC3E}">
        <p14:creationId xmlns:p14="http://schemas.microsoft.com/office/powerpoint/2010/main" val="309566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smtClean="0"/>
              <a:t>Breaking </a:t>
            </a:r>
            <a:r>
              <a:rPr lang="en-US" dirty="0"/>
              <a:t>news… crashes, fires, shootings, floods, etc</a:t>
            </a:r>
            <a:r>
              <a:rPr lang="en-US" dirty="0" smtClean="0"/>
              <a:t>.</a:t>
            </a:r>
          </a:p>
          <a:p>
            <a:r>
              <a:rPr lang="en-US" dirty="0"/>
              <a:t>Event coverage… government meetings, speeches, etc.</a:t>
            </a:r>
          </a:p>
          <a:p>
            <a:r>
              <a:rPr lang="en-US" dirty="0"/>
              <a:t>Features… good stories for the sake of telling a good </a:t>
            </a:r>
            <a:r>
              <a:rPr lang="en-US" dirty="0" smtClean="0"/>
              <a:t>tale</a:t>
            </a:r>
          </a:p>
          <a:p>
            <a:r>
              <a:rPr lang="en-US" dirty="0" smtClean="0"/>
              <a:t>Explanatory</a:t>
            </a:r>
            <a:r>
              <a:rPr lang="en-US" dirty="0"/>
              <a:t>… in-depth coverage of an important issue in the </a:t>
            </a:r>
            <a:r>
              <a:rPr lang="en-US" dirty="0" smtClean="0"/>
              <a:t>news</a:t>
            </a:r>
          </a:p>
          <a:p>
            <a:r>
              <a:rPr lang="en-US" dirty="0"/>
              <a:t>Enterprise… trends or issues that are important but not well known to the public.</a:t>
            </a:r>
          </a:p>
          <a:p>
            <a:endParaRPr lang="en-US" dirty="0"/>
          </a:p>
          <a:p>
            <a:endParaRPr lang="en-US" dirty="0"/>
          </a:p>
          <a:p>
            <a:endParaRPr lang="en-US" dirty="0"/>
          </a:p>
        </p:txBody>
      </p:sp>
    </p:spTree>
    <p:extLst>
      <p:ext uri="{BB962C8B-B14F-4D97-AF65-F5344CB8AC3E}">
        <p14:creationId xmlns:p14="http://schemas.microsoft.com/office/powerpoint/2010/main" val="4282786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b="1" dirty="0"/>
              <a:t>Types of stories:</a:t>
            </a:r>
            <a:endParaRPr lang="en-US" dirty="0"/>
          </a:p>
          <a:p>
            <a:r>
              <a:rPr lang="en-US" dirty="0" smtClean="0"/>
              <a:t>Breaking </a:t>
            </a:r>
            <a:r>
              <a:rPr lang="en-US" dirty="0"/>
              <a:t>news… crashes, fires, shootings, floods, etc</a:t>
            </a:r>
            <a:r>
              <a:rPr lang="en-US" dirty="0" smtClean="0"/>
              <a:t>.</a:t>
            </a:r>
          </a:p>
          <a:p>
            <a:r>
              <a:rPr lang="en-US" dirty="0"/>
              <a:t>Event coverage… government meetings, speeches, etc.</a:t>
            </a:r>
          </a:p>
          <a:p>
            <a:r>
              <a:rPr lang="en-US" dirty="0"/>
              <a:t>Features… good stories for the sake of telling a good </a:t>
            </a:r>
            <a:r>
              <a:rPr lang="en-US" dirty="0" smtClean="0"/>
              <a:t>tale</a:t>
            </a:r>
          </a:p>
          <a:p>
            <a:r>
              <a:rPr lang="en-US" dirty="0" smtClean="0"/>
              <a:t>Explanatory</a:t>
            </a:r>
            <a:r>
              <a:rPr lang="en-US" dirty="0"/>
              <a:t>… in-depth coverage of an important issue in the </a:t>
            </a:r>
            <a:r>
              <a:rPr lang="en-US" dirty="0" smtClean="0"/>
              <a:t>news</a:t>
            </a:r>
          </a:p>
          <a:p>
            <a:r>
              <a:rPr lang="en-US" dirty="0"/>
              <a:t>Enterprise… trends or issues that are important but not well known to the public</a:t>
            </a:r>
            <a:r>
              <a:rPr lang="en-US" dirty="0" smtClean="0"/>
              <a:t>.</a:t>
            </a:r>
          </a:p>
          <a:p>
            <a:r>
              <a:rPr lang="en-US" dirty="0"/>
              <a:t>Investigative…serious flaw in public policy…”bad guys” exposed.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1728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CAR?</a:t>
            </a:r>
            <a:endParaRPr lang="en-US" dirty="0"/>
          </a:p>
        </p:txBody>
      </p:sp>
      <p:sp>
        <p:nvSpPr>
          <p:cNvPr id="3" name="Content Placeholder 2"/>
          <p:cNvSpPr>
            <a:spLocks noGrp="1"/>
          </p:cNvSpPr>
          <p:nvPr>
            <p:ph idx="1"/>
          </p:nvPr>
        </p:nvSpPr>
        <p:spPr/>
        <p:txBody>
          <a:bodyPr/>
          <a:lstStyle/>
          <a:p>
            <a:pPr marL="0" indent="0">
              <a:buNone/>
            </a:pPr>
            <a:r>
              <a:rPr lang="en-US" dirty="0"/>
              <a:t>For all stories, </a:t>
            </a:r>
            <a:r>
              <a:rPr lang="en-US" u="dbl" dirty="0">
                <a:solidFill>
                  <a:srgbClr val="FF0000"/>
                </a:solidFill>
              </a:rPr>
              <a:t>we need </a:t>
            </a:r>
            <a:r>
              <a:rPr lang="en-US" u="dbl" dirty="0" smtClean="0">
                <a:solidFill>
                  <a:srgbClr val="FF0000"/>
                </a:solidFill>
              </a:rPr>
              <a:t>sources</a:t>
            </a:r>
            <a:r>
              <a:rPr lang="en-US" b="1" dirty="0" smtClean="0"/>
              <a:t>:</a:t>
            </a:r>
            <a:endParaRPr lang="en-US" dirty="0"/>
          </a:p>
          <a:p>
            <a:r>
              <a:rPr lang="en-US" dirty="0"/>
              <a:t>--- Observation – what you see is as important as anything… set the scene, jot down details, hear, smell, count, etc.</a:t>
            </a:r>
          </a:p>
          <a:p>
            <a:endParaRPr lang="en-US" dirty="0"/>
          </a:p>
        </p:txBody>
      </p:sp>
    </p:spTree>
    <p:extLst>
      <p:ext uri="{BB962C8B-B14F-4D97-AF65-F5344CB8AC3E}">
        <p14:creationId xmlns:p14="http://schemas.microsoft.com/office/powerpoint/2010/main" val="7354902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TotalTime>
  <Words>1415</Words>
  <Application>Microsoft Office PowerPoint</Application>
  <PresentationFormat>Widescreen</PresentationFormat>
  <Paragraphs>200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lpstr>What is CAR?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CAR?</dc:title>
  <dc:creator>Robert Gebeloff</dc:creator>
  <cp:lastModifiedBy>Robert Gebeloff</cp:lastModifiedBy>
  <cp:revision>13</cp:revision>
  <dcterms:created xsi:type="dcterms:W3CDTF">2015-09-15T00:00:13Z</dcterms:created>
  <dcterms:modified xsi:type="dcterms:W3CDTF">2015-09-15T02:01:23Z</dcterms:modified>
</cp:coreProperties>
</file>