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Lato-italic.fntdata"/><Relationship Id="rId10" Type="http://schemas.openxmlformats.org/officeDocument/2006/relationships/slide" Target="slides/slide6.xml"/><Relationship Id="rId32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La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64479956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64479956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6456bc6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6456bc6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6456bc6f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6456bc6f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456bc6f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6456bc6f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4479956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4479956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64479956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64479956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6456bc6f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6456bc6f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6456bc6f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6456bc6f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6456bc6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6456bc6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6447995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6447995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64479956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64479956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64479956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64479956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4479956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4479956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64479956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64479956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64479956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64479956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64479956e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64479956e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64479956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64479956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5553" t="0"/>
          <a:stretch/>
        </p:blipFill>
        <p:spPr>
          <a:xfrm>
            <a:off x="-571250" y="0"/>
            <a:ext cx="97152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86650" y="1420675"/>
            <a:ext cx="3712500" cy="1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Q-Learning for Blackjack</a:t>
            </a:r>
            <a:endParaRPr b="1" sz="4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-228150" y="4528925"/>
            <a:ext cx="78015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Emil Kalbaliyev, Mardan Safarov, Vasif Vahidov</a:t>
            </a:r>
            <a:endParaRPr b="1" i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Unknown variables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Let take 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γ (discount factor) as 1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 </a:t>
            </a:r>
            <a:r>
              <a:rPr lang="en" sz="1800"/>
              <a:t>What about 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</a:rPr>
              <a:t>α (learning rate) </a:t>
            </a:r>
            <a:r>
              <a:rPr b="1" lang="en" sz="1800">
                <a:solidFill>
                  <a:srgbClr val="666666"/>
                </a:solidFill>
                <a:highlight>
                  <a:srgbClr val="FFFFFF"/>
                </a:highlight>
              </a:rPr>
              <a:t>and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</a:rPr>
              <a:t>  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</a:rPr>
              <a:t>ε (epsilon) ?</a:t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best value for α and ε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Games: 10000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0.01 &lt;</a:t>
            </a:r>
            <a:r>
              <a:rPr lang="en"/>
              <a:t>α&lt;0.5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0.01&lt; ε &lt;1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Increase by 0.01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Tested:10000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075" y="2078875"/>
            <a:ext cx="376850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Epsilon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450" y="2078875"/>
            <a:ext cx="4197700" cy="19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078875"/>
            <a:ext cx="34290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owering ε over time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Does not give optimal solution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650" y="2078875"/>
            <a:ext cx="376850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result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values: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α =0.01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ε</a:t>
            </a:r>
            <a:r>
              <a:rPr lang="en"/>
              <a:t> = 0.99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Winning rate: 41.6 %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Lose rate: 49.8 %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950" y="2078875"/>
            <a:ext cx="34290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733" y="1452600"/>
            <a:ext cx="6747541" cy="328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25" y="2167617"/>
            <a:ext cx="8416352" cy="2083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729450" y="274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Thanks for listening</a:t>
            </a:r>
            <a:endParaRPr sz="2400"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 flipH="1" rot="10800000">
            <a:off x="729450" y="1885975"/>
            <a:ext cx="7688700" cy="1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b="0" l="0" r="5553" t="0"/>
          <a:stretch/>
        </p:blipFill>
        <p:spPr>
          <a:xfrm>
            <a:off x="-571250" y="0"/>
            <a:ext cx="97152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/>
        </p:nvSpPr>
        <p:spPr>
          <a:xfrm>
            <a:off x="197025" y="1068100"/>
            <a:ext cx="4490400" cy="26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Thanks for listening</a:t>
            </a:r>
            <a:endParaRPr b="1" sz="3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simple version of blackjack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show player best action based on situation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get best actions policy with reinforcement learning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Blackjack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Blackjack, also known as twenty-one, is a comparing card game between players and a dealer, where each player in turn competes against the dealer.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of Blackjack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7650" y="23174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21 points on the player's first two cards without allowing dealer get 21 points;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Reach a final score higher than the dealer without exceeding 21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  let the dealer draw additional cards until their hand exceeds 21.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Hit</a:t>
            </a:r>
            <a:r>
              <a:rPr lang="en"/>
              <a:t>: Take another card from the dealer.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Stand</a:t>
            </a:r>
            <a:r>
              <a:rPr lang="en"/>
              <a:t>: Take no more cards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Double down</a:t>
            </a:r>
            <a:r>
              <a:rPr b="1" lang="en"/>
              <a:t>: </a:t>
            </a:r>
            <a:r>
              <a:rPr lang="en"/>
              <a:t>The player is allowed to increase the initial bet by up to 100% in exchange for committing to stand after receiving exactly one more card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: if player busts (get  more than 21); dealer get 21; dealer get more than player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:both get 21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: if dealer busts; player get more than dealer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1.5 </a:t>
            </a:r>
            <a:r>
              <a:rPr lang="en"/>
              <a:t>: if player is 21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*2</a:t>
            </a:r>
            <a:r>
              <a:rPr lang="en"/>
              <a:t> </a:t>
            </a:r>
            <a:r>
              <a:rPr lang="en"/>
              <a:t>  </a:t>
            </a:r>
            <a:r>
              <a:rPr lang="en"/>
              <a:t> </a:t>
            </a:r>
            <a:r>
              <a:rPr lang="en"/>
              <a:t> </a:t>
            </a:r>
            <a:r>
              <a:rPr lang="en"/>
              <a:t> : increase reward by 2 times if double down chosen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459825" y="572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Game 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234" y="572025"/>
            <a:ext cx="6487764" cy="457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100" y="2401838"/>
            <a:ext cx="71437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Selection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Epsilon </a:t>
            </a:r>
            <a:r>
              <a:rPr lang="en" sz="2400">
                <a:solidFill>
                  <a:srgbClr val="434343"/>
                </a:solidFill>
              </a:rPr>
              <a:t>greedy</a:t>
            </a:r>
            <a:r>
              <a:rPr lang="en" sz="2400">
                <a:solidFill>
                  <a:srgbClr val="434343"/>
                </a:solidFill>
              </a:rPr>
              <a:t> </a:t>
            </a:r>
            <a:endParaRPr sz="2400">
              <a:solidFill>
                <a:srgbClr val="434343"/>
              </a:solidFill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With (small) probability 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800">
                <a:solidFill>
                  <a:srgbClr val="434343"/>
                </a:solidFill>
              </a:rPr>
              <a:t>, act randomly</a:t>
            </a:r>
            <a:endParaRPr sz="1800">
              <a:solidFill>
                <a:srgbClr val="434343"/>
              </a:solidFill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With (large) probability 1-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800">
                <a:solidFill>
                  <a:srgbClr val="434343"/>
                </a:solidFill>
              </a:rPr>
              <a:t>, act on current policy</a:t>
            </a:r>
            <a:endParaRPr sz="1800"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