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36702ffa09_0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36702ffa09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36702ffa09_0_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36702ffa09_0_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6702ffa09_0_7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36702ffa09_0_7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36702ffa09_0_7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36702ffa09_0_7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36702ffa09_0_7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36702ffa09_0_7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6702ffa09_0_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6702ffa09_0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6702ffa09_0_7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36702ffa09_0_7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6702ffa09_0_7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36702ffa09_0_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rxiv.org/abs/1511.06434" TargetMode="External"/><Relationship Id="rId4" Type="http://schemas.openxmlformats.org/officeDocument/2006/relationships/hyperlink" Target="https://www.youtube.com/watch?v=9JpdAg6uMXs" TargetMode="External"/><Relationship Id="rId5" Type="http://schemas.openxmlformats.org/officeDocument/2006/relationships/hyperlink" Target="https://www.youtube.com/watch?v=X1mUN6dD8uE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istill.pub/2016/deconv-checkerboard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813878" y="1123658"/>
            <a:ext cx="5361300" cy="144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">
                <a:solidFill>
                  <a:schemeClr val="accent5"/>
                </a:solidFill>
              </a:rPr>
              <a:t>Generating Art with GAN’s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9397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Emil Moghaddam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2171100" y="2979300"/>
            <a:ext cx="4303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17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Creating stable GAN’s</a:t>
            </a:r>
            <a:endParaRPr sz="17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Datasets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no"/>
              <a:t>64x64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966524"/>
            <a:ext cx="2550075" cy="249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6939" y="1966525"/>
            <a:ext cx="2441654" cy="249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89185" y="1994163"/>
            <a:ext cx="3016525" cy="244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Why training GAN’s are hard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404475"/>
            <a:ext cx="8520600" cy="31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16706" lvl="0" marL="540000" rtl="0" algn="l">
              <a:lnSpc>
                <a:spcPct val="190909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●"/>
            </a:pPr>
            <a:r>
              <a:rPr b="1" lang="no" sz="150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Non-convergence</a:t>
            </a:r>
            <a:r>
              <a:rPr lang="no" sz="150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: the model parameters oscillate and never converge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6706" lvl="0" marL="540000" rtl="0" algn="l">
              <a:lnSpc>
                <a:spcPct val="190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●"/>
            </a:pPr>
            <a:r>
              <a:rPr b="1" lang="no" sz="150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Mode collapse</a:t>
            </a:r>
            <a:r>
              <a:rPr lang="no" sz="150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: the generator collapses which produces limited varieties of samples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6706" lvl="0" marL="540000" rtl="0" algn="l">
              <a:lnSpc>
                <a:spcPct val="190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●"/>
            </a:pPr>
            <a:r>
              <a:rPr b="1" lang="no" sz="150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Inherently unstable gradients: </a:t>
            </a:r>
            <a:endParaRPr b="1" sz="150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6706" lvl="2" marL="1371600" rtl="0" algn="l">
              <a:lnSpc>
                <a:spcPct val="190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■"/>
            </a:pPr>
            <a:r>
              <a:rPr b="1" lang="no" sz="150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Simultaneous</a:t>
            </a:r>
            <a:r>
              <a:rPr b="1" lang="no" sz="150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endParaRPr b="1" sz="150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6706" lvl="2" marL="1371600" rtl="0" algn="l">
              <a:lnSpc>
                <a:spcPct val="190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■"/>
            </a:pPr>
            <a:r>
              <a:rPr b="1" lang="no" sz="150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Dependency </a:t>
            </a:r>
            <a:endParaRPr b="1" sz="150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6706" lvl="2" marL="1371600" rtl="0" algn="l">
              <a:lnSpc>
                <a:spcPct val="190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■"/>
            </a:pPr>
            <a:r>
              <a:rPr b="1" lang="no" sz="150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Equilibrium between two forces</a:t>
            </a:r>
            <a:endParaRPr b="1" sz="150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6706" lvl="2" marL="1371600" rtl="0" algn="l">
              <a:lnSpc>
                <a:spcPct val="190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■"/>
            </a:pPr>
            <a:r>
              <a:rPr b="1" lang="no" sz="150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Changes the landscape</a:t>
            </a:r>
            <a:endParaRPr b="1" sz="150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6706" lvl="0" marL="540000" rtl="0" algn="l">
              <a:lnSpc>
                <a:spcPct val="190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●"/>
            </a:pPr>
            <a:r>
              <a:rPr b="1" lang="no" sz="150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No good objective metrics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My approach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Create a GAN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o"/>
              <a:t>Do a lot of </a:t>
            </a:r>
            <a:r>
              <a:rPr lang="no"/>
              <a:t>hyper parameter</a:t>
            </a:r>
            <a:r>
              <a:rPr lang="no"/>
              <a:t> tuning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o"/>
              <a:t>Gave up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o"/>
              <a:t>Read: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o" sz="1150">
                <a:solidFill>
                  <a:srgbClr val="741B47"/>
                </a:solidFill>
                <a:highlight>
                  <a:schemeClr val="lt1"/>
                </a:highlight>
              </a:rPr>
              <a:t>— </a:t>
            </a:r>
            <a:r>
              <a:rPr lang="no" sz="1150">
                <a:solidFill>
                  <a:srgbClr val="741B47"/>
                </a:solidFill>
                <a:highlight>
                  <a:schemeClr val="lt1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Unsupervised Representation Learning with Deep Convolutional Generative Adversarial Networks</a:t>
            </a:r>
            <a:r>
              <a:rPr lang="no" sz="1150">
                <a:solidFill>
                  <a:srgbClr val="741B47"/>
                </a:solidFill>
                <a:highlight>
                  <a:schemeClr val="lt1"/>
                </a:highlight>
              </a:rPr>
              <a:t>, 2015</a:t>
            </a:r>
            <a:endParaRPr>
              <a:solidFill>
                <a:srgbClr val="741B47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o"/>
              <a:t>Watch: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o">
                <a:solidFill>
                  <a:schemeClr val="dk1"/>
                </a:solidFill>
                <a:highlight>
                  <a:schemeClr val="lt1"/>
                </a:highlight>
              </a:rPr>
              <a:t>	</a:t>
            </a:r>
            <a:r>
              <a:rPr lang="no" sz="1150">
                <a:solidFill>
                  <a:srgbClr val="741B47"/>
                </a:solidFill>
                <a:highlight>
                  <a:schemeClr val="lt1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Ian Goodfellow, Introduction to GANs, NIPS 2016</a:t>
            </a:r>
            <a:r>
              <a:rPr lang="no" sz="1150">
                <a:solidFill>
                  <a:srgbClr val="741B47"/>
                </a:solidFill>
                <a:highlight>
                  <a:schemeClr val="lt1"/>
                </a:highlight>
              </a:rPr>
              <a:t>.</a:t>
            </a:r>
            <a:endParaRPr sz="1150">
              <a:solidFill>
                <a:srgbClr val="741B47"/>
              </a:solidFill>
              <a:highlight>
                <a:schemeClr val="lt1"/>
              </a:highlight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o" sz="1150">
                <a:solidFill>
                  <a:srgbClr val="741B47"/>
                </a:solidFill>
                <a:highlight>
                  <a:schemeClr val="lt1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Soumith Chintala, How to train a GAN, NIPS 2016 Workshop on Adversarial Training</a:t>
            </a:r>
            <a:r>
              <a:rPr lang="no" sz="1150">
                <a:solidFill>
                  <a:srgbClr val="741B47"/>
                </a:solidFill>
                <a:highlight>
                  <a:schemeClr val="lt1"/>
                </a:highlight>
              </a:rPr>
              <a:t>.</a:t>
            </a:r>
            <a:endParaRPr sz="1150">
              <a:solidFill>
                <a:srgbClr val="741B47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2200"/>
              </a:spcBef>
              <a:spcAft>
                <a:spcPts val="1200"/>
              </a:spcAft>
              <a:buNone/>
            </a:pPr>
            <a:r>
              <a:rPr lang="no"/>
              <a:t>Realized all my mistakes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Architecture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9950"/>
            <a:ext cx="3804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Pooling replaced by: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o" sz="1400"/>
              <a:t>Convolution 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o" sz="1400"/>
              <a:t>Fractionally strided convolution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o"/>
              <a:t>Batch normalization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o"/>
              <a:t>Relu, Leaky Relu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o"/>
              <a:t>No fully connected layers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7900" y="137100"/>
            <a:ext cx="4392700" cy="470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Architecture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Remove</a:t>
            </a:r>
            <a:r>
              <a:rPr lang="no"/>
              <a:t> bias - mode collapse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o"/>
              <a:t>Deconvolution parameters - checkerboard artifacts</a:t>
            </a:r>
            <a:endParaRPr/>
          </a:p>
          <a:p>
            <a:pPr indent="-307975" lvl="0" marL="914400" rtl="0" algn="l">
              <a:spcBef>
                <a:spcPts val="1200"/>
              </a:spcBef>
              <a:spcAft>
                <a:spcPts val="0"/>
              </a:spcAft>
              <a:buClr>
                <a:srgbClr val="741B47"/>
              </a:buClr>
              <a:buSzPts val="1250"/>
              <a:buChar char="●"/>
            </a:pPr>
            <a:r>
              <a:rPr lang="no" sz="1250" u="sng">
                <a:solidFill>
                  <a:srgbClr val="741B47"/>
                </a:solidFill>
                <a:highlight>
                  <a:schemeClr val="lt1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Deconvolution and Checkerboard Artifacts</a:t>
            </a:r>
            <a:r>
              <a:rPr lang="no" sz="1250">
                <a:solidFill>
                  <a:srgbClr val="741B47"/>
                </a:solidFill>
                <a:highlight>
                  <a:schemeClr val="lt1"/>
                </a:highlight>
              </a:rPr>
              <a:t>, 2016.</a:t>
            </a:r>
            <a:endParaRPr sz="1900">
              <a:solidFill>
                <a:srgbClr val="741B47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rPr lang="no"/>
              <a:t>Sigmoid and Tanh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no"/>
              <a:t>Binary cross entropy loss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Implemented advic</a:t>
            </a:r>
            <a:r>
              <a:rPr lang="no"/>
              <a:t>e</a:t>
            </a:r>
            <a:r>
              <a:rPr lang="no"/>
              <a:t>  </a:t>
            </a:r>
            <a:endParaRPr/>
          </a:p>
        </p:txBody>
      </p:sp>
      <p:sp>
        <p:nvSpPr>
          <p:cNvPr id="96" name="Google Shape;96;p19"/>
          <p:cNvSpPr txBox="1"/>
          <p:nvPr>
            <p:ph idx="2" type="body"/>
          </p:nvPr>
        </p:nvSpPr>
        <p:spPr>
          <a:xfrm>
            <a:off x="3843050" y="1152475"/>
            <a:ext cx="4755600" cy="18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o"/>
              <a:t>Learning rate </a:t>
            </a:r>
            <a:r>
              <a:rPr b="1" lang="no"/>
              <a:t>scheduling </a:t>
            </a:r>
            <a:endParaRPr b="1"/>
          </a:p>
          <a:p>
            <a:pPr indent="-317500" lvl="0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no"/>
              <a:t>Stable landscape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o"/>
              <a:t>Decrease adjustments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o"/>
              <a:t>Impossible to get the hyperparameters right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no"/>
              <a:t>Rapid increase and decrease of learning rate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3050" y="3140125"/>
            <a:ext cx="508635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>
            <p:ph idx="2" type="body"/>
          </p:nvPr>
        </p:nvSpPr>
        <p:spPr>
          <a:xfrm>
            <a:off x="267625" y="1288225"/>
            <a:ext cx="3318300" cy="18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o" sz="1450">
                <a:highlight>
                  <a:schemeClr val="lt1"/>
                </a:highlight>
              </a:rPr>
              <a:t>Generator noise:</a:t>
            </a:r>
            <a:endParaRPr b="1" sz="14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o" sz="1450">
                <a:highlight>
                  <a:schemeClr val="lt1"/>
                </a:highlight>
              </a:rPr>
              <a:t>Gaussian random numbers</a:t>
            </a:r>
            <a:endParaRPr sz="17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o"/>
              <a:t>Uniform distribution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no"/>
              <a:t>Inverse Gaussian distribution 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038525"/>
            <a:ext cx="2227213" cy="169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Implemented advice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722575" y="1346700"/>
            <a:ext cx="3999900" cy="16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o" sz="2044"/>
              <a:t>One-sided label smoothing</a:t>
            </a:r>
            <a:endParaRPr b="1" sz="204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o" sz="2044"/>
              <a:t>Adding some noise to the labels</a:t>
            </a:r>
            <a:endParaRPr sz="204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o" sz="2044"/>
              <a:t>Usually as a regularization technique, and used to deal with overconfidence</a:t>
            </a:r>
            <a:endParaRPr sz="2044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 txBox="1"/>
          <p:nvPr>
            <p:ph idx="2" type="body"/>
          </p:nvPr>
        </p:nvSpPr>
        <p:spPr>
          <a:xfrm>
            <a:off x="835650" y="3234775"/>
            <a:ext cx="3999900" cy="13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o"/>
              <a:t>Decreasing noise added to input of discriminator</a:t>
            </a:r>
            <a:endParaRPr b="1"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n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+= </a:t>
            </a:r>
            <a:r>
              <a:rPr lang="no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n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.noize</a:t>
            </a:r>
            <a:r>
              <a:rPr lang="no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no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n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.current_epoch</a:t>
            </a:r>
            <a:r>
              <a:rPr lang="no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n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*    torch.rand</a:t>
            </a:r>
            <a:r>
              <a:rPr lang="no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n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x.shape</a:t>
            </a:r>
            <a:r>
              <a:rPr lang="no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n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.type_as</a:t>
            </a:r>
            <a:r>
              <a:rPr lang="no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n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no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sp>
        <p:nvSpPr>
          <p:cNvPr id="107" name="Google Shape;107;p20"/>
          <p:cNvSpPr txBox="1"/>
          <p:nvPr/>
        </p:nvSpPr>
        <p:spPr>
          <a:xfrm>
            <a:off x="5011700" y="1742375"/>
            <a:ext cx="3000000" cy="1887000"/>
          </a:xfrm>
          <a:prstGeom prst="rect">
            <a:avLst/>
          </a:prstGeom>
          <a:noFill/>
          <a:ln>
            <a:noFill/>
          </a:ln>
          <a:effectLst>
            <a:outerShdw blurRad="757238" rotWithShape="0" algn="bl" dist="209550">
              <a:schemeClr val="dk1">
                <a:alpha val="70000"/>
              </a:scheme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no">
                <a:solidFill>
                  <a:schemeClr val="lt2"/>
                </a:solidFill>
              </a:rPr>
              <a:t>“ The idea of one-sided label smoothing is to replace the target for the real examples with a value slightly less than one, such as .9 […] This prevents extreme extrapolation behavior in the discriminator …”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Results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no"/>
              <a:t>logger movie 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61725"/>
            <a:ext cx="2762250" cy="28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4988" y="1666488"/>
            <a:ext cx="2085975" cy="280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62013" y="1671250"/>
            <a:ext cx="2143125" cy="280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05150" y="1666500"/>
            <a:ext cx="1392721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