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98" r:id="rId2"/>
  </p:sldMasterIdLst>
  <p:notesMasterIdLst>
    <p:notesMasterId r:id="rId25"/>
  </p:notesMasterIdLst>
  <p:sldIdLst>
    <p:sldId id="256" r:id="rId3"/>
    <p:sldId id="257" r:id="rId4"/>
    <p:sldId id="288" r:id="rId5"/>
    <p:sldId id="289" r:id="rId6"/>
    <p:sldId id="290" r:id="rId7"/>
    <p:sldId id="258" r:id="rId8"/>
    <p:sldId id="278" r:id="rId9"/>
    <p:sldId id="262" r:id="rId10"/>
    <p:sldId id="279" r:id="rId11"/>
    <p:sldId id="280" r:id="rId12"/>
    <p:sldId id="281" r:id="rId13"/>
    <p:sldId id="282" r:id="rId14"/>
    <p:sldId id="283" r:id="rId15"/>
    <p:sldId id="284" r:id="rId16"/>
    <p:sldId id="285" r:id="rId17"/>
    <p:sldId id="286" r:id="rId18"/>
    <p:sldId id="287" r:id="rId19"/>
    <p:sldId id="291" r:id="rId20"/>
    <p:sldId id="292" r:id="rId21"/>
    <p:sldId id="293" r:id="rId22"/>
    <p:sldId id="294"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4660" autoAdjust="0"/>
  </p:normalViewPr>
  <p:slideViewPr>
    <p:cSldViewPr snapToGrid="0">
      <p:cViewPr varScale="1">
        <p:scale>
          <a:sx n="82" d="100"/>
          <a:sy n="82" d="100"/>
        </p:scale>
        <p:origin x="38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Emil\Uni\Fall%202022\ECEN433\project\tabl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Emil\Uni\Fall%202022\ECEN433\project\table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Emil\Uni\Fall%202022\ECEN433\project\tabl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Emil\Uni\Fall%202022\ECEN433\project\table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Emil\Uni\Fall%202022\ECEN433\project\bellman-fo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Emil\Uni\Fall%202022\ECEN433\project\bellman-ford.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2048 nodes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Sheet1!$A$17</c:f>
              <c:strCache>
                <c:ptCount val="1"/>
                <c:pt idx="0">
                  <c:v>Serial-16384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Sheet1!$B$16:$E$16</c:f>
              <c:numCache>
                <c:formatCode>General</c:formatCode>
                <c:ptCount val="4"/>
                <c:pt idx="0">
                  <c:v>32</c:v>
                </c:pt>
                <c:pt idx="1">
                  <c:v>64</c:v>
                </c:pt>
                <c:pt idx="2">
                  <c:v>128</c:v>
                </c:pt>
                <c:pt idx="3">
                  <c:v>256</c:v>
                </c:pt>
              </c:numCache>
            </c:numRef>
          </c:cat>
          <c:val>
            <c:numRef>
              <c:f>Sheet1!$B$17:$E$17</c:f>
              <c:numCache>
                <c:formatCode>General</c:formatCode>
                <c:ptCount val="4"/>
                <c:pt idx="0">
                  <c:v>2</c:v>
                </c:pt>
                <c:pt idx="1">
                  <c:v>2.09</c:v>
                </c:pt>
                <c:pt idx="2">
                  <c:v>2.14</c:v>
                </c:pt>
                <c:pt idx="3">
                  <c:v>2.19</c:v>
                </c:pt>
              </c:numCache>
            </c:numRef>
          </c:val>
          <c:smooth val="0"/>
          <c:extLst>
            <c:ext xmlns:c16="http://schemas.microsoft.com/office/drawing/2014/chart" uri="{C3380CC4-5D6E-409C-BE32-E72D297353CC}">
              <c16:uniqueId val="{00000000-7A1B-4086-A081-49B7748F09CE}"/>
            </c:ext>
          </c:extLst>
        </c:ser>
        <c:ser>
          <c:idx val="1"/>
          <c:order val="1"/>
          <c:tx>
            <c:strRef>
              <c:f>Sheet1!$A$18</c:f>
              <c:strCache>
                <c:ptCount val="1"/>
                <c:pt idx="0">
                  <c:v>Parallel-16384</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Sheet1!$B$16:$E$16</c:f>
              <c:numCache>
                <c:formatCode>General</c:formatCode>
                <c:ptCount val="4"/>
                <c:pt idx="0">
                  <c:v>32</c:v>
                </c:pt>
                <c:pt idx="1">
                  <c:v>64</c:v>
                </c:pt>
                <c:pt idx="2">
                  <c:v>128</c:v>
                </c:pt>
                <c:pt idx="3">
                  <c:v>256</c:v>
                </c:pt>
              </c:numCache>
            </c:numRef>
          </c:cat>
          <c:val>
            <c:numRef>
              <c:f>Sheet1!$B$18:$E$18</c:f>
              <c:numCache>
                <c:formatCode>General</c:formatCode>
                <c:ptCount val="4"/>
                <c:pt idx="0">
                  <c:v>1.6</c:v>
                </c:pt>
                <c:pt idx="1">
                  <c:v>1.59</c:v>
                </c:pt>
                <c:pt idx="2">
                  <c:v>1.7</c:v>
                </c:pt>
                <c:pt idx="3">
                  <c:v>1.65</c:v>
                </c:pt>
              </c:numCache>
            </c:numRef>
          </c:val>
          <c:smooth val="0"/>
          <c:extLst>
            <c:ext xmlns:c16="http://schemas.microsoft.com/office/drawing/2014/chart" uri="{C3380CC4-5D6E-409C-BE32-E72D297353CC}">
              <c16:uniqueId val="{00000001-7A1B-4086-A081-49B7748F09CE}"/>
            </c:ext>
          </c:extLst>
        </c:ser>
        <c:dLbls>
          <c:showLegendKey val="0"/>
          <c:showVal val="0"/>
          <c:showCatName val="0"/>
          <c:showSerName val="0"/>
          <c:showPercent val="0"/>
          <c:showBubbleSize val="0"/>
        </c:dLbls>
        <c:marker val="1"/>
        <c:smooth val="0"/>
        <c:axId val="1116893712"/>
        <c:axId val="1116890384"/>
      </c:lineChart>
      <c:catAx>
        <c:axId val="111689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0384"/>
        <c:crosses val="autoZero"/>
        <c:auto val="1"/>
        <c:lblAlgn val="ctr"/>
        <c:lblOffset val="100"/>
        <c:noMultiLvlLbl val="0"/>
      </c:catAx>
      <c:valAx>
        <c:axId val="111689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3712"/>
        <c:crosses val="autoZero"/>
        <c:crossBetween val="between"/>
      </c:valAx>
      <c:spPr>
        <a:noFill/>
        <a:ln>
          <a:noFill/>
        </a:ln>
        <a:effectLst/>
      </c:spPr>
    </c:plotArea>
    <c:legend>
      <c:legendPos val="b"/>
      <c:layout>
        <c:manualLayout>
          <c:xMode val="edge"/>
          <c:yMode val="edge"/>
          <c:x val="0.29558561374973252"/>
          <c:y val="0.91743364070419198"/>
          <c:w val="0.4653453101318093"/>
          <c:h val="6.508315991620912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4096</a:t>
            </a:r>
            <a:r>
              <a:rPr lang="en-US" baseline="0"/>
              <a:t> nodes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table1!$A$17</c:f>
              <c:strCache>
                <c:ptCount val="1"/>
                <c:pt idx="0">
                  <c:v>Serial-4096</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table1!$B$16:$G$16</c:f>
              <c:numCache>
                <c:formatCode>General</c:formatCode>
                <c:ptCount val="6"/>
                <c:pt idx="0">
                  <c:v>32</c:v>
                </c:pt>
                <c:pt idx="1">
                  <c:v>64</c:v>
                </c:pt>
                <c:pt idx="2">
                  <c:v>128</c:v>
                </c:pt>
                <c:pt idx="3">
                  <c:v>256</c:v>
                </c:pt>
                <c:pt idx="4">
                  <c:v>512</c:v>
                </c:pt>
                <c:pt idx="5">
                  <c:v>1024</c:v>
                </c:pt>
              </c:numCache>
            </c:numRef>
          </c:cat>
          <c:val>
            <c:numRef>
              <c:f>table1!$B$17:$G$17</c:f>
              <c:numCache>
                <c:formatCode>General</c:formatCode>
                <c:ptCount val="6"/>
                <c:pt idx="0">
                  <c:v>0.08</c:v>
                </c:pt>
                <c:pt idx="1">
                  <c:v>8.6999999999999994E-2</c:v>
                </c:pt>
                <c:pt idx="2">
                  <c:v>9.9000000000000005E-2</c:v>
                </c:pt>
                <c:pt idx="3">
                  <c:v>0.11</c:v>
                </c:pt>
                <c:pt idx="4">
                  <c:v>0.14000000000000001</c:v>
                </c:pt>
                <c:pt idx="5">
                  <c:v>0.17</c:v>
                </c:pt>
              </c:numCache>
            </c:numRef>
          </c:val>
          <c:smooth val="0"/>
          <c:extLst>
            <c:ext xmlns:c16="http://schemas.microsoft.com/office/drawing/2014/chart" uri="{C3380CC4-5D6E-409C-BE32-E72D297353CC}">
              <c16:uniqueId val="{00000000-5F4A-4E9D-894E-6503BBD4E98F}"/>
            </c:ext>
          </c:extLst>
        </c:ser>
        <c:ser>
          <c:idx val="1"/>
          <c:order val="1"/>
          <c:tx>
            <c:strRef>
              <c:f>table1!$A$18</c:f>
              <c:strCache>
                <c:ptCount val="1"/>
                <c:pt idx="0">
                  <c:v>Parallel-4096</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table1!$B$16:$G$16</c:f>
              <c:numCache>
                <c:formatCode>General</c:formatCode>
                <c:ptCount val="6"/>
                <c:pt idx="0">
                  <c:v>32</c:v>
                </c:pt>
                <c:pt idx="1">
                  <c:v>64</c:v>
                </c:pt>
                <c:pt idx="2">
                  <c:v>128</c:v>
                </c:pt>
                <c:pt idx="3">
                  <c:v>256</c:v>
                </c:pt>
                <c:pt idx="4">
                  <c:v>512</c:v>
                </c:pt>
                <c:pt idx="5">
                  <c:v>1024</c:v>
                </c:pt>
              </c:numCache>
            </c:numRef>
          </c:cat>
          <c:val>
            <c:numRef>
              <c:f>table1!$B$18:$G$18</c:f>
              <c:numCache>
                <c:formatCode>General</c:formatCode>
                <c:ptCount val="6"/>
                <c:pt idx="0">
                  <c:v>0.38900000000000001</c:v>
                </c:pt>
                <c:pt idx="1">
                  <c:v>0.39</c:v>
                </c:pt>
                <c:pt idx="2">
                  <c:v>0.38</c:v>
                </c:pt>
                <c:pt idx="3">
                  <c:v>0.38</c:v>
                </c:pt>
                <c:pt idx="4">
                  <c:v>0.39</c:v>
                </c:pt>
                <c:pt idx="5">
                  <c:v>0.4</c:v>
                </c:pt>
              </c:numCache>
            </c:numRef>
          </c:val>
          <c:smooth val="0"/>
          <c:extLst>
            <c:ext xmlns:c16="http://schemas.microsoft.com/office/drawing/2014/chart" uri="{C3380CC4-5D6E-409C-BE32-E72D297353CC}">
              <c16:uniqueId val="{00000001-5F4A-4E9D-894E-6503BBD4E98F}"/>
            </c:ext>
          </c:extLst>
        </c:ser>
        <c:dLbls>
          <c:showLegendKey val="0"/>
          <c:showVal val="0"/>
          <c:showCatName val="0"/>
          <c:showSerName val="0"/>
          <c:showPercent val="0"/>
          <c:showBubbleSize val="0"/>
        </c:dLbls>
        <c:marker val="1"/>
        <c:smooth val="0"/>
        <c:axId val="741562879"/>
        <c:axId val="741563295"/>
      </c:lineChart>
      <c:catAx>
        <c:axId val="74156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563295"/>
        <c:crosses val="autoZero"/>
        <c:auto val="1"/>
        <c:lblAlgn val="ctr"/>
        <c:lblOffset val="100"/>
        <c:noMultiLvlLbl val="0"/>
      </c:catAx>
      <c:valAx>
        <c:axId val="74156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562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8192 nodes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Sheet1!$A$17</c:f>
              <c:strCache>
                <c:ptCount val="1"/>
                <c:pt idx="0">
                  <c:v>Serial-16384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Sheet1!$B$16:$E$16</c:f>
              <c:numCache>
                <c:formatCode>General</c:formatCode>
                <c:ptCount val="4"/>
                <c:pt idx="0">
                  <c:v>32</c:v>
                </c:pt>
                <c:pt idx="1">
                  <c:v>64</c:v>
                </c:pt>
                <c:pt idx="2">
                  <c:v>128</c:v>
                </c:pt>
                <c:pt idx="3">
                  <c:v>256</c:v>
                </c:pt>
              </c:numCache>
            </c:numRef>
          </c:cat>
          <c:val>
            <c:numRef>
              <c:f>Sheet1!$B$17:$E$17</c:f>
              <c:numCache>
                <c:formatCode>General</c:formatCode>
                <c:ptCount val="4"/>
                <c:pt idx="0">
                  <c:v>2</c:v>
                </c:pt>
                <c:pt idx="1">
                  <c:v>2.09</c:v>
                </c:pt>
                <c:pt idx="2">
                  <c:v>2.14</c:v>
                </c:pt>
                <c:pt idx="3">
                  <c:v>2.19</c:v>
                </c:pt>
              </c:numCache>
            </c:numRef>
          </c:val>
          <c:smooth val="0"/>
          <c:extLst>
            <c:ext xmlns:c16="http://schemas.microsoft.com/office/drawing/2014/chart" uri="{C3380CC4-5D6E-409C-BE32-E72D297353CC}">
              <c16:uniqueId val="{00000000-63A9-4A01-B8B1-6853B8569C2F}"/>
            </c:ext>
          </c:extLst>
        </c:ser>
        <c:ser>
          <c:idx val="1"/>
          <c:order val="1"/>
          <c:tx>
            <c:strRef>
              <c:f>Sheet1!$A$18</c:f>
              <c:strCache>
                <c:ptCount val="1"/>
                <c:pt idx="0">
                  <c:v>Parallel-16384</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Sheet1!$B$16:$E$16</c:f>
              <c:numCache>
                <c:formatCode>General</c:formatCode>
                <c:ptCount val="4"/>
                <c:pt idx="0">
                  <c:v>32</c:v>
                </c:pt>
                <c:pt idx="1">
                  <c:v>64</c:v>
                </c:pt>
                <c:pt idx="2">
                  <c:v>128</c:v>
                </c:pt>
                <c:pt idx="3">
                  <c:v>256</c:v>
                </c:pt>
              </c:numCache>
            </c:numRef>
          </c:cat>
          <c:val>
            <c:numRef>
              <c:f>Sheet1!$B$18:$E$18</c:f>
              <c:numCache>
                <c:formatCode>General</c:formatCode>
                <c:ptCount val="4"/>
                <c:pt idx="0">
                  <c:v>1.6</c:v>
                </c:pt>
                <c:pt idx="1">
                  <c:v>1.59</c:v>
                </c:pt>
                <c:pt idx="2">
                  <c:v>1.7</c:v>
                </c:pt>
                <c:pt idx="3">
                  <c:v>1.65</c:v>
                </c:pt>
              </c:numCache>
            </c:numRef>
          </c:val>
          <c:smooth val="0"/>
          <c:extLst>
            <c:ext xmlns:c16="http://schemas.microsoft.com/office/drawing/2014/chart" uri="{C3380CC4-5D6E-409C-BE32-E72D297353CC}">
              <c16:uniqueId val="{00000001-63A9-4A01-B8B1-6853B8569C2F}"/>
            </c:ext>
          </c:extLst>
        </c:ser>
        <c:dLbls>
          <c:showLegendKey val="0"/>
          <c:showVal val="0"/>
          <c:showCatName val="0"/>
          <c:showSerName val="0"/>
          <c:showPercent val="0"/>
          <c:showBubbleSize val="0"/>
        </c:dLbls>
        <c:marker val="1"/>
        <c:smooth val="0"/>
        <c:axId val="1116893712"/>
        <c:axId val="1116890384"/>
      </c:lineChart>
      <c:catAx>
        <c:axId val="111689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0384"/>
        <c:crosses val="autoZero"/>
        <c:auto val="1"/>
        <c:lblAlgn val="ctr"/>
        <c:lblOffset val="100"/>
        <c:noMultiLvlLbl val="0"/>
      </c:catAx>
      <c:valAx>
        <c:axId val="111689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16384 nodes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Sheet1!$A$17</c:f>
              <c:strCache>
                <c:ptCount val="1"/>
                <c:pt idx="0">
                  <c:v>Serial-16384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Sheet1!$B$16:$E$16</c:f>
              <c:numCache>
                <c:formatCode>General</c:formatCode>
                <c:ptCount val="4"/>
                <c:pt idx="0">
                  <c:v>32</c:v>
                </c:pt>
                <c:pt idx="1">
                  <c:v>64</c:v>
                </c:pt>
                <c:pt idx="2">
                  <c:v>128</c:v>
                </c:pt>
                <c:pt idx="3">
                  <c:v>256</c:v>
                </c:pt>
              </c:numCache>
            </c:numRef>
          </c:cat>
          <c:val>
            <c:numRef>
              <c:f>Sheet1!$B$17:$E$17</c:f>
              <c:numCache>
                <c:formatCode>General</c:formatCode>
                <c:ptCount val="4"/>
                <c:pt idx="0">
                  <c:v>2</c:v>
                </c:pt>
                <c:pt idx="1">
                  <c:v>2.09</c:v>
                </c:pt>
                <c:pt idx="2">
                  <c:v>2.14</c:v>
                </c:pt>
                <c:pt idx="3">
                  <c:v>2.19</c:v>
                </c:pt>
              </c:numCache>
            </c:numRef>
          </c:val>
          <c:smooth val="0"/>
          <c:extLst>
            <c:ext xmlns:c16="http://schemas.microsoft.com/office/drawing/2014/chart" uri="{C3380CC4-5D6E-409C-BE32-E72D297353CC}">
              <c16:uniqueId val="{00000000-A3C0-453C-9E22-3C9210728A94}"/>
            </c:ext>
          </c:extLst>
        </c:ser>
        <c:ser>
          <c:idx val="1"/>
          <c:order val="1"/>
          <c:tx>
            <c:strRef>
              <c:f>Sheet1!$A$18</c:f>
              <c:strCache>
                <c:ptCount val="1"/>
                <c:pt idx="0">
                  <c:v>Parallel-16384</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Sheet1!$B$16:$E$16</c:f>
              <c:numCache>
                <c:formatCode>General</c:formatCode>
                <c:ptCount val="4"/>
                <c:pt idx="0">
                  <c:v>32</c:v>
                </c:pt>
                <c:pt idx="1">
                  <c:v>64</c:v>
                </c:pt>
                <c:pt idx="2">
                  <c:v>128</c:v>
                </c:pt>
                <c:pt idx="3">
                  <c:v>256</c:v>
                </c:pt>
              </c:numCache>
            </c:numRef>
          </c:cat>
          <c:val>
            <c:numRef>
              <c:f>Sheet1!$B$18:$E$18</c:f>
              <c:numCache>
                <c:formatCode>General</c:formatCode>
                <c:ptCount val="4"/>
                <c:pt idx="0">
                  <c:v>1.6</c:v>
                </c:pt>
                <c:pt idx="1">
                  <c:v>1.59</c:v>
                </c:pt>
                <c:pt idx="2">
                  <c:v>1.7</c:v>
                </c:pt>
                <c:pt idx="3">
                  <c:v>1.65</c:v>
                </c:pt>
              </c:numCache>
            </c:numRef>
          </c:val>
          <c:smooth val="0"/>
          <c:extLst>
            <c:ext xmlns:c16="http://schemas.microsoft.com/office/drawing/2014/chart" uri="{C3380CC4-5D6E-409C-BE32-E72D297353CC}">
              <c16:uniqueId val="{00000001-A3C0-453C-9E22-3C9210728A94}"/>
            </c:ext>
          </c:extLst>
        </c:ser>
        <c:dLbls>
          <c:showLegendKey val="0"/>
          <c:showVal val="0"/>
          <c:showCatName val="0"/>
          <c:showSerName val="0"/>
          <c:showPercent val="0"/>
          <c:showBubbleSize val="0"/>
        </c:dLbls>
        <c:marker val="1"/>
        <c:smooth val="0"/>
        <c:axId val="1116893712"/>
        <c:axId val="1116890384"/>
      </c:lineChart>
      <c:catAx>
        <c:axId val="111689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0384"/>
        <c:crosses val="autoZero"/>
        <c:auto val="1"/>
        <c:lblAlgn val="ctr"/>
        <c:lblOffset val="100"/>
        <c:noMultiLvlLbl val="0"/>
      </c:catAx>
      <c:valAx>
        <c:axId val="1116890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6893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500</a:t>
            </a:r>
            <a:r>
              <a:rPr lang="en-US" baseline="0" dirty="0"/>
              <a:t> nodes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Sheet1!$A$14</c:f>
              <c:strCache>
                <c:ptCount val="1"/>
                <c:pt idx="0">
                  <c:v>serial-1000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Sheet1!$B$13:$D$13</c:f>
              <c:numCache>
                <c:formatCode>General</c:formatCode>
                <c:ptCount val="3"/>
                <c:pt idx="0">
                  <c:v>30</c:v>
                </c:pt>
                <c:pt idx="1">
                  <c:v>50</c:v>
                </c:pt>
                <c:pt idx="2">
                  <c:v>100</c:v>
                </c:pt>
              </c:numCache>
            </c:numRef>
          </c:cat>
          <c:val>
            <c:numRef>
              <c:f>Sheet1!$B$14:$D$14</c:f>
              <c:numCache>
                <c:formatCode>General</c:formatCode>
                <c:ptCount val="3"/>
                <c:pt idx="0">
                  <c:v>0.51</c:v>
                </c:pt>
                <c:pt idx="1">
                  <c:v>0.87</c:v>
                </c:pt>
                <c:pt idx="2">
                  <c:v>1.76</c:v>
                </c:pt>
              </c:numCache>
            </c:numRef>
          </c:val>
          <c:smooth val="0"/>
          <c:extLst>
            <c:ext xmlns:c16="http://schemas.microsoft.com/office/drawing/2014/chart" uri="{C3380CC4-5D6E-409C-BE32-E72D297353CC}">
              <c16:uniqueId val="{00000000-D79A-471F-980C-FA3F795308F3}"/>
            </c:ext>
          </c:extLst>
        </c:ser>
        <c:ser>
          <c:idx val="1"/>
          <c:order val="1"/>
          <c:tx>
            <c:strRef>
              <c:f>Sheet1!$A$15</c:f>
              <c:strCache>
                <c:ptCount val="1"/>
                <c:pt idx="0">
                  <c:v>Parallel-1000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Sheet1!$B$13:$D$13</c:f>
              <c:numCache>
                <c:formatCode>General</c:formatCode>
                <c:ptCount val="3"/>
                <c:pt idx="0">
                  <c:v>30</c:v>
                </c:pt>
                <c:pt idx="1">
                  <c:v>50</c:v>
                </c:pt>
                <c:pt idx="2">
                  <c:v>100</c:v>
                </c:pt>
              </c:numCache>
            </c:numRef>
          </c:cat>
          <c:val>
            <c:numRef>
              <c:f>Sheet1!$B$15:$D$15</c:f>
              <c:numCache>
                <c:formatCode>General</c:formatCode>
                <c:ptCount val="3"/>
                <c:pt idx="0">
                  <c:v>0.13</c:v>
                </c:pt>
                <c:pt idx="1">
                  <c:v>0.21</c:v>
                </c:pt>
                <c:pt idx="2">
                  <c:v>0.42</c:v>
                </c:pt>
              </c:numCache>
            </c:numRef>
          </c:val>
          <c:smooth val="0"/>
          <c:extLst>
            <c:ext xmlns:c16="http://schemas.microsoft.com/office/drawing/2014/chart" uri="{C3380CC4-5D6E-409C-BE32-E72D297353CC}">
              <c16:uniqueId val="{00000001-D79A-471F-980C-FA3F795308F3}"/>
            </c:ext>
          </c:extLst>
        </c:ser>
        <c:dLbls>
          <c:showLegendKey val="0"/>
          <c:showVal val="0"/>
          <c:showCatName val="0"/>
          <c:showSerName val="0"/>
          <c:showPercent val="0"/>
          <c:showBubbleSize val="0"/>
        </c:dLbls>
        <c:marker val="1"/>
        <c:smooth val="0"/>
        <c:axId val="1781758480"/>
        <c:axId val="1781758896"/>
      </c:lineChart>
      <c:catAx>
        <c:axId val="17817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758896"/>
        <c:crosses val="autoZero"/>
        <c:auto val="1"/>
        <c:lblAlgn val="ctr"/>
        <c:lblOffset val="100"/>
        <c:noMultiLvlLbl val="0"/>
      </c:catAx>
      <c:valAx>
        <c:axId val="178175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758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1000</a:t>
            </a:r>
            <a:r>
              <a:rPr lang="en-US" baseline="0"/>
              <a:t> node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Sheet1!$A$14</c:f>
              <c:strCache>
                <c:ptCount val="1"/>
                <c:pt idx="0">
                  <c:v>serial-1000</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Sheet1!$B$13:$D$13</c:f>
              <c:numCache>
                <c:formatCode>General</c:formatCode>
                <c:ptCount val="3"/>
                <c:pt idx="0">
                  <c:v>30</c:v>
                </c:pt>
                <c:pt idx="1">
                  <c:v>50</c:v>
                </c:pt>
                <c:pt idx="2">
                  <c:v>100</c:v>
                </c:pt>
              </c:numCache>
            </c:numRef>
          </c:cat>
          <c:val>
            <c:numRef>
              <c:f>Sheet1!$B$14:$D$14</c:f>
              <c:numCache>
                <c:formatCode>General</c:formatCode>
                <c:ptCount val="3"/>
                <c:pt idx="0">
                  <c:v>0.51</c:v>
                </c:pt>
                <c:pt idx="1">
                  <c:v>0.87</c:v>
                </c:pt>
                <c:pt idx="2">
                  <c:v>1.76</c:v>
                </c:pt>
              </c:numCache>
            </c:numRef>
          </c:val>
          <c:smooth val="0"/>
          <c:extLst>
            <c:ext xmlns:c16="http://schemas.microsoft.com/office/drawing/2014/chart" uri="{C3380CC4-5D6E-409C-BE32-E72D297353CC}">
              <c16:uniqueId val="{00000000-FA87-415D-B13E-8985F7CC73BC}"/>
            </c:ext>
          </c:extLst>
        </c:ser>
        <c:ser>
          <c:idx val="1"/>
          <c:order val="1"/>
          <c:tx>
            <c:strRef>
              <c:f>Sheet1!$A$15</c:f>
              <c:strCache>
                <c:ptCount val="1"/>
                <c:pt idx="0">
                  <c:v>Parallel-1000</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Sheet1!$B$13:$D$13</c:f>
              <c:numCache>
                <c:formatCode>General</c:formatCode>
                <c:ptCount val="3"/>
                <c:pt idx="0">
                  <c:v>30</c:v>
                </c:pt>
                <c:pt idx="1">
                  <c:v>50</c:v>
                </c:pt>
                <c:pt idx="2">
                  <c:v>100</c:v>
                </c:pt>
              </c:numCache>
            </c:numRef>
          </c:cat>
          <c:val>
            <c:numRef>
              <c:f>Sheet1!$B$15:$D$15</c:f>
              <c:numCache>
                <c:formatCode>General</c:formatCode>
                <c:ptCount val="3"/>
                <c:pt idx="0">
                  <c:v>0.13</c:v>
                </c:pt>
                <c:pt idx="1">
                  <c:v>0.21</c:v>
                </c:pt>
                <c:pt idx="2">
                  <c:v>0.42</c:v>
                </c:pt>
              </c:numCache>
            </c:numRef>
          </c:val>
          <c:smooth val="0"/>
          <c:extLst>
            <c:ext xmlns:c16="http://schemas.microsoft.com/office/drawing/2014/chart" uri="{C3380CC4-5D6E-409C-BE32-E72D297353CC}">
              <c16:uniqueId val="{00000001-FA87-415D-B13E-8985F7CC73BC}"/>
            </c:ext>
          </c:extLst>
        </c:ser>
        <c:dLbls>
          <c:showLegendKey val="0"/>
          <c:showVal val="0"/>
          <c:showCatName val="0"/>
          <c:showSerName val="0"/>
          <c:showPercent val="0"/>
          <c:showBubbleSize val="0"/>
        </c:dLbls>
        <c:marker val="1"/>
        <c:smooth val="0"/>
        <c:axId val="1781758480"/>
        <c:axId val="1781758896"/>
      </c:lineChart>
      <c:catAx>
        <c:axId val="17817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758896"/>
        <c:crosses val="autoZero"/>
        <c:auto val="1"/>
        <c:lblAlgn val="ctr"/>
        <c:lblOffset val="100"/>
        <c:noMultiLvlLbl val="0"/>
      </c:catAx>
      <c:valAx>
        <c:axId val="178175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1758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21B3B-65D2-49FA-A920-415E25B24560}" type="datetimeFigureOut">
              <a:rPr lang="fr-FR" smtClean="0"/>
              <a:t>05/01/2023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2763D-8B69-46E6-A137-234A7654B33C}" type="slidenum">
              <a:rPr lang="fr-FR" smtClean="0"/>
              <a:t>‹#›</a:t>
            </a:fld>
            <a:endParaRPr lang="fr-FR"/>
          </a:p>
        </p:txBody>
      </p:sp>
    </p:spTree>
    <p:extLst>
      <p:ext uri="{BB962C8B-B14F-4D97-AF65-F5344CB8AC3E}">
        <p14:creationId xmlns:p14="http://schemas.microsoft.com/office/powerpoint/2010/main" val="11200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8224893-DBDA-4BFA-9CE1-4BFE7CD0F8CF}" type="datetime1">
              <a:rPr lang="en-US" smtClean="0"/>
              <a:t>1/5/2023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26717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9273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0F84E2-2D7A-43CF-AC90-352A289A783A}" type="datetime1">
              <a:rPr lang="en-US" smtClean="0"/>
              <a:t>1/5/2023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4107227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133702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81270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3178031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522849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F6E2C9B-5FA2-460D-9BE7-B0812FC2A6FF}" type="datetime1">
              <a:rPr lang="en-US" smtClean="0"/>
              <a:t>1/5/2023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82020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D374940-A916-4C8B-9648-02A2D3898F9E}" type="datetime1">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204706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86698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A77B6E1-634A-48DC-9E8B-D894023267EF}" type="datetime1">
              <a:rPr lang="en-US" smtClean="0"/>
              <a:t>1/5/2023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292659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fr-FR"/>
              <a:t>Modifiez le style du titre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A50F84E2-2D7A-43CF-AC90-352A289A783A}" type="datetime1">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845127" y="2507550"/>
            <a:ext cx="5156200"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172200" y="2507550"/>
            <a:ext cx="5181601" cy="3680525"/>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fr-FR"/>
              <a:t>Modifiez le style du titre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AF6E2C9B-5FA2-460D-9BE7-B0812FC2A6FF}" type="datetime1">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D374940-A916-4C8B-9648-02A2D3898F9E}" type="datetime1">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586B75A-687E-405C-8A0B-8D00578BA2C3}" type="datetime1">
              <a:rPr lang="en-US" smtClean="0"/>
              <a:t>1/5/2023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9528960"/>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1" y="916874"/>
            <a:ext cx="10993549" cy="1475013"/>
          </a:xfrm>
        </p:spPr>
        <p:txBody>
          <a:bodyPr>
            <a:normAutofit/>
          </a:bodyPr>
          <a:lstStyle/>
          <a:p>
            <a:r>
              <a:rPr lang="en-US" sz="4000" dirty="0"/>
              <a:t>Comparison of Parallel and Serial Execution of Shortest Path Algorithms </a:t>
            </a:r>
          </a:p>
        </p:txBody>
      </p:sp>
      <p:sp>
        <p:nvSpPr>
          <p:cNvPr id="4" name="Sous-titre 2"/>
          <p:cNvSpPr txBox="1">
            <a:spLocks/>
          </p:cNvSpPr>
          <p:nvPr/>
        </p:nvSpPr>
        <p:spPr>
          <a:xfrm>
            <a:off x="589352" y="2585213"/>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t>ECEN433 – Introduction to Parallel Computing</a:t>
            </a:r>
            <a:endParaRPr lang="fr-FR" dirty="0"/>
          </a:p>
          <a:p>
            <a:pPr algn="l"/>
            <a:endParaRPr lang="fr-FR" dirty="0"/>
          </a:p>
        </p:txBody>
      </p:sp>
      <p:sp>
        <p:nvSpPr>
          <p:cNvPr id="5" name="Sous-titre 2"/>
          <p:cNvSpPr txBox="1">
            <a:spLocks/>
          </p:cNvSpPr>
          <p:nvPr/>
        </p:nvSpPr>
        <p:spPr>
          <a:xfrm>
            <a:off x="3881377" y="4339675"/>
            <a:ext cx="7766936" cy="1950794"/>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fr-FR" dirty="0">
                <a:solidFill>
                  <a:schemeClr val="bg1"/>
                </a:solidFill>
              </a:rPr>
              <a:t>Ahmed Taha– 18101385</a:t>
            </a:r>
          </a:p>
          <a:p>
            <a:r>
              <a:rPr lang="fr-FR" dirty="0">
                <a:solidFill>
                  <a:schemeClr val="bg1"/>
                </a:solidFill>
              </a:rPr>
              <a:t>Ahmed Fouad– 18101467 </a:t>
            </a:r>
          </a:p>
          <a:p>
            <a:r>
              <a:rPr lang="fr-FR" dirty="0">
                <a:solidFill>
                  <a:schemeClr val="bg1"/>
                </a:solidFill>
              </a:rPr>
              <a:t>Emil Mourad– 18101962 </a:t>
            </a:r>
          </a:p>
          <a:p>
            <a:r>
              <a:rPr lang="en-US" dirty="0">
                <a:solidFill>
                  <a:schemeClr val="bg1"/>
                </a:solidFill>
              </a:rPr>
              <a:t>Rawan </a:t>
            </a:r>
            <a:r>
              <a:rPr lang="en-US" dirty="0" err="1">
                <a:solidFill>
                  <a:schemeClr val="bg1"/>
                </a:solidFill>
              </a:rPr>
              <a:t>Abdelkhaleq</a:t>
            </a:r>
            <a:r>
              <a:rPr lang="en-US" dirty="0">
                <a:solidFill>
                  <a:schemeClr val="bg1"/>
                </a:solidFill>
              </a:rPr>
              <a:t> – 18101703 </a:t>
            </a:r>
          </a:p>
          <a:p>
            <a:r>
              <a:rPr lang="en-US" dirty="0" err="1">
                <a:solidFill>
                  <a:schemeClr val="bg1"/>
                </a:solidFill>
              </a:rPr>
              <a:t>Shorouk</a:t>
            </a:r>
            <a:r>
              <a:rPr lang="en-US" dirty="0">
                <a:solidFill>
                  <a:schemeClr val="bg1"/>
                </a:solidFill>
              </a:rPr>
              <a:t> Abdelfattah– 18100433 </a:t>
            </a:r>
          </a:p>
          <a:p>
            <a:endParaRPr lang="en-US" dirty="0">
              <a:solidFill>
                <a:schemeClr val="bg1"/>
              </a:solidFill>
            </a:endParaRPr>
          </a:p>
          <a:p>
            <a:endParaRPr lang="fr-FR" dirty="0">
              <a:solidFill>
                <a:schemeClr val="bg1"/>
              </a:solidFill>
            </a:endParaRPr>
          </a:p>
        </p:txBody>
      </p:sp>
      <p:pic>
        <p:nvPicPr>
          <p:cNvPr id="7" name="Picture 6" descr="Logo, company name&#10;&#10;Description automatically generated">
            <a:extLst>
              <a:ext uri="{FF2B5EF4-FFF2-40B4-BE49-F238E27FC236}">
                <a16:creationId xmlns:a16="http://schemas.microsoft.com/office/drawing/2014/main" id="{18202EEC-B459-184A-2707-B80A87C1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801" y="653256"/>
            <a:ext cx="847939" cy="814687"/>
          </a:xfrm>
          <a:prstGeom prst="rect">
            <a:avLst/>
          </a:prstGeom>
        </p:spPr>
      </p:pic>
    </p:spTree>
    <p:extLst>
      <p:ext uri="{BB962C8B-B14F-4D97-AF65-F5344CB8AC3E}">
        <p14:creationId xmlns:p14="http://schemas.microsoft.com/office/powerpoint/2010/main" val="342424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pic>
        <p:nvPicPr>
          <p:cNvPr id="2" name="Picture 1">
            <a:extLst>
              <a:ext uri="{FF2B5EF4-FFF2-40B4-BE49-F238E27FC236}">
                <a16:creationId xmlns:a16="http://schemas.microsoft.com/office/drawing/2014/main" id="{0A79627B-234D-49BC-33BE-AC409656F9EB}"/>
              </a:ext>
            </a:extLst>
          </p:cNvPr>
          <p:cNvPicPr>
            <a:picLocks noChangeAspect="1"/>
          </p:cNvPicPr>
          <p:nvPr/>
        </p:nvPicPr>
        <p:blipFill>
          <a:blip r:embed="rId2"/>
          <a:stretch>
            <a:fillRect/>
          </a:stretch>
        </p:blipFill>
        <p:spPr>
          <a:xfrm>
            <a:off x="581192" y="2196663"/>
            <a:ext cx="5412324" cy="3794234"/>
          </a:xfrm>
          <a:prstGeom prst="rect">
            <a:avLst/>
          </a:prstGeom>
        </p:spPr>
      </p:pic>
      <p:pic>
        <p:nvPicPr>
          <p:cNvPr id="3" name="Picture 2">
            <a:extLst>
              <a:ext uri="{FF2B5EF4-FFF2-40B4-BE49-F238E27FC236}">
                <a16:creationId xmlns:a16="http://schemas.microsoft.com/office/drawing/2014/main" id="{AB70DE23-574C-75B4-A393-2FFB62175F64}"/>
              </a:ext>
            </a:extLst>
          </p:cNvPr>
          <p:cNvPicPr>
            <a:picLocks noChangeAspect="1"/>
          </p:cNvPicPr>
          <p:nvPr/>
        </p:nvPicPr>
        <p:blipFill>
          <a:blip r:embed="rId3"/>
          <a:stretch>
            <a:fillRect/>
          </a:stretch>
        </p:blipFill>
        <p:spPr>
          <a:xfrm>
            <a:off x="6198486" y="2196663"/>
            <a:ext cx="5633394" cy="3794234"/>
          </a:xfrm>
          <a:prstGeom prst="rect">
            <a:avLst/>
          </a:prstGeom>
        </p:spPr>
      </p:pic>
    </p:spTree>
    <p:extLst>
      <p:ext uri="{BB962C8B-B14F-4D97-AF65-F5344CB8AC3E}">
        <p14:creationId xmlns:p14="http://schemas.microsoft.com/office/powerpoint/2010/main" val="148434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graphicFrame>
        <p:nvGraphicFramePr>
          <p:cNvPr id="6" name="Chart 5">
            <a:extLst>
              <a:ext uri="{FF2B5EF4-FFF2-40B4-BE49-F238E27FC236}">
                <a16:creationId xmlns:a16="http://schemas.microsoft.com/office/drawing/2014/main" id="{3461B1C4-6125-68F6-326E-9BED18A3F180}"/>
              </a:ext>
            </a:extLst>
          </p:cNvPr>
          <p:cNvGraphicFramePr>
            <a:graphicFrameLocks/>
          </p:cNvGraphicFramePr>
          <p:nvPr>
            <p:extLst>
              <p:ext uri="{D42A27DB-BD31-4B8C-83A1-F6EECF244321}">
                <p14:modId xmlns:p14="http://schemas.microsoft.com/office/powerpoint/2010/main" val="1737886432"/>
              </p:ext>
            </p:extLst>
          </p:nvPr>
        </p:nvGraphicFramePr>
        <p:xfrm>
          <a:off x="702906" y="1968758"/>
          <a:ext cx="5393094" cy="4358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82104CA8-69BC-F75E-A77B-D4D14A420BA8}"/>
              </a:ext>
            </a:extLst>
          </p:cNvPr>
          <p:cNvGraphicFramePr>
            <a:graphicFrameLocks/>
          </p:cNvGraphicFramePr>
          <p:nvPr>
            <p:extLst>
              <p:ext uri="{D42A27DB-BD31-4B8C-83A1-F6EECF244321}">
                <p14:modId xmlns:p14="http://schemas.microsoft.com/office/powerpoint/2010/main" val="1102538677"/>
              </p:ext>
            </p:extLst>
          </p:nvPr>
        </p:nvGraphicFramePr>
        <p:xfrm>
          <a:off x="6095999" y="1852126"/>
          <a:ext cx="5903167" cy="4358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1070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graphicFrame>
        <p:nvGraphicFramePr>
          <p:cNvPr id="2" name="Chart 1">
            <a:extLst>
              <a:ext uri="{FF2B5EF4-FFF2-40B4-BE49-F238E27FC236}">
                <a16:creationId xmlns:a16="http://schemas.microsoft.com/office/drawing/2014/main" id="{3461B1C4-6125-68F6-326E-9BED18A3F180}"/>
              </a:ext>
            </a:extLst>
          </p:cNvPr>
          <p:cNvGraphicFramePr>
            <a:graphicFrameLocks/>
          </p:cNvGraphicFramePr>
          <p:nvPr>
            <p:extLst>
              <p:ext uri="{D42A27DB-BD31-4B8C-83A1-F6EECF244321}">
                <p14:modId xmlns:p14="http://schemas.microsoft.com/office/powerpoint/2010/main" val="51412360"/>
              </p:ext>
            </p:extLst>
          </p:nvPr>
        </p:nvGraphicFramePr>
        <p:xfrm>
          <a:off x="702907" y="2043404"/>
          <a:ext cx="5110064" cy="39375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461B1C4-6125-68F6-326E-9BED18A3F180}"/>
              </a:ext>
            </a:extLst>
          </p:cNvPr>
          <p:cNvGraphicFramePr>
            <a:graphicFrameLocks/>
          </p:cNvGraphicFramePr>
          <p:nvPr>
            <p:extLst>
              <p:ext uri="{D42A27DB-BD31-4B8C-83A1-F6EECF244321}">
                <p14:modId xmlns:p14="http://schemas.microsoft.com/office/powerpoint/2010/main" val="1406868665"/>
              </p:ext>
            </p:extLst>
          </p:nvPr>
        </p:nvGraphicFramePr>
        <p:xfrm>
          <a:off x="6917092" y="2043403"/>
          <a:ext cx="4932785" cy="37975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703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pic>
        <p:nvPicPr>
          <p:cNvPr id="7" name="Picture 6">
            <a:extLst>
              <a:ext uri="{FF2B5EF4-FFF2-40B4-BE49-F238E27FC236}">
                <a16:creationId xmlns:a16="http://schemas.microsoft.com/office/drawing/2014/main" id="{6B846932-3BE8-81BA-DFCD-AE773DFADF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036" y="1950382"/>
            <a:ext cx="7894226" cy="4513480"/>
          </a:xfrm>
          <a:prstGeom prst="rect">
            <a:avLst/>
          </a:prstGeom>
          <a:noFill/>
          <a:ln>
            <a:noFill/>
          </a:ln>
        </p:spPr>
      </p:pic>
    </p:spTree>
    <p:extLst>
      <p:ext uri="{BB962C8B-B14F-4D97-AF65-F5344CB8AC3E}">
        <p14:creationId xmlns:p14="http://schemas.microsoft.com/office/powerpoint/2010/main" val="92215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4" y="561277"/>
            <a:ext cx="10993549" cy="1475013"/>
          </a:xfrm>
        </p:spPr>
        <p:txBody>
          <a:bodyPr>
            <a:normAutofit/>
          </a:bodyPr>
          <a:lstStyle/>
          <a:p>
            <a:pPr algn="ctr"/>
            <a:r>
              <a:rPr lang="en-US" sz="4000" dirty="0"/>
              <a:t>Bellman-ford ALGORITHM </a:t>
            </a:r>
          </a:p>
        </p:txBody>
      </p:sp>
      <p:sp>
        <p:nvSpPr>
          <p:cNvPr id="4" name="Sous-titre 2"/>
          <p:cNvSpPr txBox="1">
            <a:spLocks/>
          </p:cNvSpPr>
          <p:nvPr/>
        </p:nvSpPr>
        <p:spPr>
          <a:xfrm>
            <a:off x="589352" y="2585213"/>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fr-FR" dirty="0"/>
          </a:p>
        </p:txBody>
      </p:sp>
      <p:sp>
        <p:nvSpPr>
          <p:cNvPr id="5" name="Sous-titre 2"/>
          <p:cNvSpPr txBox="1">
            <a:spLocks/>
          </p:cNvSpPr>
          <p:nvPr/>
        </p:nvSpPr>
        <p:spPr>
          <a:xfrm>
            <a:off x="3807804" y="4612944"/>
            <a:ext cx="7766936" cy="195079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fr-FR" dirty="0"/>
          </a:p>
        </p:txBody>
      </p:sp>
      <p:pic>
        <p:nvPicPr>
          <p:cNvPr id="7" name="Picture 6" descr="Logo, company name&#10;&#10;Description automatically generated">
            <a:extLst>
              <a:ext uri="{FF2B5EF4-FFF2-40B4-BE49-F238E27FC236}">
                <a16:creationId xmlns:a16="http://schemas.microsoft.com/office/drawing/2014/main" id="{18202EEC-B459-184A-2707-B80A87C1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801" y="653256"/>
            <a:ext cx="847939" cy="814687"/>
          </a:xfrm>
          <a:prstGeom prst="rect">
            <a:avLst/>
          </a:prstGeom>
        </p:spPr>
      </p:pic>
    </p:spTree>
    <p:extLst>
      <p:ext uri="{BB962C8B-B14F-4D97-AF65-F5344CB8AC3E}">
        <p14:creationId xmlns:p14="http://schemas.microsoft.com/office/powerpoint/2010/main" val="1029762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SEQUENTIAL ALGORITHM</a:t>
            </a:r>
          </a:p>
        </p:txBody>
      </p:sp>
      <p:sp>
        <p:nvSpPr>
          <p:cNvPr id="4" name="Espace réservé du contenu 3"/>
          <p:cNvSpPr>
            <a:spLocks noGrp="1"/>
          </p:cNvSpPr>
          <p:nvPr>
            <p:ph sz="half" idx="2"/>
          </p:nvPr>
        </p:nvSpPr>
        <p:spPr>
          <a:xfrm>
            <a:off x="6188416" y="1810139"/>
            <a:ext cx="5736105" cy="4814596"/>
          </a:xfrm>
        </p:spPr>
        <p:txBody>
          <a:bodyPr>
            <a:normAutofit fontScale="92500" lnSpcReduction="20000"/>
          </a:bodyPr>
          <a:lstStyle/>
          <a:p>
            <a:r>
              <a:rPr lang="en-US" dirty="0"/>
              <a:t>The algorithm works as follows: </a:t>
            </a:r>
          </a:p>
          <a:p>
            <a:r>
              <a:rPr lang="en-US" dirty="0"/>
              <a:t>1.From the given source vertex, initialize all distances as infinite, except the distance to source itself. The number of times the edges must be processed is equal to the total number of vertices in the graph. </a:t>
            </a:r>
          </a:p>
          <a:p>
            <a:r>
              <a:rPr lang="en-US" dirty="0"/>
              <a:t>2.Starting from the source node, calculate the distance to the other nodes which are directly connected to the source node. In other words, visit the nodes which are one edge long to the source node and calculate their distance. </a:t>
            </a:r>
          </a:p>
          <a:p>
            <a:r>
              <a:rPr lang="en-US" dirty="0"/>
              <a:t>3.The first iteration guarantees to give all shortest paths which are at most 1 edge long. We get following distances when all edges are processed second time </a:t>
            </a:r>
          </a:p>
          <a:p>
            <a:r>
              <a:rPr lang="en-US" dirty="0"/>
              <a:t>4.The second iteration guarantees to give all shortest paths which are at most 2 edges long. </a:t>
            </a:r>
          </a:p>
          <a:p>
            <a:r>
              <a:rPr lang="en-US" dirty="0"/>
              <a:t>5. Repeat the algorithm for n number of times where n is the total number of edges in the graph and the final result would be the shortest distance from the source node to all the other nodes.</a:t>
            </a:r>
            <a:endParaRPr lang="fr-FR" dirty="0"/>
          </a:p>
        </p:txBody>
      </p:sp>
      <p:pic>
        <p:nvPicPr>
          <p:cNvPr id="8" name="Content Placeholder 7">
            <a:extLst>
              <a:ext uri="{FF2B5EF4-FFF2-40B4-BE49-F238E27FC236}">
                <a16:creationId xmlns:a16="http://schemas.microsoft.com/office/drawing/2014/main" id="{0E2873E9-9CB5-8780-2AC8-F83015DE7D47}"/>
              </a:ext>
            </a:extLst>
          </p:cNvPr>
          <p:cNvPicPr>
            <a:picLocks noGrp="1" noChangeAspect="1"/>
          </p:cNvPicPr>
          <p:nvPr>
            <p:ph sz="half" idx="1"/>
          </p:nvPr>
        </p:nvPicPr>
        <p:blipFill>
          <a:blip r:embed="rId2"/>
          <a:stretch>
            <a:fillRect/>
          </a:stretch>
        </p:blipFill>
        <p:spPr>
          <a:xfrm>
            <a:off x="443543" y="1865479"/>
            <a:ext cx="5560042" cy="2691082"/>
          </a:xfrm>
        </p:spPr>
      </p:pic>
      <p:pic>
        <p:nvPicPr>
          <p:cNvPr id="11" name="Picture 10">
            <a:extLst>
              <a:ext uri="{FF2B5EF4-FFF2-40B4-BE49-F238E27FC236}">
                <a16:creationId xmlns:a16="http://schemas.microsoft.com/office/drawing/2014/main" id="{D6D4FA6F-C1E3-D66F-51E1-74D0163EE302}"/>
              </a:ext>
            </a:extLst>
          </p:cNvPr>
          <p:cNvPicPr>
            <a:picLocks noChangeAspect="1"/>
          </p:cNvPicPr>
          <p:nvPr/>
        </p:nvPicPr>
        <p:blipFill>
          <a:blip r:embed="rId3"/>
          <a:stretch>
            <a:fillRect/>
          </a:stretch>
        </p:blipFill>
        <p:spPr>
          <a:xfrm>
            <a:off x="443543" y="4556561"/>
            <a:ext cx="5560042" cy="2301439"/>
          </a:xfrm>
          <a:prstGeom prst="rect">
            <a:avLst/>
          </a:prstGeom>
        </p:spPr>
      </p:pic>
    </p:spTree>
    <p:extLst>
      <p:ext uri="{BB962C8B-B14F-4D97-AF65-F5344CB8AC3E}">
        <p14:creationId xmlns:p14="http://schemas.microsoft.com/office/powerpoint/2010/main" val="235949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Dependencies</a:t>
            </a:r>
            <a:r>
              <a:rPr lang="fr-FR" dirty="0"/>
              <a:t> </a:t>
            </a:r>
            <a:r>
              <a:rPr lang="fr-FR" dirty="0" err="1"/>
              <a:t>Analysis</a:t>
            </a:r>
            <a:endParaRPr lang="fr-FR" dirty="0"/>
          </a:p>
        </p:txBody>
      </p:sp>
      <p:sp>
        <p:nvSpPr>
          <p:cNvPr id="3" name="Espace réservé du contenu 2"/>
          <p:cNvSpPr>
            <a:spLocks noGrp="1"/>
          </p:cNvSpPr>
          <p:nvPr>
            <p:ph idx="1"/>
          </p:nvPr>
        </p:nvSpPr>
        <p:spPr/>
        <p:txBody>
          <a:bodyPr/>
          <a:lstStyle/>
          <a:p>
            <a:r>
              <a:rPr lang="en-US" dirty="0">
                <a:sym typeface="Wingdings" panose="05000000000000000000" pitchFamily="2" charset="2"/>
              </a:rPr>
              <a:t>Each iteration depends on the previous iteration . Thus we can’t divide work over iteration.</a:t>
            </a:r>
          </a:p>
          <a:p>
            <a:r>
              <a:rPr lang="en-US" dirty="0">
                <a:sym typeface="Wingdings" panose="05000000000000000000" pitchFamily="2" charset="2"/>
              </a:rPr>
              <a:t>Relaxation for edges doesn’t depend on each other . Thus we can divide relaxation for edges over threads.</a:t>
            </a:r>
          </a:p>
        </p:txBody>
      </p:sp>
    </p:spTree>
    <p:extLst>
      <p:ext uri="{BB962C8B-B14F-4D97-AF65-F5344CB8AC3E}">
        <p14:creationId xmlns:p14="http://schemas.microsoft.com/office/powerpoint/2010/main" val="421293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graphicFrame>
        <p:nvGraphicFramePr>
          <p:cNvPr id="6" name="Chart 5">
            <a:extLst>
              <a:ext uri="{FF2B5EF4-FFF2-40B4-BE49-F238E27FC236}">
                <a16:creationId xmlns:a16="http://schemas.microsoft.com/office/drawing/2014/main" id="{834D82EE-BDF4-A8F5-AC00-901FA3184080}"/>
              </a:ext>
            </a:extLst>
          </p:cNvPr>
          <p:cNvGraphicFramePr>
            <a:graphicFrameLocks/>
          </p:cNvGraphicFramePr>
          <p:nvPr>
            <p:extLst>
              <p:ext uri="{D42A27DB-BD31-4B8C-83A1-F6EECF244321}">
                <p14:modId xmlns:p14="http://schemas.microsoft.com/office/powerpoint/2010/main" val="788150986"/>
              </p:ext>
            </p:extLst>
          </p:nvPr>
        </p:nvGraphicFramePr>
        <p:xfrm>
          <a:off x="762000" y="2081048"/>
          <a:ext cx="5334000" cy="39276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34D82EE-BDF4-A8F5-AC00-901FA3184080}"/>
              </a:ext>
            </a:extLst>
          </p:cNvPr>
          <p:cNvGraphicFramePr>
            <a:graphicFrameLocks/>
          </p:cNvGraphicFramePr>
          <p:nvPr>
            <p:extLst>
              <p:ext uri="{D42A27DB-BD31-4B8C-83A1-F6EECF244321}">
                <p14:modId xmlns:p14="http://schemas.microsoft.com/office/powerpoint/2010/main" val="720421623"/>
              </p:ext>
            </p:extLst>
          </p:nvPr>
        </p:nvGraphicFramePr>
        <p:xfrm>
          <a:off x="6931573" y="2081048"/>
          <a:ext cx="4572000" cy="3927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187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4" y="561277"/>
            <a:ext cx="10993549" cy="1475013"/>
          </a:xfrm>
        </p:spPr>
        <p:txBody>
          <a:bodyPr>
            <a:normAutofit/>
          </a:bodyPr>
          <a:lstStyle/>
          <a:p>
            <a:pPr algn="ctr"/>
            <a:r>
              <a:rPr lang="en-US" sz="4000" dirty="0"/>
              <a:t>Floyd-</a:t>
            </a:r>
            <a:r>
              <a:rPr lang="en-US" sz="4000" dirty="0" err="1"/>
              <a:t>Warshall</a:t>
            </a:r>
            <a:r>
              <a:rPr lang="en-US" sz="4000" dirty="0"/>
              <a:t>  ALGORITHM </a:t>
            </a:r>
          </a:p>
        </p:txBody>
      </p:sp>
      <p:sp>
        <p:nvSpPr>
          <p:cNvPr id="4" name="Sous-titre 2"/>
          <p:cNvSpPr txBox="1">
            <a:spLocks/>
          </p:cNvSpPr>
          <p:nvPr/>
        </p:nvSpPr>
        <p:spPr>
          <a:xfrm>
            <a:off x="589352" y="2585213"/>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fr-FR" dirty="0"/>
          </a:p>
        </p:txBody>
      </p:sp>
      <p:sp>
        <p:nvSpPr>
          <p:cNvPr id="5" name="Sous-titre 2"/>
          <p:cNvSpPr txBox="1">
            <a:spLocks/>
          </p:cNvSpPr>
          <p:nvPr/>
        </p:nvSpPr>
        <p:spPr>
          <a:xfrm>
            <a:off x="3807804" y="4612944"/>
            <a:ext cx="7766936" cy="195079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fr-FR" dirty="0"/>
          </a:p>
        </p:txBody>
      </p:sp>
      <p:pic>
        <p:nvPicPr>
          <p:cNvPr id="7" name="Picture 6" descr="Logo, company name&#10;&#10;Description automatically generated">
            <a:extLst>
              <a:ext uri="{FF2B5EF4-FFF2-40B4-BE49-F238E27FC236}">
                <a16:creationId xmlns:a16="http://schemas.microsoft.com/office/drawing/2014/main" id="{18202EEC-B459-184A-2707-B80A87C1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801" y="653256"/>
            <a:ext cx="847939" cy="814687"/>
          </a:xfrm>
          <a:prstGeom prst="rect">
            <a:avLst/>
          </a:prstGeom>
        </p:spPr>
      </p:pic>
    </p:spTree>
    <p:extLst>
      <p:ext uri="{BB962C8B-B14F-4D97-AF65-F5344CB8AC3E}">
        <p14:creationId xmlns:p14="http://schemas.microsoft.com/office/powerpoint/2010/main" val="32408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SEQUENTIAL ALGORITHM</a:t>
            </a:r>
          </a:p>
        </p:txBody>
      </p:sp>
      <p:sp>
        <p:nvSpPr>
          <p:cNvPr id="4" name="Espace réservé du contenu 3"/>
          <p:cNvSpPr>
            <a:spLocks noGrp="1"/>
          </p:cNvSpPr>
          <p:nvPr>
            <p:ph sz="half" idx="2"/>
          </p:nvPr>
        </p:nvSpPr>
        <p:spPr>
          <a:xfrm>
            <a:off x="6188416" y="1810139"/>
            <a:ext cx="5736105" cy="4814596"/>
          </a:xfrm>
        </p:spPr>
        <p:txBody>
          <a:bodyPr>
            <a:normAutofit fontScale="92500" lnSpcReduction="10000"/>
          </a:bodyPr>
          <a:lstStyle/>
          <a:p>
            <a:r>
              <a:rPr lang="en-US" dirty="0"/>
              <a:t>The algorithm works as follows: </a:t>
            </a:r>
          </a:p>
          <a:p>
            <a:r>
              <a:rPr lang="en-US" dirty="0"/>
              <a:t>1. This algorithm find the shortest path by constructing the distance matrix from the source node to all the other nodes. The distance matrix follow the following things </a:t>
            </a:r>
            <a:r>
              <a:rPr lang="en-US" dirty="0" err="1"/>
              <a:t>i</a:t>
            </a:r>
            <a:r>
              <a:rPr lang="en-US" dirty="0"/>
              <a:t>. If </a:t>
            </a:r>
            <a:r>
              <a:rPr lang="en-US" dirty="0" err="1"/>
              <a:t>i</a:t>
            </a:r>
            <a:r>
              <a:rPr lang="en-US" dirty="0"/>
              <a:t>=j, distance should be 0 ii. Distance[</a:t>
            </a:r>
            <a:r>
              <a:rPr lang="en-US" dirty="0" err="1"/>
              <a:t>i</a:t>
            </a:r>
            <a:r>
              <a:rPr lang="en-US" dirty="0"/>
              <a:t>][j] should be equal to Distance[j][</a:t>
            </a:r>
            <a:r>
              <a:rPr lang="en-US" dirty="0" err="1"/>
              <a:t>i</a:t>
            </a:r>
            <a:r>
              <a:rPr lang="en-US" dirty="0"/>
              <a:t>]. iii. If two nodes are not connected, distance should be infinity i.e. a very large number. </a:t>
            </a:r>
          </a:p>
          <a:p>
            <a:r>
              <a:rPr lang="en-US" dirty="0"/>
              <a:t>2.Then the weighted matrix is generated according to the k formula W </a:t>
            </a:r>
            <a:r>
              <a:rPr lang="en-US" dirty="0" err="1"/>
              <a:t>ij</a:t>
            </a:r>
            <a:r>
              <a:rPr lang="en-US" dirty="0"/>
              <a:t> = min ( W </a:t>
            </a:r>
            <a:r>
              <a:rPr lang="en-US" dirty="0" err="1"/>
              <a:t>ij</a:t>
            </a:r>
            <a:r>
              <a:rPr lang="en-US" dirty="0"/>
              <a:t> , W </a:t>
            </a:r>
            <a:r>
              <a:rPr lang="en-US" dirty="0" err="1"/>
              <a:t>ik</a:t>
            </a:r>
            <a:r>
              <a:rPr lang="en-US" dirty="0"/>
              <a:t> + W </a:t>
            </a:r>
            <a:r>
              <a:rPr lang="en-US" dirty="0" err="1"/>
              <a:t>jk</a:t>
            </a:r>
            <a:r>
              <a:rPr lang="en-US" dirty="0"/>
              <a:t> ). </a:t>
            </a:r>
          </a:p>
          <a:p>
            <a:r>
              <a:rPr lang="en-US" dirty="0"/>
              <a:t>3. Now, construct a matrix D1, in which first row and column will remain the same and the other values will be filled by the above mentioned formula. </a:t>
            </a:r>
          </a:p>
          <a:p>
            <a:r>
              <a:rPr lang="en-US" dirty="0"/>
              <a:t>4. Now, construct matrix D2, in which second row and second column of D1 will remain the same and other values will be filled by the above formula. </a:t>
            </a:r>
          </a:p>
          <a:p>
            <a:r>
              <a:rPr lang="en-US" dirty="0"/>
              <a:t>5. Repeat this for all the rows and columns i.e. repeat this n times where n is equal to the number of edges.</a:t>
            </a:r>
            <a:endParaRPr lang="fr-FR" dirty="0"/>
          </a:p>
        </p:txBody>
      </p:sp>
      <p:pic>
        <p:nvPicPr>
          <p:cNvPr id="7" name="Content Placeholder 6">
            <a:extLst>
              <a:ext uri="{FF2B5EF4-FFF2-40B4-BE49-F238E27FC236}">
                <a16:creationId xmlns:a16="http://schemas.microsoft.com/office/drawing/2014/main" id="{B79AE658-3433-638C-D19F-8D2B77B15043}"/>
              </a:ext>
            </a:extLst>
          </p:cNvPr>
          <p:cNvPicPr>
            <a:picLocks noGrp="1" noChangeAspect="1"/>
          </p:cNvPicPr>
          <p:nvPr>
            <p:ph sz="half" idx="1"/>
          </p:nvPr>
        </p:nvPicPr>
        <p:blipFill>
          <a:blip r:embed="rId2"/>
          <a:stretch>
            <a:fillRect/>
          </a:stretch>
        </p:blipFill>
        <p:spPr>
          <a:xfrm>
            <a:off x="451915" y="1960596"/>
            <a:ext cx="5297244" cy="4546057"/>
          </a:xfrm>
        </p:spPr>
      </p:pic>
    </p:spTree>
    <p:extLst>
      <p:ext uri="{BB962C8B-B14F-4D97-AF65-F5344CB8AC3E}">
        <p14:creationId xmlns:p14="http://schemas.microsoft.com/office/powerpoint/2010/main" val="67243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Shortest</a:t>
            </a:r>
            <a:r>
              <a:rPr lang="fr-FR" dirty="0"/>
              <a:t> Path </a:t>
            </a:r>
            <a:r>
              <a:rPr lang="fr-FR" dirty="0" err="1"/>
              <a:t>problem</a:t>
            </a:r>
            <a:endParaRPr lang="fr-FR" dirty="0"/>
          </a:p>
        </p:txBody>
      </p:sp>
      <p:sp>
        <p:nvSpPr>
          <p:cNvPr id="3" name="Espace réservé du contenu 2"/>
          <p:cNvSpPr>
            <a:spLocks noGrp="1"/>
          </p:cNvSpPr>
          <p:nvPr>
            <p:ph idx="1"/>
          </p:nvPr>
        </p:nvSpPr>
        <p:spPr>
          <a:xfrm>
            <a:off x="1979068" y="2180496"/>
            <a:ext cx="7549052" cy="3975348"/>
          </a:xfrm>
        </p:spPr>
        <p:txBody>
          <a:bodyPr>
            <a:normAutofit lnSpcReduction="10000"/>
          </a:bodyPr>
          <a:lstStyle/>
          <a:p>
            <a:pPr algn="just"/>
            <a:r>
              <a:rPr lang="en-US" sz="2000" dirty="0"/>
              <a:t>In the modern world, the Shortest Path Algorithms set of algorithms is crucial. It has numerous uses, including network design, route finding, and traffic consultation. </a:t>
            </a:r>
          </a:p>
          <a:p>
            <a:pPr algn="just"/>
            <a:r>
              <a:rPr lang="en-US" sz="2000" dirty="0"/>
              <a:t>These applications must be quick and effective because they typically need to be executed in real time. For huge graphs with plenty of nodes, shortest path techniques must be executed sequentially. </a:t>
            </a:r>
          </a:p>
          <a:p>
            <a:pPr algn="just"/>
            <a:r>
              <a:rPr lang="en-US" sz="2000" dirty="0"/>
              <a:t>On the other hand, these apps may run more quickly when executed in parallel. </a:t>
            </a:r>
          </a:p>
          <a:p>
            <a:pPr algn="just"/>
            <a:r>
              <a:rPr lang="en-US" sz="2000" dirty="0"/>
              <a:t>In the report, </a:t>
            </a:r>
            <a:r>
              <a:rPr lang="en-US" sz="2000" b="1" dirty="0"/>
              <a:t>Dijkstra's</a:t>
            </a:r>
            <a:r>
              <a:rPr lang="en-US" sz="2000" dirty="0"/>
              <a:t> algorithm, </a:t>
            </a:r>
            <a:r>
              <a:rPr lang="en-US" sz="2000" b="1" dirty="0"/>
              <a:t>Bellman Ford's </a:t>
            </a:r>
            <a:r>
              <a:rPr lang="en-US" sz="2000" dirty="0"/>
              <a:t>algorithm, and </a:t>
            </a:r>
            <a:r>
              <a:rPr lang="en-US" sz="2000" b="1" dirty="0"/>
              <a:t>Floyd </a:t>
            </a:r>
            <a:r>
              <a:rPr lang="en-US" sz="2000" b="1" dirty="0" err="1"/>
              <a:t>Warshall's</a:t>
            </a:r>
            <a:r>
              <a:rPr lang="en-US" sz="2000" b="1" dirty="0"/>
              <a:t> </a:t>
            </a:r>
            <a:r>
              <a:rPr lang="en-US" sz="2000" dirty="0"/>
              <a:t>algorithm are three shortest path algorithms that we propose algorithms for. The parallel model used for this is the input decomposition model.</a:t>
            </a:r>
          </a:p>
        </p:txBody>
      </p:sp>
    </p:spTree>
    <p:extLst>
      <p:ext uri="{BB962C8B-B14F-4D97-AF65-F5344CB8AC3E}">
        <p14:creationId xmlns:p14="http://schemas.microsoft.com/office/powerpoint/2010/main" val="2750964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Dependencies</a:t>
            </a:r>
            <a:r>
              <a:rPr lang="fr-FR" dirty="0"/>
              <a:t> </a:t>
            </a:r>
            <a:r>
              <a:rPr lang="fr-FR" dirty="0" err="1"/>
              <a:t>Analysis</a:t>
            </a:r>
            <a:endParaRPr lang="fr-FR" dirty="0"/>
          </a:p>
        </p:txBody>
      </p:sp>
      <p:sp>
        <p:nvSpPr>
          <p:cNvPr id="3" name="Espace réservé du contenu 2"/>
          <p:cNvSpPr>
            <a:spLocks noGrp="1"/>
          </p:cNvSpPr>
          <p:nvPr>
            <p:ph idx="1"/>
          </p:nvPr>
        </p:nvSpPr>
        <p:spPr/>
        <p:txBody>
          <a:bodyPr/>
          <a:lstStyle/>
          <a:p>
            <a:r>
              <a:rPr lang="en-US" dirty="0">
                <a:sym typeface="Wingdings" panose="05000000000000000000" pitchFamily="2" charset="2"/>
              </a:rPr>
              <a:t>Each iteration depends on the previous iteration . Thus we can’t divide work over iteration.</a:t>
            </a:r>
          </a:p>
          <a:p>
            <a:r>
              <a:rPr lang="en-US" dirty="0">
                <a:sym typeface="Wingdings" panose="05000000000000000000" pitchFamily="2" charset="2"/>
              </a:rPr>
              <a:t>Relaxation for edges doesn’t depend on each other . Thus we can divide relaxation for edges over threads.</a:t>
            </a:r>
          </a:p>
        </p:txBody>
      </p:sp>
    </p:spTree>
    <p:extLst>
      <p:ext uri="{BB962C8B-B14F-4D97-AF65-F5344CB8AC3E}">
        <p14:creationId xmlns:p14="http://schemas.microsoft.com/office/powerpoint/2010/main" val="342933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Sequential vs parallel results 4 Threads(UNIT seconds)</a:t>
            </a:r>
          </a:p>
        </p:txBody>
      </p:sp>
      <p:pic>
        <p:nvPicPr>
          <p:cNvPr id="2" name="Picture 1" descr="Chart, line chart&#10;&#10;Description automatically generated">
            <a:extLst>
              <a:ext uri="{FF2B5EF4-FFF2-40B4-BE49-F238E27FC236}">
                <a16:creationId xmlns:a16="http://schemas.microsoft.com/office/drawing/2014/main" id="{BE502768-2548-2CFF-B643-E994137A26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6648" y="1831570"/>
            <a:ext cx="9869214" cy="4926145"/>
          </a:xfrm>
          <a:prstGeom prst="rect">
            <a:avLst/>
          </a:prstGeom>
          <a:noFill/>
          <a:ln>
            <a:noFill/>
          </a:ln>
        </p:spPr>
      </p:pic>
    </p:spTree>
    <p:extLst>
      <p:ext uri="{BB962C8B-B14F-4D97-AF65-F5344CB8AC3E}">
        <p14:creationId xmlns:p14="http://schemas.microsoft.com/office/powerpoint/2010/main" val="258047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a:t>
            </a:r>
          </a:p>
        </p:txBody>
      </p:sp>
      <p:sp>
        <p:nvSpPr>
          <p:cNvPr id="3" name="Espace réservé du contenu 2"/>
          <p:cNvSpPr>
            <a:spLocks noGrp="1"/>
          </p:cNvSpPr>
          <p:nvPr>
            <p:ph idx="1"/>
          </p:nvPr>
        </p:nvSpPr>
        <p:spPr>
          <a:xfrm>
            <a:off x="581192" y="2197429"/>
            <a:ext cx="11100735" cy="3783493"/>
          </a:xfrm>
        </p:spPr>
        <p:txBody>
          <a:bodyPr/>
          <a:lstStyle/>
          <a:p>
            <a:r>
              <a:rPr lang="en-US" b="1" dirty="0"/>
              <a:t>In Dijkstra </a:t>
            </a:r>
            <a:r>
              <a:rPr lang="en-US" dirty="0"/>
              <a:t>algorithm the time was relatively close to each other with the smaller graphs, but with extremely large graphs it was significantly faster than the sequential program. In addition to that the performance was better with four threads than with eight threads. In the literature, the largest number of vertices tried was 1000, and it was shown that the sequential program is much better than the parallel program.  </a:t>
            </a:r>
          </a:p>
          <a:p>
            <a:r>
              <a:rPr lang="en-US" b="1" dirty="0"/>
              <a:t>In Bellman </a:t>
            </a:r>
            <a:r>
              <a:rPr lang="en-US" dirty="0"/>
              <a:t>Algorithms, the parallel program was better than the sequential, in addition the greater number of threads were added the better the performance was. In the literature, it was shown that the best performance is with only 4 threads. </a:t>
            </a:r>
          </a:p>
          <a:p>
            <a:r>
              <a:rPr lang="en-US" b="1" dirty="0"/>
              <a:t>In Floyd </a:t>
            </a:r>
            <a:r>
              <a:rPr lang="en-US" b="1" dirty="0" err="1"/>
              <a:t>Warshall</a:t>
            </a:r>
            <a:r>
              <a:rPr lang="en-US" b="1" dirty="0"/>
              <a:t> </a:t>
            </a:r>
            <a:r>
              <a:rPr lang="en-US" dirty="0"/>
              <a:t>algorithms the time was the same for all below 400 vertices, but more than that the parallel program was better. Running on two threads has given the best performance. Which also contradicts the literature that shows that serial program was much slower in time than the parallel program.</a:t>
            </a:r>
          </a:p>
        </p:txBody>
      </p:sp>
    </p:spTree>
    <p:extLst>
      <p:ext uri="{BB962C8B-B14F-4D97-AF65-F5344CB8AC3E}">
        <p14:creationId xmlns:p14="http://schemas.microsoft.com/office/powerpoint/2010/main" val="307553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Shortest</a:t>
            </a:r>
            <a:r>
              <a:rPr lang="fr-FR" dirty="0"/>
              <a:t> Path </a:t>
            </a:r>
            <a:r>
              <a:rPr lang="fr-FR" dirty="0" err="1"/>
              <a:t>problem</a:t>
            </a:r>
            <a:endParaRPr lang="fr-FR" dirty="0"/>
          </a:p>
        </p:txBody>
      </p:sp>
      <p:sp>
        <p:nvSpPr>
          <p:cNvPr id="3" name="Espace réservé du contenu 2"/>
          <p:cNvSpPr>
            <a:spLocks noGrp="1"/>
          </p:cNvSpPr>
          <p:nvPr>
            <p:ph idx="1"/>
          </p:nvPr>
        </p:nvSpPr>
        <p:spPr>
          <a:xfrm>
            <a:off x="2021109" y="1980798"/>
            <a:ext cx="8142394" cy="4175045"/>
          </a:xfrm>
        </p:spPr>
        <p:txBody>
          <a:bodyPr>
            <a:normAutofit/>
          </a:bodyPr>
          <a:lstStyle/>
          <a:p>
            <a:pPr algn="just"/>
            <a:r>
              <a:rPr lang="en-US" sz="2000" dirty="0"/>
              <a:t>Message Passing Interface (</a:t>
            </a:r>
            <a:r>
              <a:rPr lang="en-US" sz="2000" b="1" dirty="0"/>
              <a:t>MPI</a:t>
            </a:r>
            <a:r>
              <a:rPr lang="en-US" sz="2000" dirty="0"/>
              <a:t>), Open Multi-Processing (</a:t>
            </a:r>
            <a:r>
              <a:rPr lang="en-US" sz="2000" b="1" dirty="0"/>
              <a:t>Open MP</a:t>
            </a:r>
            <a:r>
              <a:rPr lang="en-US" sz="2000" dirty="0"/>
              <a:t>), Parallel Virtual Machine (</a:t>
            </a:r>
            <a:r>
              <a:rPr lang="en-US" sz="2000" b="1" dirty="0"/>
              <a:t>PVM</a:t>
            </a:r>
            <a:r>
              <a:rPr lang="en-US" sz="2000" dirty="0"/>
              <a:t>), and other parallel programming environments are only a few examples of the many parallel programming models and environments available. </a:t>
            </a:r>
          </a:p>
          <a:p>
            <a:pPr algn="just"/>
            <a:r>
              <a:rPr lang="en-US" sz="2000" dirty="0"/>
              <a:t>The algorithms will be implemented using Open Multi-Processing (</a:t>
            </a:r>
            <a:r>
              <a:rPr lang="en-US" sz="2000" b="1" dirty="0"/>
              <a:t>OpenMP</a:t>
            </a:r>
            <a:r>
              <a:rPr lang="en-US" sz="2000" dirty="0"/>
              <a:t>), and their performance will be examined. </a:t>
            </a:r>
          </a:p>
          <a:p>
            <a:pPr algn="just"/>
            <a:r>
              <a:rPr lang="en-US" sz="2000" dirty="0"/>
              <a:t>These systems are scalable, allowing for effective execution of both demanding sequential and parallel workloads. </a:t>
            </a:r>
          </a:p>
          <a:p>
            <a:pPr algn="just"/>
            <a:r>
              <a:rPr lang="en-US" sz="2000" dirty="0"/>
              <a:t>They may be adjusted to the available budget and computational needs. For the parallelization of the shortest path techniques in the research, we employed </a:t>
            </a:r>
            <a:r>
              <a:rPr lang="en-US" sz="2000" b="1" dirty="0"/>
              <a:t>OpenMP</a:t>
            </a:r>
          </a:p>
        </p:txBody>
      </p:sp>
    </p:spTree>
    <p:extLst>
      <p:ext uri="{BB962C8B-B14F-4D97-AF65-F5344CB8AC3E}">
        <p14:creationId xmlns:p14="http://schemas.microsoft.com/office/powerpoint/2010/main" val="69161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Shortest</a:t>
            </a:r>
            <a:r>
              <a:rPr lang="fr-FR" dirty="0"/>
              <a:t> Path </a:t>
            </a:r>
            <a:r>
              <a:rPr lang="fr-FR" dirty="0" err="1"/>
              <a:t>problem</a:t>
            </a:r>
            <a:endParaRPr lang="fr-FR" dirty="0"/>
          </a:p>
        </p:txBody>
      </p:sp>
      <p:pic>
        <p:nvPicPr>
          <p:cNvPr id="6" name="Picture 5">
            <a:extLst>
              <a:ext uri="{FF2B5EF4-FFF2-40B4-BE49-F238E27FC236}">
                <a16:creationId xmlns:a16="http://schemas.microsoft.com/office/drawing/2014/main" id="{EB4A858F-5D10-50EC-BE3B-4E5C9235D8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006" y="2434726"/>
            <a:ext cx="4742559" cy="3378246"/>
          </a:xfrm>
          <a:prstGeom prst="rect">
            <a:avLst/>
          </a:prstGeom>
          <a:noFill/>
          <a:ln>
            <a:noFill/>
          </a:ln>
        </p:spPr>
      </p:pic>
      <p:sp>
        <p:nvSpPr>
          <p:cNvPr id="8" name="Espace réservé du contenu 2">
            <a:extLst>
              <a:ext uri="{FF2B5EF4-FFF2-40B4-BE49-F238E27FC236}">
                <a16:creationId xmlns:a16="http://schemas.microsoft.com/office/drawing/2014/main" id="{BBA08C7C-E320-D846-68FC-0A06DDF4F800}"/>
              </a:ext>
            </a:extLst>
          </p:cNvPr>
          <p:cNvSpPr>
            <a:spLocks noGrp="1"/>
          </p:cNvSpPr>
          <p:nvPr>
            <p:ph idx="1"/>
          </p:nvPr>
        </p:nvSpPr>
        <p:spPr>
          <a:xfrm>
            <a:off x="378921" y="2158079"/>
            <a:ext cx="5965895" cy="3997765"/>
          </a:xfrm>
        </p:spPr>
        <p:txBody>
          <a:bodyPr>
            <a:normAutofit/>
          </a:bodyPr>
          <a:lstStyle/>
          <a:p>
            <a:r>
              <a:rPr lang="en-US" sz="2000" dirty="0">
                <a:effectLst/>
                <a:latin typeface="Times New Roman" panose="02020603050405020304" pitchFamily="18" charset="0"/>
                <a:ea typeface="SimSun" panose="02010600030101010101" pitchFamily="2" charset="-122"/>
              </a:rPr>
              <a:t>The shortest path problem is about finding a path between two vertices in a graph such that the total sum of the edges weights is minimum. </a:t>
            </a:r>
          </a:p>
          <a:p>
            <a:r>
              <a:rPr lang="en-US" sz="2000" dirty="0">
                <a:effectLst/>
                <a:latin typeface="Times New Roman" panose="02020603050405020304" pitchFamily="18" charset="0"/>
                <a:ea typeface="SimSun" panose="02010600030101010101" pitchFamily="2" charset="-122"/>
              </a:rPr>
              <a:t>This can be defined for undirected, directed and mixed graphs. A path is a sequence of vertices </a:t>
            </a:r>
          </a:p>
          <a:p>
            <a:pPr marL="0" indent="0">
              <a:buNone/>
            </a:pPr>
            <a:r>
              <a:rPr lang="en-US" sz="2000" dirty="0">
                <a:effectLst/>
                <a:latin typeface="Times New Roman" panose="02020603050405020304" pitchFamily="18" charset="0"/>
                <a:ea typeface="SimSun" panose="02010600030101010101" pitchFamily="2" charset="-122"/>
              </a:rPr>
              <a:t>(P= (Vi, Vi+1, Vi+2……, </a:t>
            </a:r>
            <a:r>
              <a:rPr lang="en-US" sz="2000" dirty="0" err="1">
                <a:effectLst/>
                <a:latin typeface="Times New Roman" panose="02020603050405020304" pitchFamily="18" charset="0"/>
                <a:ea typeface="SimSun" panose="02010600030101010101" pitchFamily="2" charset="-122"/>
              </a:rPr>
              <a:t>Vn</a:t>
            </a:r>
            <a:r>
              <a:rPr lang="en-US" sz="2000" dirty="0">
                <a:effectLst/>
                <a:latin typeface="Times New Roman" panose="02020603050405020304" pitchFamily="18" charset="0"/>
                <a:ea typeface="SimSun" panose="02010600030101010101" pitchFamily="2" charset="-122"/>
              </a:rPr>
              <a:t>)) such that Vi is adjacent to Vi+1 (the two vertices have a common edge). </a:t>
            </a:r>
          </a:p>
          <a:p>
            <a:r>
              <a:rPr lang="en-US" sz="2000" dirty="0">
                <a:effectLst/>
                <a:latin typeface="Times New Roman" panose="02020603050405020304" pitchFamily="18" charset="0"/>
                <a:ea typeface="SimSun" panose="02010600030101010101" pitchFamily="2" charset="-122"/>
              </a:rPr>
              <a:t>The length of path P is (n-1). A path from vertex 0 to vertex 7 is marked in rad </a:t>
            </a:r>
            <a:endParaRPr lang="en-US" sz="2000" dirty="0"/>
          </a:p>
        </p:txBody>
      </p:sp>
    </p:spTree>
    <p:extLst>
      <p:ext uri="{BB962C8B-B14F-4D97-AF65-F5344CB8AC3E}">
        <p14:creationId xmlns:p14="http://schemas.microsoft.com/office/powerpoint/2010/main" val="347688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b="1" dirty="0">
                <a:effectLst/>
                <a:latin typeface="Times New Roman" panose="02020603050405020304" pitchFamily="18" charset="0"/>
                <a:ea typeface="SimSun" panose="02010600030101010101" pitchFamily="2" charset="-122"/>
              </a:rPr>
              <a:t>Time complexity of The implemented sequential execution of algorithms</a:t>
            </a:r>
            <a:endParaRPr lang="fr-FR" dirty="0"/>
          </a:p>
        </p:txBody>
      </p:sp>
      <p:graphicFrame>
        <p:nvGraphicFramePr>
          <p:cNvPr id="3" name="Table 2">
            <a:extLst>
              <a:ext uri="{FF2B5EF4-FFF2-40B4-BE49-F238E27FC236}">
                <a16:creationId xmlns:a16="http://schemas.microsoft.com/office/drawing/2014/main" id="{444686B2-DD5F-9CE1-A175-6F9F5953C201}"/>
              </a:ext>
            </a:extLst>
          </p:cNvPr>
          <p:cNvGraphicFramePr>
            <a:graphicFrameLocks noGrp="1"/>
          </p:cNvGraphicFramePr>
          <p:nvPr>
            <p:extLst>
              <p:ext uri="{D42A27DB-BD31-4B8C-83A1-F6EECF244321}">
                <p14:modId xmlns:p14="http://schemas.microsoft.com/office/powerpoint/2010/main" val="1908396494"/>
              </p:ext>
            </p:extLst>
          </p:nvPr>
        </p:nvGraphicFramePr>
        <p:xfrm>
          <a:off x="2445975" y="3066643"/>
          <a:ext cx="6948128" cy="2075402"/>
        </p:xfrm>
        <a:graphic>
          <a:graphicData uri="http://schemas.openxmlformats.org/drawingml/2006/table">
            <a:tbl>
              <a:tblPr firstRow="1" firstCol="1" bandRow="1">
                <a:tableStyleId>{5C22544A-7EE6-4342-B048-85BDC9FD1C3A}</a:tableStyleId>
              </a:tblPr>
              <a:tblGrid>
                <a:gridCol w="2668483">
                  <a:extLst>
                    <a:ext uri="{9D8B030D-6E8A-4147-A177-3AD203B41FA5}">
                      <a16:colId xmlns:a16="http://schemas.microsoft.com/office/drawing/2014/main" val="2872807686"/>
                    </a:ext>
                  </a:extLst>
                </a:gridCol>
                <a:gridCol w="4279645">
                  <a:extLst>
                    <a:ext uri="{9D8B030D-6E8A-4147-A177-3AD203B41FA5}">
                      <a16:colId xmlns:a16="http://schemas.microsoft.com/office/drawing/2014/main" val="1152178671"/>
                    </a:ext>
                  </a:extLst>
                </a:gridCol>
              </a:tblGrid>
              <a:tr h="507163">
                <a:tc>
                  <a:txBody>
                    <a:bodyPr/>
                    <a:lstStyle/>
                    <a:p>
                      <a:pPr marL="0" marR="0" indent="0" algn="ctr">
                        <a:lnSpc>
                          <a:spcPct val="95000"/>
                        </a:lnSpc>
                        <a:spcBef>
                          <a:spcPts val="0"/>
                        </a:spcBef>
                        <a:spcAft>
                          <a:spcPts val="600"/>
                        </a:spcAft>
                        <a:tabLst>
                          <a:tab pos="182880" algn="l"/>
                        </a:tabLst>
                      </a:pPr>
                      <a:r>
                        <a:rPr lang="en-US" sz="2000" spc="-5">
                          <a:effectLst/>
                        </a:rPr>
                        <a:t>Algotithm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2000" spc="-5">
                          <a:effectLst/>
                        </a:rPr>
                        <a:t>Runtime</a:t>
                      </a:r>
                      <a:endParaRPr lang="en-US" sz="2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36535743"/>
                  </a:ext>
                </a:extLst>
              </a:tr>
              <a:tr h="507163">
                <a:tc>
                  <a:txBody>
                    <a:bodyPr/>
                    <a:lstStyle/>
                    <a:p>
                      <a:pPr marL="0" marR="0" indent="0" algn="ctr">
                        <a:lnSpc>
                          <a:spcPct val="95000"/>
                        </a:lnSpc>
                        <a:spcBef>
                          <a:spcPts val="0"/>
                        </a:spcBef>
                        <a:spcAft>
                          <a:spcPts val="600"/>
                        </a:spcAft>
                        <a:tabLst>
                          <a:tab pos="182880" algn="l"/>
                        </a:tabLst>
                      </a:pPr>
                      <a:r>
                        <a:rPr lang="en-US" sz="2000" spc="-5">
                          <a:effectLst/>
                        </a:rPr>
                        <a:t>Bellman-Ford</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2000" spc="-5">
                          <a:effectLst/>
                        </a:rPr>
                        <a:t>O( | V| . | E | )</a:t>
                      </a:r>
                      <a:endParaRPr lang="en-US" sz="20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90512887"/>
                  </a:ext>
                </a:extLst>
              </a:tr>
              <a:tr h="553913">
                <a:tc>
                  <a:txBody>
                    <a:bodyPr/>
                    <a:lstStyle/>
                    <a:p>
                      <a:pPr marL="0" marR="0" indent="0" algn="ctr">
                        <a:lnSpc>
                          <a:spcPct val="95000"/>
                        </a:lnSpc>
                        <a:spcBef>
                          <a:spcPts val="0"/>
                        </a:spcBef>
                        <a:spcAft>
                          <a:spcPts val="600"/>
                        </a:spcAft>
                        <a:tabLst>
                          <a:tab pos="182880" algn="l"/>
                        </a:tabLst>
                      </a:pPr>
                      <a:r>
                        <a:rPr lang="en-US" sz="2000" spc="-5">
                          <a:effectLst/>
                        </a:rPr>
                        <a:t>Dikstra’s (with list)</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2000" spc="-5" dirty="0">
                          <a:effectLst/>
                        </a:rPr>
                        <a:t>O( | V |</a:t>
                      </a:r>
                      <a:r>
                        <a:rPr lang="en-US" sz="2000" spc="-5" baseline="30000" dirty="0">
                          <a:effectLst/>
                        </a:rPr>
                        <a:t>2</a:t>
                      </a:r>
                      <a:r>
                        <a:rPr lang="en-US" sz="2000" spc="-5" dirty="0">
                          <a:effectLst/>
                        </a:rPr>
                        <a:t> )</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3361724"/>
                  </a:ext>
                </a:extLst>
              </a:tr>
              <a:tr h="507163">
                <a:tc>
                  <a:txBody>
                    <a:bodyPr/>
                    <a:lstStyle/>
                    <a:p>
                      <a:pPr marL="0" marR="0" indent="0" algn="ctr">
                        <a:lnSpc>
                          <a:spcPct val="95000"/>
                        </a:lnSpc>
                        <a:spcBef>
                          <a:spcPts val="0"/>
                        </a:spcBef>
                        <a:spcAft>
                          <a:spcPts val="600"/>
                        </a:spcAft>
                        <a:tabLst>
                          <a:tab pos="182880" algn="l"/>
                        </a:tabLst>
                      </a:pPr>
                      <a:r>
                        <a:rPr lang="en-US" sz="2000" spc="-5">
                          <a:effectLst/>
                        </a:rPr>
                        <a:t>Floys-Warshall</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600"/>
                        </a:spcAft>
                        <a:tabLst>
                          <a:tab pos="182880" algn="l"/>
                        </a:tabLst>
                      </a:pPr>
                      <a:r>
                        <a:rPr lang="en-US" sz="2000" spc="-5" dirty="0">
                          <a:effectLst/>
                        </a:rPr>
                        <a:t>O( | V| </a:t>
                      </a:r>
                      <a:r>
                        <a:rPr lang="en-US" sz="2000" spc="-5" baseline="30000" dirty="0">
                          <a:effectLst/>
                        </a:rPr>
                        <a:t>3</a:t>
                      </a:r>
                      <a:r>
                        <a:rPr lang="en-US" sz="2000" spc="-5" dirty="0">
                          <a:effectLst/>
                        </a:rPr>
                        <a:t> )</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77171291"/>
                  </a:ext>
                </a:extLst>
              </a:tr>
            </a:tbl>
          </a:graphicData>
        </a:graphic>
      </p:graphicFrame>
    </p:spTree>
    <p:extLst>
      <p:ext uri="{BB962C8B-B14F-4D97-AF65-F5344CB8AC3E}">
        <p14:creationId xmlns:p14="http://schemas.microsoft.com/office/powerpoint/2010/main" val="101492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Our Objective</a:t>
            </a:r>
          </a:p>
        </p:txBody>
      </p:sp>
      <p:sp>
        <p:nvSpPr>
          <p:cNvPr id="3" name="Espace réservé du contenu 2"/>
          <p:cNvSpPr>
            <a:spLocks noGrp="1"/>
          </p:cNvSpPr>
          <p:nvPr>
            <p:ph idx="1"/>
          </p:nvPr>
        </p:nvSpPr>
        <p:spPr/>
        <p:txBody>
          <a:bodyPr/>
          <a:lstStyle/>
          <a:p>
            <a:r>
              <a:rPr lang="en-US" dirty="0"/>
              <a:t>Develop a program including three separate algorithms using parallelism from a sequential algorithm</a:t>
            </a:r>
          </a:p>
          <a:p>
            <a:r>
              <a:rPr lang="en-US" dirty="0"/>
              <a:t>Using </a:t>
            </a:r>
            <a:r>
              <a:rPr lang="en-US" dirty="0" err="1"/>
              <a:t>openMP</a:t>
            </a:r>
            <a:r>
              <a:rPr lang="en-US" dirty="0"/>
              <a:t> .</a:t>
            </a:r>
          </a:p>
          <a:p>
            <a:r>
              <a:rPr lang="fr-FR" dirty="0"/>
              <a:t>Test and compare </a:t>
            </a:r>
            <a:r>
              <a:rPr lang="fr-FR" dirty="0" err="1"/>
              <a:t>efficiency</a:t>
            </a:r>
            <a:r>
              <a:rPr lang="fr-FR" dirty="0"/>
              <a:t> of sequential and parallel solutions</a:t>
            </a:r>
          </a:p>
        </p:txBody>
      </p:sp>
    </p:spTree>
    <p:extLst>
      <p:ext uri="{BB962C8B-B14F-4D97-AF65-F5344CB8AC3E}">
        <p14:creationId xmlns:p14="http://schemas.microsoft.com/office/powerpoint/2010/main" val="248283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81194" y="561277"/>
            <a:ext cx="10993549" cy="1475013"/>
          </a:xfrm>
        </p:spPr>
        <p:txBody>
          <a:bodyPr>
            <a:normAutofit/>
          </a:bodyPr>
          <a:lstStyle/>
          <a:p>
            <a:pPr algn="ctr"/>
            <a:r>
              <a:rPr lang="en-US" sz="4000" dirty="0"/>
              <a:t>DIJKSTRA ALGORITHM </a:t>
            </a:r>
          </a:p>
        </p:txBody>
      </p:sp>
      <p:sp>
        <p:nvSpPr>
          <p:cNvPr id="4" name="Sous-titre 2"/>
          <p:cNvSpPr txBox="1">
            <a:spLocks/>
          </p:cNvSpPr>
          <p:nvPr/>
        </p:nvSpPr>
        <p:spPr>
          <a:xfrm>
            <a:off x="589352" y="2585213"/>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fr-FR" dirty="0"/>
          </a:p>
        </p:txBody>
      </p:sp>
      <p:sp>
        <p:nvSpPr>
          <p:cNvPr id="5" name="Sous-titre 2"/>
          <p:cNvSpPr txBox="1">
            <a:spLocks/>
          </p:cNvSpPr>
          <p:nvPr/>
        </p:nvSpPr>
        <p:spPr>
          <a:xfrm>
            <a:off x="3807804" y="4612944"/>
            <a:ext cx="7766936" cy="1950794"/>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endParaRPr lang="fr-FR" dirty="0"/>
          </a:p>
        </p:txBody>
      </p:sp>
      <p:pic>
        <p:nvPicPr>
          <p:cNvPr id="7" name="Picture 6" descr="Logo, company name&#10;&#10;Description automatically generated">
            <a:extLst>
              <a:ext uri="{FF2B5EF4-FFF2-40B4-BE49-F238E27FC236}">
                <a16:creationId xmlns:a16="http://schemas.microsoft.com/office/drawing/2014/main" id="{18202EEC-B459-184A-2707-B80A87C1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801" y="653256"/>
            <a:ext cx="847939" cy="814687"/>
          </a:xfrm>
          <a:prstGeom prst="rect">
            <a:avLst/>
          </a:prstGeom>
        </p:spPr>
      </p:pic>
    </p:spTree>
    <p:extLst>
      <p:ext uri="{BB962C8B-B14F-4D97-AF65-F5344CB8AC3E}">
        <p14:creationId xmlns:p14="http://schemas.microsoft.com/office/powerpoint/2010/main" val="406265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SEQUENTIAL ALGORITHM</a:t>
            </a:r>
          </a:p>
        </p:txBody>
      </p:sp>
      <p:pic>
        <p:nvPicPr>
          <p:cNvPr id="7" name="Content Placeholder 6">
            <a:extLst>
              <a:ext uri="{FF2B5EF4-FFF2-40B4-BE49-F238E27FC236}">
                <a16:creationId xmlns:a16="http://schemas.microsoft.com/office/drawing/2014/main" id="{B9C58207-A4AB-F266-F9B5-204459AEFC69}"/>
              </a:ext>
            </a:extLst>
          </p:cNvPr>
          <p:cNvPicPr>
            <a:picLocks noGrp="1" noChangeAspect="1"/>
          </p:cNvPicPr>
          <p:nvPr>
            <p:ph sz="half" idx="1"/>
          </p:nvPr>
        </p:nvPicPr>
        <p:blipFill>
          <a:blip r:embed="rId2"/>
          <a:stretch>
            <a:fillRect/>
          </a:stretch>
        </p:blipFill>
        <p:spPr>
          <a:xfrm>
            <a:off x="581191" y="1936101"/>
            <a:ext cx="5422392" cy="2972229"/>
          </a:xfrm>
        </p:spPr>
      </p:pic>
      <p:sp>
        <p:nvSpPr>
          <p:cNvPr id="4" name="Espace réservé du contenu 3"/>
          <p:cNvSpPr>
            <a:spLocks noGrp="1"/>
          </p:cNvSpPr>
          <p:nvPr>
            <p:ph sz="half" idx="2"/>
          </p:nvPr>
        </p:nvSpPr>
        <p:spPr>
          <a:xfrm>
            <a:off x="6188417" y="1810139"/>
            <a:ext cx="5422392" cy="4814596"/>
          </a:xfrm>
        </p:spPr>
        <p:txBody>
          <a:bodyPr>
            <a:normAutofit fontScale="85000" lnSpcReduction="10000"/>
          </a:bodyPr>
          <a:lstStyle/>
          <a:p>
            <a:r>
              <a:rPr lang="en-US" dirty="0"/>
              <a:t>Dijkstra’s sequential algorithm is implemented through the following steps: </a:t>
            </a:r>
          </a:p>
          <a:p>
            <a:r>
              <a:rPr lang="en-US" dirty="0"/>
              <a:t>1. Setting a distance for each node, let the distance be zero to the source node and infinity to all other nodes. </a:t>
            </a:r>
          </a:p>
          <a:p>
            <a:r>
              <a:rPr lang="en-US" dirty="0"/>
              <a:t>2. Creating a list of the unvisited nodes, adding all nodes to the unvisited list except the initial node. </a:t>
            </a:r>
          </a:p>
          <a:p>
            <a:r>
              <a:rPr lang="en-US" dirty="0"/>
              <a:t>3. Setting the initial node as current. </a:t>
            </a:r>
          </a:p>
          <a:p>
            <a:r>
              <a:rPr lang="en-US" dirty="0"/>
              <a:t>4. For the current node, calculate the tentative distances. Overwrite the value of the distance with the new calculated distance if it is smaller than the previous distance. </a:t>
            </a:r>
          </a:p>
          <a:p>
            <a:r>
              <a:rPr lang="en-US" dirty="0"/>
              <a:t>5. After checking all neighbors of the current node, mark the current node as visited and remove it from the unvisited list and it won’t be checked again. </a:t>
            </a:r>
          </a:p>
          <a:p>
            <a:r>
              <a:rPr lang="en-US" dirty="0"/>
              <a:t>6. If the destination node is marked visited or the smallest distance among the nodes in the unvisited set is infinity, then the algorithm should stop. </a:t>
            </a:r>
          </a:p>
          <a:p>
            <a:r>
              <a:rPr lang="en-US" dirty="0"/>
              <a:t>7. Select the unvisited node that has the smallest distance and set it as the new current node then repeat from step 4.</a:t>
            </a:r>
            <a:endParaRPr lang="fr-FR" dirty="0"/>
          </a:p>
        </p:txBody>
      </p:sp>
      <p:pic>
        <p:nvPicPr>
          <p:cNvPr id="9" name="Picture 8">
            <a:extLst>
              <a:ext uri="{FF2B5EF4-FFF2-40B4-BE49-F238E27FC236}">
                <a16:creationId xmlns:a16="http://schemas.microsoft.com/office/drawing/2014/main" id="{A61761E0-C228-0A3A-3A52-370BEB37FE9C}"/>
              </a:ext>
            </a:extLst>
          </p:cNvPr>
          <p:cNvPicPr>
            <a:picLocks noChangeAspect="1"/>
          </p:cNvPicPr>
          <p:nvPr/>
        </p:nvPicPr>
        <p:blipFill>
          <a:blip r:embed="rId3"/>
          <a:stretch>
            <a:fillRect/>
          </a:stretch>
        </p:blipFill>
        <p:spPr>
          <a:xfrm>
            <a:off x="581191" y="4908330"/>
            <a:ext cx="5422392" cy="1418898"/>
          </a:xfrm>
          <a:prstGeom prst="rect">
            <a:avLst/>
          </a:prstGeom>
        </p:spPr>
      </p:pic>
    </p:spTree>
    <p:extLst>
      <p:ext uri="{BB962C8B-B14F-4D97-AF65-F5344CB8AC3E}">
        <p14:creationId xmlns:p14="http://schemas.microsoft.com/office/powerpoint/2010/main" val="257678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Dependencies</a:t>
            </a:r>
            <a:r>
              <a:rPr lang="fr-FR" dirty="0"/>
              <a:t> </a:t>
            </a:r>
            <a:r>
              <a:rPr lang="fr-FR" dirty="0" err="1"/>
              <a:t>Analysis</a:t>
            </a:r>
            <a:endParaRPr lang="fr-FR" dirty="0"/>
          </a:p>
        </p:txBody>
      </p:sp>
      <p:sp>
        <p:nvSpPr>
          <p:cNvPr id="3" name="Espace réservé du contenu 2"/>
          <p:cNvSpPr>
            <a:spLocks noGrp="1"/>
          </p:cNvSpPr>
          <p:nvPr>
            <p:ph idx="1"/>
          </p:nvPr>
        </p:nvSpPr>
        <p:spPr/>
        <p:txBody>
          <a:bodyPr/>
          <a:lstStyle/>
          <a:p>
            <a:r>
              <a:rPr lang="en-US" dirty="0">
                <a:sym typeface="Wingdings" panose="05000000000000000000" pitchFamily="2" charset="2"/>
              </a:rPr>
              <a:t>The closet node each time depends on the previous closet node , thus we can’t </a:t>
            </a:r>
            <a:r>
              <a:rPr lang="en-US" dirty="0" err="1">
                <a:sym typeface="Wingdings" panose="05000000000000000000" pitchFamily="2" charset="2"/>
              </a:rPr>
              <a:t>parallize</a:t>
            </a:r>
            <a:r>
              <a:rPr lang="en-US" dirty="0">
                <a:sym typeface="Wingdings" panose="05000000000000000000" pitchFamily="2" charset="2"/>
              </a:rPr>
              <a:t> nodes relaxation </a:t>
            </a:r>
          </a:p>
          <a:p>
            <a:r>
              <a:rPr lang="en-US" dirty="0">
                <a:sym typeface="Wingdings" panose="05000000000000000000" pitchFamily="2" charset="2"/>
              </a:rPr>
              <a:t>Updating the distances for each node depends only on the current closet node , Thus we can </a:t>
            </a:r>
            <a:r>
              <a:rPr lang="en-US" dirty="0" err="1">
                <a:sym typeface="Wingdings" panose="05000000000000000000" pitchFamily="2" charset="2"/>
              </a:rPr>
              <a:t>parallize</a:t>
            </a:r>
            <a:r>
              <a:rPr lang="en-US" dirty="0">
                <a:sym typeface="Wingdings" panose="05000000000000000000" pitchFamily="2" charset="2"/>
              </a:rPr>
              <a:t> updating distances for each closet node (single instruction multiple data)</a:t>
            </a:r>
          </a:p>
        </p:txBody>
      </p:sp>
    </p:spTree>
    <p:extLst>
      <p:ext uri="{BB962C8B-B14F-4D97-AF65-F5344CB8AC3E}">
        <p14:creationId xmlns:p14="http://schemas.microsoft.com/office/powerpoint/2010/main" val="107071129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Template>
  <TotalTime>1820</TotalTime>
  <Words>1390</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Calibri Light</vt:lpstr>
      <vt:lpstr>Gill Sans MT</vt:lpstr>
      <vt:lpstr>Times New Roman</vt:lpstr>
      <vt:lpstr>Wingdings 2</vt:lpstr>
      <vt:lpstr>Wingdings 3</vt:lpstr>
      <vt:lpstr>HDOfficeLightV0</vt:lpstr>
      <vt:lpstr>Dividende</vt:lpstr>
      <vt:lpstr>Comparison of Parallel and Serial Execution of Shortest Path Algorithms </vt:lpstr>
      <vt:lpstr>Shortest Path problem</vt:lpstr>
      <vt:lpstr>Shortest Path problem</vt:lpstr>
      <vt:lpstr>Shortest Path problem</vt:lpstr>
      <vt:lpstr>Time complexity of The implemented sequential execution of algorithms</vt:lpstr>
      <vt:lpstr>Our Objective</vt:lpstr>
      <vt:lpstr>DIJKSTRA ALGORITHM </vt:lpstr>
      <vt:lpstr>SEQUENTIAL ALGORITHM</vt:lpstr>
      <vt:lpstr>Dependencies Analysis</vt:lpstr>
      <vt:lpstr>Sequential vs parallel results 4 Threads(UNIT seconds)</vt:lpstr>
      <vt:lpstr>Sequential vs parallel results 4 Threads(UNIT seconds)</vt:lpstr>
      <vt:lpstr>Sequential vs parallel results 4 Threads(UNIT seconds)</vt:lpstr>
      <vt:lpstr>Sequential vs parallel results 4 Threads(UNIT seconds)</vt:lpstr>
      <vt:lpstr>Bellman-ford ALGORITHM </vt:lpstr>
      <vt:lpstr>SEQUENTIAL ALGORITHM</vt:lpstr>
      <vt:lpstr>Dependencies Analysis</vt:lpstr>
      <vt:lpstr>Sequential vs parallel results 4 Threads(UNIT seconds)</vt:lpstr>
      <vt:lpstr>Floyd-Warshall  ALGORITHM </vt:lpstr>
      <vt:lpstr>SEQUENTIAL ALGORITHM</vt:lpstr>
      <vt:lpstr>Dependencies Analysis</vt:lpstr>
      <vt:lpstr>Sequential vs parallel results 4 Threads(UNIT seconds)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Mohamed Khaled</dc:creator>
  <cp:lastModifiedBy>Emil Mourad Matta</cp:lastModifiedBy>
  <cp:revision>34</cp:revision>
  <dcterms:created xsi:type="dcterms:W3CDTF">2016-11-02T15:24:02Z</dcterms:created>
  <dcterms:modified xsi:type="dcterms:W3CDTF">2023-01-05T09:00:32Z</dcterms:modified>
</cp:coreProperties>
</file>