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8"/>
  </p:notesMasterIdLst>
  <p:sldIdLst>
    <p:sldId id="256" r:id="rId2"/>
    <p:sldId id="266" r:id="rId3"/>
    <p:sldId id="327"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F77E62-43A7-4B19-A358-CFF1B864ACB0}" type="datetimeFigureOut">
              <a:rPr lang="es-ES" smtClean="0"/>
              <a:pPr/>
              <a:t>15/05/2017</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3FE2C-D2E3-44E9-892C-4397885067F8}"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7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Título"/>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a:t>Haga clic para modificar el estilo de título del patrón</a:t>
            </a:r>
            <a:endParaRPr kumimoji="0" lang="en-US"/>
          </a:p>
        </p:txBody>
      </p:sp>
      <p:sp>
        <p:nvSpPr>
          <p:cNvPr id="17" name="16 Subtítulo"/>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7A847CFC-816F-41D0-AAC0-9BF4FEBC753E}" type="datetimeFigureOut">
              <a:rPr lang="es-ES" smtClean="0"/>
              <a:pPr/>
              <a:t>15/05/2017</a:t>
            </a:fld>
            <a:endParaRPr lang="es-ES"/>
          </a:p>
        </p:txBody>
      </p:sp>
      <p:sp>
        <p:nvSpPr>
          <p:cNvPr id="19" name="18 Marcador de pie de página"/>
          <p:cNvSpPr>
            <a:spLocks noGrp="1"/>
          </p:cNvSpPr>
          <p:nvPr>
            <p:ph type="ftr" sz="quarter" idx="11"/>
          </p:nvPr>
        </p:nvSpPr>
        <p:spPr/>
        <p:txBody>
          <a:bodyPr/>
          <a:lstStyle/>
          <a:p>
            <a:endParaRPr lang="es-ES"/>
          </a:p>
        </p:txBody>
      </p:sp>
      <p:sp>
        <p:nvSpPr>
          <p:cNvPr id="27" name="2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15/05/2017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15/05/2017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7813"/>
            <a:ext cx="8229600" cy="1139825"/>
          </a:xfrm>
        </p:spPr>
        <p:txBody>
          <a:bodyPr/>
          <a:lstStyle/>
          <a:p>
            <a:r>
              <a:rPr lang="es-ES"/>
              <a:t>Haga clic para modificar el estilo de título del patrón</a:t>
            </a:r>
            <a:endParaRPr lang="es-PA"/>
          </a:p>
        </p:txBody>
      </p:sp>
      <p:sp>
        <p:nvSpPr>
          <p:cNvPr id="3" name="2 Marcador de texto"/>
          <p:cNvSpPr>
            <a:spLocks noGrp="1"/>
          </p:cNvSpPr>
          <p:nvPr>
            <p:ph type="body" sz="half" idx="1"/>
          </p:nvPr>
        </p:nvSpPr>
        <p:spPr>
          <a:xfrm>
            <a:off x="457200" y="1600200"/>
            <a:ext cx="4038600" cy="45307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3 Marcador de contenido"/>
          <p:cNvSpPr>
            <a:spLocks noGrp="1"/>
          </p:cNvSpPr>
          <p:nvPr>
            <p:ph sz="quarter" idx="2"/>
          </p:nvPr>
        </p:nvSpPr>
        <p:spPr>
          <a:xfrm>
            <a:off x="4648200" y="1600200"/>
            <a:ext cx="4038600" cy="21891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5" name="4 Marcador de contenido"/>
          <p:cNvSpPr>
            <a:spLocks noGrp="1"/>
          </p:cNvSpPr>
          <p:nvPr>
            <p:ph sz="quarter" idx="3"/>
          </p:nvPr>
        </p:nvSpPr>
        <p:spPr>
          <a:xfrm>
            <a:off x="4648200" y="3941763"/>
            <a:ext cx="4038600" cy="218916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6" name="Rectangle 4"/>
          <p:cNvSpPr>
            <a:spLocks noGrp="1" noChangeArrowheads="1"/>
          </p:cNvSpPr>
          <p:nvPr>
            <p:ph type="dt" sz="half" idx="10"/>
          </p:nvPr>
        </p:nvSpPr>
        <p:spPr>
          <a:ln/>
        </p:spPr>
        <p:txBody>
          <a:bodyPr/>
          <a:lstStyle>
            <a:lvl1pPr>
              <a:defRPr/>
            </a:lvl1pPr>
          </a:lstStyle>
          <a:p>
            <a:pPr>
              <a:defRPr/>
            </a:pPr>
            <a:r>
              <a:rPr lang="es-CO"/>
              <a:t>Bases de datos I</a:t>
            </a:r>
            <a:endParaRPr lang="es-CO" altLang="en-US"/>
          </a:p>
        </p:txBody>
      </p:sp>
      <p:sp>
        <p:nvSpPr>
          <p:cNvPr id="7" name="Rectangle 5"/>
          <p:cNvSpPr>
            <a:spLocks noGrp="1" noChangeArrowheads="1"/>
          </p:cNvSpPr>
          <p:nvPr>
            <p:ph type="ftr" sz="quarter" idx="11"/>
          </p:nvPr>
        </p:nvSpPr>
        <p:spPr>
          <a:ln/>
        </p:spPr>
        <p:txBody>
          <a:bodyPr/>
          <a:lstStyle>
            <a:lvl1pPr>
              <a:defRPr/>
            </a:lvl1pPr>
          </a:lstStyle>
          <a:p>
            <a:pPr>
              <a:defRPr/>
            </a:pPr>
            <a:r>
              <a:rPr lang="es-CO" altLang="en-US"/>
              <a:t>Universidad Nacional de Colombia</a:t>
            </a:r>
          </a:p>
        </p:txBody>
      </p:sp>
      <p:sp>
        <p:nvSpPr>
          <p:cNvPr id="8" name="Rectangle 6"/>
          <p:cNvSpPr>
            <a:spLocks noGrp="1" noChangeArrowheads="1"/>
          </p:cNvSpPr>
          <p:nvPr>
            <p:ph type="sldNum" sz="quarter" idx="12"/>
          </p:nvPr>
        </p:nvSpPr>
        <p:spPr>
          <a:ln/>
        </p:spPr>
        <p:txBody>
          <a:bodyPr/>
          <a:lstStyle>
            <a:lvl1pPr>
              <a:defRPr/>
            </a:lvl1pPr>
          </a:lstStyle>
          <a:p>
            <a:pPr>
              <a:defRPr/>
            </a:pPr>
            <a:fld id="{2E09E0C2-41EC-40D4-9945-D07B9B8B39EC}" type="slidenum">
              <a:rPr lang="es-CO" altLang="en-US"/>
              <a:pPr>
                <a:defRPr/>
              </a:pPr>
              <a:t>‹Nº›</a:t>
            </a:fld>
            <a:endParaRPr lang="es-CO"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lgn="l">
              <a:defRPr/>
            </a:lvl1p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15/05/2017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8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1 Título"/>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15/05/2017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1143000"/>
          </a:xfrm>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7A847CFC-816F-41D0-AAC0-9BF4FEBC753E}" type="datetimeFigureOut">
              <a:rPr lang="es-ES" smtClean="0"/>
              <a:pPr/>
              <a:t>15/05/2017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7A847CFC-816F-41D0-AAC0-9BF4FEBC753E}" type="datetimeFigureOut">
              <a:rPr lang="es-ES" smtClean="0"/>
              <a:pPr/>
              <a:t>15/05/2017</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320"/>
            <a:ext cx="7470648" cy="1143000"/>
          </a:xfrm>
        </p:spPr>
        <p:txBody>
          <a:bodyPr anchor="ctr"/>
          <a:lstStyle>
            <a:lvl1pPr algn="l">
              <a:defRPr sz="4600"/>
            </a:lvl1pPr>
          </a:lstStyle>
          <a:p>
            <a:r>
              <a:rPr kumimoji="0" lang="es-ES"/>
              <a:t>Haga clic para modificar el estilo de título del patrón</a:t>
            </a:r>
            <a:endParaRPr kumimoji="0" lang="en-US"/>
          </a:p>
        </p:txBody>
      </p:sp>
      <p:sp>
        <p:nvSpPr>
          <p:cNvPr id="7" name="6 Marcador de fecha"/>
          <p:cNvSpPr>
            <a:spLocks noGrp="1"/>
          </p:cNvSpPr>
          <p:nvPr>
            <p:ph type="dt" sz="half" idx="10"/>
          </p:nvPr>
        </p:nvSpPr>
        <p:spPr/>
        <p:txBody>
          <a:bodyPr/>
          <a:lstStyle/>
          <a:p>
            <a:fld id="{7A847CFC-816F-41D0-AAC0-9BF4FEBC753E}" type="datetimeFigureOut">
              <a:rPr lang="es-ES" smtClean="0"/>
              <a:pPr/>
              <a:t>15/05/2017</a:t>
            </a:fld>
            <a:endParaRPr lang="es-ES"/>
          </a:p>
        </p:txBody>
      </p:sp>
      <p:sp>
        <p:nvSpPr>
          <p:cNvPr id="8" name="7 Marcador de número de diapositiva"/>
          <p:cNvSpPr>
            <a:spLocks noGrp="1"/>
          </p:cNvSpPr>
          <p:nvPr>
            <p:ph type="sldNum" sz="quarter" idx="11"/>
          </p:nvPr>
        </p:nvSpPr>
        <p:spPr/>
        <p:txBody>
          <a:bodyPr/>
          <a:lstStyle/>
          <a:p>
            <a:fld id="{132FADFE-3B8F-471C-ABF0-DBC7717ECBBC}" type="slidenum">
              <a:rPr lang="es-ES" smtClean="0"/>
              <a:pPr/>
              <a:t>‹Nº›</a:t>
            </a:fld>
            <a:endParaRPr lang="es-ES"/>
          </a:p>
        </p:txBody>
      </p:sp>
      <p:sp>
        <p:nvSpPr>
          <p:cNvPr id="9" name="8 Marcador de pie de página"/>
          <p:cNvSpPr>
            <a:spLocks noGrp="1"/>
          </p:cNvSpPr>
          <p:nvPr>
            <p:ph type="ftr" sz="quarter" idx="12"/>
          </p:nvPr>
        </p:nvSpPr>
        <p:spPr/>
        <p:txBody>
          <a:bodyPr/>
          <a:lstStyle/>
          <a:p>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15/05/2017</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7A847CFC-816F-41D0-AAC0-9BF4FEBC753E}" type="datetimeFigureOut">
              <a:rPr lang="es-ES" smtClean="0"/>
              <a:pPr/>
              <a:t>15/05/2017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a:xfrm>
            <a:off x="8156448" y="6422064"/>
            <a:ext cx="762000" cy="365125"/>
          </a:xfrm>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s-ES"/>
              <a:t>Haga clic en el icono para agregar una imagen</a:t>
            </a:r>
            <a:endParaRPr kumimoji="0" lang="en-US" dirty="0"/>
          </a:p>
        </p:txBody>
      </p:sp>
      <p:sp>
        <p:nvSpPr>
          <p:cNvPr id="4" name="3 Marcador de texto"/>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a:xfrm>
            <a:off x="457200" y="6422064"/>
            <a:ext cx="2133600" cy="365125"/>
          </a:xfrm>
        </p:spPr>
        <p:txBody>
          <a:bodyPr/>
          <a:lstStyle/>
          <a:p>
            <a:fld id="{7A847CFC-816F-41D0-AAC0-9BF4FEBC753E}" type="datetimeFigureOut">
              <a:rPr lang="es-ES" smtClean="0"/>
              <a:pPr/>
              <a:t>15/05/2017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11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15 Forma libre"/>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Marcador de título"/>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s-ES"/>
              <a:t>Haga clic para modificar el estilo de título del patrón</a:t>
            </a:r>
            <a:endParaRPr kumimoji="0" lang="en-US"/>
          </a:p>
        </p:txBody>
      </p:sp>
      <p:sp>
        <p:nvSpPr>
          <p:cNvPr id="30" name="29 Marcador de texto"/>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0" name="9 Marcador de fecha"/>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7A847CFC-816F-41D0-AAC0-9BF4FEBC753E}" type="datetimeFigureOut">
              <a:rPr lang="es-ES" smtClean="0"/>
              <a:pPr/>
              <a:t>15/05/2017</a:t>
            </a:fld>
            <a:endParaRPr lang="es-ES"/>
          </a:p>
        </p:txBody>
      </p:sp>
      <p:sp>
        <p:nvSpPr>
          <p:cNvPr id="22" name="21 Marcador de pie de página"/>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s-ES"/>
          </a:p>
        </p:txBody>
      </p:sp>
      <p:sp>
        <p:nvSpPr>
          <p:cNvPr id="18" name="17 Marcador de número de diapositiva"/>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132FADFE-3B8F-471C-ABF0-DBC7717ECBBC}"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3" r:id="rId12"/>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BASE DE DATOS</a:t>
            </a:r>
          </a:p>
        </p:txBody>
      </p:sp>
      <p:pic>
        <p:nvPicPr>
          <p:cNvPr id="4" name="3 Marcador de contenido" descr="M2009.jpg"/>
          <p:cNvPicPr>
            <a:picLocks noGrp="1" noChangeAspect="1"/>
          </p:cNvPicPr>
          <p:nvPr>
            <p:ph idx="1"/>
          </p:nvPr>
        </p:nvPicPr>
        <p:blipFill>
          <a:blip r:embed="rId2"/>
          <a:stretch>
            <a:fillRect/>
          </a:stretch>
        </p:blipFill>
        <p:spPr>
          <a:xfrm>
            <a:off x="1785918" y="1714488"/>
            <a:ext cx="4500594" cy="4500594"/>
          </a:xfrm>
        </p:spPr>
      </p:pic>
      <p:sp>
        <p:nvSpPr>
          <p:cNvPr id="5" name="2 Marcador de contenido"/>
          <p:cNvSpPr txBox="1">
            <a:spLocks/>
          </p:cNvSpPr>
          <p:nvPr/>
        </p:nvSpPr>
        <p:spPr>
          <a:xfrm>
            <a:off x="5429256" y="214290"/>
            <a:ext cx="4071966" cy="1339841"/>
          </a:xfrm>
          <a:prstGeom prst="rect">
            <a:avLst/>
          </a:prstGeom>
        </p:spPr>
        <p:txBody>
          <a:bodyPr vert="horz" lIns="118872" tIns="0" rIns="45720" bIns="0" rtlCol="0" anchor="b">
            <a:normAutofit/>
          </a:bodyPr>
          <a:lstStyle/>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pt-BR" sz="2000" b="1" i="0" u="none" strike="noStrike" kern="1200" cap="none" spc="0" normalizeH="0" baseline="0" noProof="0" dirty="0" err="1">
                <a:ln>
                  <a:noFill/>
                </a:ln>
                <a:solidFill>
                  <a:srgbClr val="FFFFFF"/>
                </a:solidFill>
                <a:effectLst/>
                <a:uLnTx/>
                <a:uFillTx/>
                <a:latin typeface="+mn-lt"/>
                <a:ea typeface="+mn-ea"/>
                <a:cs typeface="+mn-cs"/>
              </a:rPr>
              <a:t>Profesor</a:t>
            </a:r>
            <a:r>
              <a:rPr kumimoji="0" lang="pt-BR" sz="2000" b="1" i="0" u="none" strike="noStrike" kern="1200" cap="none" spc="0" normalizeH="0" baseline="0" noProof="0" dirty="0">
                <a:ln>
                  <a:noFill/>
                </a:ln>
                <a:solidFill>
                  <a:srgbClr val="FFFFFF"/>
                </a:solidFill>
                <a:effectLst/>
                <a:uLnTx/>
                <a:uFillTx/>
                <a:latin typeface="+mn-lt"/>
                <a:ea typeface="+mn-ea"/>
                <a:cs typeface="+mn-cs"/>
              </a:rPr>
              <a:t>: </a:t>
            </a:r>
            <a:r>
              <a:rPr kumimoji="0" lang="pt-BR" sz="2000" i="0" u="none" strike="noStrike" kern="1200" cap="none" spc="0" normalizeH="0" baseline="0" noProof="0" dirty="0">
                <a:ln>
                  <a:noFill/>
                </a:ln>
                <a:solidFill>
                  <a:srgbClr val="FFFFFF"/>
                </a:solidFill>
                <a:effectLst/>
                <a:uLnTx/>
                <a:uFillTx/>
                <a:latin typeface="+mn-lt"/>
                <a:ea typeface="+mn-ea"/>
                <a:cs typeface="+mn-cs"/>
              </a:rPr>
              <a:t>ing. </a:t>
            </a:r>
            <a:r>
              <a:rPr kumimoji="0" lang="es-ES" sz="2000" b="0" i="0" u="none" strike="noStrike" kern="1200" cap="none" spc="0" normalizeH="0" baseline="0" noProof="0" dirty="0" err="1">
                <a:ln>
                  <a:noFill/>
                </a:ln>
                <a:solidFill>
                  <a:srgbClr val="FFFFFF"/>
                </a:solidFill>
                <a:effectLst/>
                <a:uLnTx/>
                <a:uFillTx/>
                <a:latin typeface="+mn-lt"/>
                <a:ea typeface="+mn-ea"/>
                <a:cs typeface="+mn-cs"/>
              </a:rPr>
              <a:t>Freidy</a:t>
            </a:r>
            <a:r>
              <a:rPr kumimoji="0" lang="es-ES" sz="2000" b="0" i="0" u="none" strike="noStrike" kern="1200" cap="none" spc="0" normalizeH="0" baseline="0" noProof="0" dirty="0">
                <a:ln>
                  <a:noFill/>
                </a:ln>
                <a:solidFill>
                  <a:srgbClr val="FFFFFF"/>
                </a:solidFill>
                <a:effectLst/>
                <a:uLnTx/>
                <a:uFillTx/>
                <a:latin typeface="+mn-lt"/>
                <a:ea typeface="+mn-ea"/>
                <a:cs typeface="+mn-cs"/>
              </a:rPr>
              <a:t> </a:t>
            </a:r>
            <a:r>
              <a:rPr kumimoji="0" lang="es-ES" sz="2000" b="0" i="0" u="none" strike="noStrike" kern="1200" cap="none" spc="0" normalizeH="0" baseline="0" noProof="0" dirty="0" err="1">
                <a:ln>
                  <a:noFill/>
                </a:ln>
                <a:solidFill>
                  <a:srgbClr val="FFFFFF"/>
                </a:solidFill>
                <a:effectLst/>
                <a:uLnTx/>
                <a:uFillTx/>
                <a:latin typeface="+mn-lt"/>
                <a:ea typeface="+mn-ea"/>
                <a:cs typeface="+mn-cs"/>
              </a:rPr>
              <a:t>Nuñez</a:t>
            </a:r>
            <a:endParaRPr kumimoji="0" lang="es-ES" sz="2000" b="0" i="0" u="none" strike="noStrike" kern="1200" cap="none" spc="0" normalizeH="0" baseline="0" noProof="0" dirty="0">
              <a:ln>
                <a:noFill/>
              </a:ln>
              <a:solidFill>
                <a:srgbClr val="FFFFFF"/>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s-ES" sz="2000" b="1" i="0" u="none" strike="noStrike" kern="1200" cap="none" spc="0" normalizeH="0" baseline="0" noProof="0" dirty="0">
                <a:ln>
                  <a:noFill/>
                </a:ln>
                <a:solidFill>
                  <a:srgbClr val="FFFFFF"/>
                </a:solidFill>
                <a:effectLst/>
                <a:uLnTx/>
                <a:uFillTx/>
                <a:latin typeface="+mn-lt"/>
                <a:ea typeface="+mn-ea"/>
                <a:cs typeface="+mn-cs"/>
              </a:rPr>
              <a:t>Email: </a:t>
            </a:r>
            <a:r>
              <a:rPr kumimoji="0" lang="es-ES" sz="2000" b="0" i="0" u="none" strike="noStrike" kern="1200" cap="none" spc="0" normalizeH="0" baseline="0" noProof="0" dirty="0">
                <a:ln>
                  <a:noFill/>
                </a:ln>
                <a:solidFill>
                  <a:srgbClr val="FFFFFF"/>
                </a:solidFill>
                <a:effectLst/>
                <a:uLnTx/>
                <a:uFillTx/>
                <a:latin typeface="+mn-lt"/>
                <a:ea typeface="+mn-ea"/>
                <a:cs typeface="+mn-cs"/>
              </a:rPr>
              <a:t>fnunez@itla.edu.do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285750" y="-95250"/>
            <a:ext cx="7772400" cy="1143000"/>
          </a:xfrm>
          <a:prstGeom prst="rect">
            <a:avLst/>
          </a:prstGeom>
          <a:noFill/>
          <a:ln w="9525">
            <a:noFill/>
            <a:miter lim="800000"/>
            <a:headEnd/>
            <a:tailEnd/>
          </a:ln>
          <a:effectLst/>
        </p:spPr>
        <p:txBody>
          <a:bodyPr anchor="ctr"/>
          <a:lstStyle/>
          <a:p>
            <a:pPr algn="ctr"/>
            <a:r>
              <a:rPr lang="es-ES_tradnl" sz="4400">
                <a:solidFill>
                  <a:schemeClr val="tx2"/>
                </a:solidFill>
              </a:rPr>
              <a:t>Arquitectura ANSI</a:t>
            </a:r>
            <a:endParaRPr lang="es-ES" sz="4400">
              <a:solidFill>
                <a:schemeClr val="tx2"/>
              </a:solidFill>
            </a:endParaRPr>
          </a:p>
        </p:txBody>
      </p:sp>
      <p:sp>
        <p:nvSpPr>
          <p:cNvPr id="5" name="Rectangle 5"/>
          <p:cNvSpPr>
            <a:spLocks noChangeArrowheads="1"/>
          </p:cNvSpPr>
          <p:nvPr/>
        </p:nvSpPr>
        <p:spPr bwMode="auto">
          <a:xfrm>
            <a:off x="533400" y="1524000"/>
            <a:ext cx="8153400" cy="457200"/>
          </a:xfrm>
          <a:prstGeom prst="rect">
            <a:avLst/>
          </a:prstGeom>
          <a:noFill/>
          <a:ln w="9525">
            <a:noFill/>
            <a:miter lim="800000"/>
            <a:headEnd/>
            <a:tailEnd/>
          </a:ln>
          <a:effectLst/>
        </p:spPr>
        <p:txBody>
          <a:bodyPr anchor="ctr"/>
          <a:lstStyle/>
          <a:p>
            <a:pPr algn="r">
              <a:buFont typeface="Wingdings" pitchFamily="2" charset="2"/>
              <a:buChar char="Ø"/>
            </a:pPr>
            <a:r>
              <a:rPr lang="es-ES_tradnl" sz="2400" b="1">
                <a:latin typeface="Tahoma" pitchFamily="34" charset="0"/>
              </a:rPr>
              <a:t>Estructura</a:t>
            </a:r>
            <a:endParaRPr lang="es-ES" sz="2400" b="1">
              <a:latin typeface="Tahoma" pitchFamily="34" charset="0"/>
            </a:endParaRPr>
          </a:p>
        </p:txBody>
      </p:sp>
      <p:sp>
        <p:nvSpPr>
          <p:cNvPr id="6" name="Rectangle 6"/>
          <p:cNvSpPr>
            <a:spLocks noChangeArrowheads="1"/>
          </p:cNvSpPr>
          <p:nvPr/>
        </p:nvSpPr>
        <p:spPr bwMode="auto">
          <a:xfrm>
            <a:off x="838200" y="2057400"/>
            <a:ext cx="6934200" cy="3269585"/>
          </a:xfrm>
          <a:prstGeom prst="rect">
            <a:avLst/>
          </a:prstGeom>
          <a:noFill/>
          <a:ln w="9525">
            <a:noFill/>
            <a:miter lim="800000"/>
            <a:headEnd/>
            <a:tailEnd/>
          </a:ln>
          <a:effectLst/>
        </p:spPr>
        <p:txBody>
          <a:bodyPr lIns="101572" tIns="50786" rIns="101572" bIns="50786">
            <a:spAutoFit/>
          </a:bodyPr>
          <a:lstStyle/>
          <a:p>
            <a:pPr marL="457200" indent="-457200" defTabSz="1016000" eaLnBrk="0" hangingPunct="0">
              <a:lnSpc>
                <a:spcPct val="110000"/>
              </a:lnSpc>
              <a:buFontTx/>
              <a:buChar char="•"/>
            </a:pPr>
            <a:endParaRPr lang="es-ES_tradnl" sz="1000" dirty="0">
              <a:latin typeface="Tahoma" pitchFamily="34" charset="0"/>
            </a:endParaRPr>
          </a:p>
          <a:p>
            <a:pPr marL="1035050" lvl="1" indent="-457200" defTabSz="1016000" eaLnBrk="0" hangingPunct="0">
              <a:lnSpc>
                <a:spcPct val="110000"/>
              </a:lnSpc>
              <a:buFontTx/>
              <a:buChar char="•"/>
            </a:pPr>
            <a:r>
              <a:rPr lang="es-ES_tradnl" b="1" dirty="0">
                <a:latin typeface="Tahoma" pitchFamily="34" charset="0"/>
              </a:rPr>
              <a:t>Nivel externo</a:t>
            </a:r>
            <a:r>
              <a:rPr lang="es-ES_tradnl" dirty="0">
                <a:latin typeface="Tahoma" pitchFamily="34" charset="0"/>
              </a:rPr>
              <a:t> </a:t>
            </a:r>
          </a:p>
          <a:p>
            <a:r>
              <a:rPr lang="es-ES_tradnl" dirty="0">
                <a:latin typeface="Tahoma" pitchFamily="34" charset="0"/>
              </a:rPr>
              <a:t> 	</a:t>
            </a:r>
            <a:r>
              <a:rPr lang="es-ES" dirty="0"/>
              <a:t>Visión de la base de datos que ofrece cada aplicación.</a:t>
            </a:r>
          </a:p>
          <a:p>
            <a:r>
              <a:rPr lang="es-ES" dirty="0"/>
              <a:t>Lógicamente es distinta en cada aplicación. Representan vistas concretas de la base de datos.</a:t>
            </a:r>
            <a:endParaRPr lang="es-ES_tradnl" dirty="0">
              <a:latin typeface="Tahoma" pitchFamily="34" charset="0"/>
            </a:endParaRPr>
          </a:p>
          <a:p>
            <a:pPr marL="1035050" lvl="1" indent="-457200" defTabSz="1016000" eaLnBrk="0" hangingPunct="0">
              <a:lnSpc>
                <a:spcPct val="110000"/>
              </a:lnSpc>
            </a:pPr>
            <a:r>
              <a:rPr lang="es-ES_tradnl" dirty="0">
                <a:latin typeface="Tahoma" pitchFamily="34" charset="0"/>
              </a:rPr>
              <a:t>Ejemplo:</a:t>
            </a:r>
          </a:p>
          <a:p>
            <a:pPr marL="1035050" lvl="1" indent="-457200" algn="just" defTabSz="1016000" eaLnBrk="0" hangingPunct="0">
              <a:lnSpc>
                <a:spcPct val="110000"/>
              </a:lnSpc>
            </a:pPr>
            <a:r>
              <a:rPr lang="es-ES" dirty="0">
                <a:latin typeface="Tahoma" pitchFamily="34" charset="0"/>
                <a:cs typeface="Times New Roman" pitchFamily="18" charset="0"/>
              </a:rPr>
              <a:t>Subschema1: E1 (nombre, dirección, teléfono)</a:t>
            </a:r>
          </a:p>
          <a:p>
            <a:pPr marL="1035050" lvl="1" indent="-457200" algn="just" defTabSz="1016000" eaLnBrk="0" hangingPunct="0">
              <a:lnSpc>
                <a:spcPct val="110000"/>
              </a:lnSpc>
            </a:pPr>
            <a:r>
              <a:rPr lang="es-ES" dirty="0">
                <a:latin typeface="Tahoma" pitchFamily="34" charset="0"/>
                <a:cs typeface="Times New Roman" pitchFamily="18" charset="0"/>
              </a:rPr>
              <a:t>Subschema2: E2 (nombre, </a:t>
            </a:r>
            <a:r>
              <a:rPr lang="es-ES" dirty="0" err="1">
                <a:latin typeface="Tahoma" pitchFamily="34" charset="0"/>
                <a:cs typeface="Times New Roman" pitchFamily="18" charset="0"/>
              </a:rPr>
              <a:t>depto</a:t>
            </a:r>
            <a:r>
              <a:rPr lang="es-ES" dirty="0">
                <a:latin typeface="Tahoma" pitchFamily="34" charset="0"/>
                <a:cs typeface="Times New Roman" pitchFamily="18" charset="0"/>
              </a:rPr>
              <a:t>, sueldo)</a:t>
            </a:r>
          </a:p>
          <a:p>
            <a:pPr marL="1035050" lvl="1" indent="-457200" defTabSz="1016000" eaLnBrk="0" hangingPunct="0">
              <a:lnSpc>
                <a:spcPct val="110000"/>
              </a:lnSpc>
            </a:pPr>
            <a:endParaRPr lang="es-ES" dirty="0">
              <a:latin typeface="Tahoma" pitchFamily="34" charset="0"/>
            </a:endParaRPr>
          </a:p>
          <a:p>
            <a:pPr marL="1035050" lvl="1" indent="-457200" defTabSz="1016000" eaLnBrk="0" hangingPunct="0">
              <a:lnSpc>
                <a:spcPct val="110000"/>
              </a:lnSpc>
            </a:pPr>
            <a:endParaRPr lang="es-ES_tradnl" dirty="0">
              <a:latin typeface="Tahoma" pitchFamily="34" charset="0"/>
            </a:endParaRPr>
          </a:p>
          <a:p>
            <a:pPr marL="457200" indent="-457200" defTabSz="1016000" eaLnBrk="0" hangingPunct="0">
              <a:lnSpc>
                <a:spcPct val="110000"/>
              </a:lnSpc>
              <a:buFontTx/>
              <a:buChar char="•"/>
            </a:pPr>
            <a:endParaRPr lang="es-ES_tradnl" sz="2000" dirty="0">
              <a:latin typeface="Tahoma"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720725" y="290513"/>
            <a:ext cx="7704138" cy="1077912"/>
          </a:xfrm>
        </p:spPr>
        <p:txBody>
          <a:bodyPr/>
          <a:lstStyle/>
          <a:p>
            <a:pPr eaLnBrk="1" hangingPunct="1"/>
            <a:r>
              <a:rPr lang="es-ES_tradnl"/>
              <a:t>Nivel de Visión</a:t>
            </a:r>
            <a:endParaRPr lang="es-ES"/>
          </a:p>
        </p:txBody>
      </p:sp>
      <p:sp>
        <p:nvSpPr>
          <p:cNvPr id="24581" name="Rectangle 3"/>
          <p:cNvSpPr>
            <a:spLocks noGrp="1" noChangeArrowheads="1"/>
          </p:cNvSpPr>
          <p:nvPr>
            <p:ph type="body" sz="half" idx="1"/>
          </p:nvPr>
        </p:nvSpPr>
        <p:spPr>
          <a:xfrm>
            <a:off x="611188" y="1700213"/>
            <a:ext cx="8134350" cy="1376362"/>
          </a:xfrm>
        </p:spPr>
        <p:txBody>
          <a:bodyPr/>
          <a:lstStyle/>
          <a:p>
            <a:pPr marL="0" indent="0" eaLnBrk="1" hangingPunct="1">
              <a:buFont typeface="Wingdings" pitchFamily="2" charset="2"/>
              <a:buNone/>
            </a:pPr>
            <a:r>
              <a:rPr lang="es-ES" sz="2600"/>
              <a:t>Cada visión puede proporcionar diferentes representaciones de los mismos datos</a:t>
            </a:r>
          </a:p>
          <a:p>
            <a:pPr marL="0" indent="0" eaLnBrk="1" hangingPunct="1">
              <a:buFont typeface="Wingdings" pitchFamily="2" charset="2"/>
              <a:buNone/>
            </a:pPr>
            <a:endParaRPr lang="es-ES" sz="2600"/>
          </a:p>
        </p:txBody>
      </p:sp>
      <p:pic>
        <p:nvPicPr>
          <p:cNvPr id="24582" name="Picture 4" descr="j0195384"/>
          <p:cNvPicPr>
            <a:picLocks noGrp="1" noChangeAspect="1" noChangeArrowheads="1"/>
          </p:cNvPicPr>
          <p:nvPr>
            <p:ph sz="quarter" idx="2"/>
          </p:nvPr>
        </p:nvPicPr>
        <p:blipFill>
          <a:blip r:embed="rId2"/>
          <a:srcRect/>
          <a:stretch>
            <a:fillRect/>
          </a:stretch>
        </p:blipFill>
        <p:spPr>
          <a:xfrm flipH="1">
            <a:off x="1598613" y="4067175"/>
            <a:ext cx="1900237" cy="2017713"/>
          </a:xfrm>
          <a:noFill/>
        </p:spPr>
      </p:pic>
      <p:pic>
        <p:nvPicPr>
          <p:cNvPr id="24583" name="Picture 5" descr="j0195384"/>
          <p:cNvPicPr>
            <a:picLocks noGrp="1" noChangeAspect="1" noChangeArrowheads="1"/>
          </p:cNvPicPr>
          <p:nvPr>
            <p:ph sz="quarter" idx="3"/>
          </p:nvPr>
        </p:nvPicPr>
        <p:blipFill>
          <a:blip r:embed="rId2"/>
          <a:stretch>
            <a:fillRect/>
          </a:stretch>
        </p:blipFill>
        <p:spPr>
          <a:xfrm>
            <a:off x="5769559" y="4119658"/>
            <a:ext cx="1795882" cy="1833372"/>
          </a:xfrm>
          <a:noFill/>
        </p:spPr>
      </p:pic>
      <p:sp>
        <p:nvSpPr>
          <p:cNvPr id="12" name="5 Marcador de fecha"/>
          <p:cNvSpPr>
            <a:spLocks noGrp="1"/>
          </p:cNvSpPr>
          <p:nvPr>
            <p:ph type="dt" sz="half" idx="10"/>
          </p:nvPr>
        </p:nvSpPr>
        <p:spPr/>
        <p:txBody>
          <a:bodyPr/>
          <a:lstStyle/>
          <a:p>
            <a:pPr>
              <a:defRPr/>
            </a:pPr>
            <a:r>
              <a:rPr lang="es-CO"/>
              <a:t>Bases de datos I</a:t>
            </a:r>
            <a:endParaRPr lang="es-CO" altLang="en-US"/>
          </a:p>
        </p:txBody>
      </p:sp>
      <p:sp>
        <p:nvSpPr>
          <p:cNvPr id="14" name="7 Marcador de número de diapositiva"/>
          <p:cNvSpPr>
            <a:spLocks noGrp="1"/>
          </p:cNvSpPr>
          <p:nvPr>
            <p:ph type="sldNum" sz="quarter" idx="12"/>
          </p:nvPr>
        </p:nvSpPr>
        <p:spPr/>
        <p:txBody>
          <a:bodyPr/>
          <a:lstStyle/>
          <a:p>
            <a:pPr>
              <a:defRPr/>
            </a:pPr>
            <a:fld id="{BFE34FF3-BCA7-448F-AC33-B50C777785C9}" type="slidenum">
              <a:rPr lang="es-CO" altLang="en-US"/>
              <a:pPr>
                <a:defRPr/>
              </a:pPr>
              <a:t>11</a:t>
            </a:fld>
            <a:endParaRPr lang="es-CO" altLang="en-US"/>
          </a:p>
        </p:txBody>
      </p:sp>
      <p:sp>
        <p:nvSpPr>
          <p:cNvPr id="24584" name="AutoShape 6"/>
          <p:cNvSpPr>
            <a:spLocks noChangeArrowheads="1"/>
          </p:cNvSpPr>
          <p:nvPr/>
        </p:nvSpPr>
        <p:spPr bwMode="auto">
          <a:xfrm>
            <a:off x="3492500" y="2924175"/>
            <a:ext cx="1800225" cy="1368425"/>
          </a:xfrm>
          <a:prstGeom prst="can">
            <a:avLst>
              <a:gd name="adj" fmla="val 25000"/>
            </a:avLst>
          </a:prstGeom>
          <a:solidFill>
            <a:schemeClr val="accent1"/>
          </a:solidFill>
          <a:ln w="9525">
            <a:solidFill>
              <a:schemeClr val="tx1"/>
            </a:solidFill>
            <a:round/>
            <a:headEnd/>
            <a:tailEnd/>
          </a:ln>
        </p:spPr>
        <p:txBody>
          <a:bodyPr wrap="none" anchor="ctr"/>
          <a:lstStyle/>
          <a:p>
            <a:endParaRPr lang="es-PA"/>
          </a:p>
        </p:txBody>
      </p:sp>
      <p:sp>
        <p:nvSpPr>
          <p:cNvPr id="52231" name="Text Box 7"/>
          <p:cNvSpPr txBox="1">
            <a:spLocks noChangeArrowheads="1"/>
          </p:cNvSpPr>
          <p:nvPr/>
        </p:nvSpPr>
        <p:spPr bwMode="auto">
          <a:xfrm>
            <a:off x="468313" y="2708275"/>
            <a:ext cx="3025775" cy="1370013"/>
          </a:xfrm>
          <a:prstGeom prst="rect">
            <a:avLst/>
          </a:prstGeom>
          <a:noFill/>
          <a:ln w="9525">
            <a:noFill/>
            <a:miter lim="800000"/>
            <a:headEnd/>
            <a:tailEnd/>
          </a:ln>
          <a:effectLst/>
        </p:spPr>
        <p:txBody>
          <a:bodyPr>
            <a:spAutoFit/>
          </a:bodyPr>
          <a:lstStyle/>
          <a:p>
            <a:pPr eaLnBrk="0" hangingPunct="0">
              <a:spcBef>
                <a:spcPct val="50000"/>
              </a:spcBef>
              <a:defRPr/>
            </a:pPr>
            <a:r>
              <a:rPr lang="es-ES" sz="2400" b="1">
                <a:effectLst>
                  <a:outerShdw blurRad="38100" dist="38100" dir="2700000" algn="tl">
                    <a:srgbClr val="C0C0C0"/>
                  </a:outerShdw>
                </a:effectLst>
                <a:latin typeface="Times New Roman" pitchFamily="18" charset="0"/>
              </a:rPr>
              <a:t>Visión Vendedor</a:t>
            </a:r>
            <a:r>
              <a:rPr lang="es-ES" sz="2400">
                <a:latin typeface="Times New Roman" pitchFamily="18" charset="0"/>
              </a:rPr>
              <a:t> Fechas con formato:</a:t>
            </a:r>
          </a:p>
          <a:p>
            <a:pPr eaLnBrk="0" hangingPunct="0">
              <a:spcBef>
                <a:spcPct val="50000"/>
              </a:spcBef>
              <a:defRPr/>
            </a:pPr>
            <a:r>
              <a:rPr lang="es-ES" sz="2400">
                <a:latin typeface="Times New Roman" pitchFamily="18" charset="0"/>
              </a:rPr>
              <a:t>(dd-mm-yy)</a:t>
            </a:r>
          </a:p>
        </p:txBody>
      </p:sp>
      <p:sp>
        <p:nvSpPr>
          <p:cNvPr id="24586" name="Text Box 8"/>
          <p:cNvSpPr txBox="1">
            <a:spLocks noChangeArrowheads="1"/>
          </p:cNvSpPr>
          <p:nvPr/>
        </p:nvSpPr>
        <p:spPr bwMode="auto">
          <a:xfrm>
            <a:off x="6118225" y="2708275"/>
            <a:ext cx="3025775" cy="1552575"/>
          </a:xfrm>
          <a:prstGeom prst="rect">
            <a:avLst/>
          </a:prstGeom>
          <a:noFill/>
          <a:ln w="9525">
            <a:noFill/>
            <a:miter lim="800000"/>
            <a:headEnd/>
            <a:tailEnd/>
          </a:ln>
        </p:spPr>
        <p:txBody>
          <a:bodyPr>
            <a:spAutoFit/>
          </a:bodyPr>
          <a:lstStyle/>
          <a:p>
            <a:pPr eaLnBrk="0" hangingPunct="0">
              <a:spcBef>
                <a:spcPct val="50000"/>
              </a:spcBef>
            </a:pPr>
            <a:r>
              <a:rPr lang="es-ES" sz="2400" b="1">
                <a:latin typeface="Times New Roman" pitchFamily="18" charset="0"/>
              </a:rPr>
              <a:t>Visión Contador</a:t>
            </a:r>
          </a:p>
          <a:p>
            <a:pPr eaLnBrk="0" hangingPunct="0">
              <a:spcBef>
                <a:spcPct val="50000"/>
              </a:spcBef>
            </a:pPr>
            <a:r>
              <a:rPr lang="es-ES" sz="2400">
                <a:latin typeface="Times New Roman" pitchFamily="18" charset="0"/>
              </a:rPr>
              <a:t>Fechas con formato:</a:t>
            </a:r>
          </a:p>
          <a:p>
            <a:pPr eaLnBrk="0" hangingPunct="0">
              <a:spcBef>
                <a:spcPct val="50000"/>
              </a:spcBef>
            </a:pPr>
            <a:r>
              <a:rPr lang="es-ES" sz="2400">
                <a:latin typeface="Times New Roman" pitchFamily="18" charset="0"/>
              </a:rPr>
              <a:t>(yyyy-dd-mm)</a:t>
            </a:r>
          </a:p>
        </p:txBody>
      </p:sp>
      <p:sp>
        <p:nvSpPr>
          <p:cNvPr id="24587" name="Text Box 9"/>
          <p:cNvSpPr txBox="1">
            <a:spLocks noChangeArrowheads="1"/>
          </p:cNvSpPr>
          <p:nvPr/>
        </p:nvSpPr>
        <p:spPr bwMode="auto">
          <a:xfrm>
            <a:off x="3995738" y="3500438"/>
            <a:ext cx="720725" cy="457200"/>
          </a:xfrm>
          <a:prstGeom prst="rect">
            <a:avLst/>
          </a:prstGeom>
          <a:noFill/>
          <a:ln w="9525">
            <a:noFill/>
            <a:miter lim="800000"/>
            <a:headEnd/>
            <a:tailEnd/>
          </a:ln>
        </p:spPr>
        <p:txBody>
          <a:bodyPr>
            <a:spAutoFit/>
          </a:bodyPr>
          <a:lstStyle/>
          <a:p>
            <a:pPr eaLnBrk="0" hangingPunct="0">
              <a:spcBef>
                <a:spcPct val="50000"/>
              </a:spcBef>
            </a:pPr>
            <a:r>
              <a:rPr lang="es-ES" sz="2400">
                <a:latin typeface="Times New Roman" pitchFamily="18" charset="0"/>
              </a:rPr>
              <a:t>BD</a:t>
            </a:r>
          </a:p>
        </p:txBody>
      </p:sp>
      <p:sp>
        <p:nvSpPr>
          <p:cNvPr id="24588" name="Line 10"/>
          <p:cNvSpPr>
            <a:spLocks noChangeShapeType="1"/>
          </p:cNvSpPr>
          <p:nvPr/>
        </p:nvSpPr>
        <p:spPr bwMode="auto">
          <a:xfrm flipH="1">
            <a:off x="2195513" y="3573463"/>
            <a:ext cx="1296987" cy="503237"/>
          </a:xfrm>
          <a:prstGeom prst="line">
            <a:avLst/>
          </a:prstGeom>
          <a:noFill/>
          <a:ln w="38100">
            <a:solidFill>
              <a:schemeClr val="tx1"/>
            </a:solidFill>
            <a:round/>
            <a:headEnd/>
            <a:tailEnd type="triangle" w="med" len="med"/>
          </a:ln>
        </p:spPr>
        <p:txBody>
          <a:bodyPr/>
          <a:lstStyle/>
          <a:p>
            <a:endParaRPr lang="es-ES"/>
          </a:p>
        </p:txBody>
      </p:sp>
      <p:sp>
        <p:nvSpPr>
          <p:cNvPr id="24589" name="Line 11"/>
          <p:cNvSpPr>
            <a:spLocks noChangeShapeType="1"/>
          </p:cNvSpPr>
          <p:nvPr/>
        </p:nvSpPr>
        <p:spPr bwMode="auto">
          <a:xfrm rot="16200000" flipH="1">
            <a:off x="5544344" y="3537744"/>
            <a:ext cx="790575" cy="1293813"/>
          </a:xfrm>
          <a:prstGeom prst="line">
            <a:avLst/>
          </a:prstGeom>
          <a:noFill/>
          <a:ln w="38100">
            <a:solidFill>
              <a:schemeClr val="tx1"/>
            </a:solidFill>
            <a:round/>
            <a:headEnd/>
            <a:tailEnd type="triangle" w="med" len="med"/>
          </a:ln>
        </p:spPr>
        <p:txBody>
          <a:bodyPr/>
          <a:lstStyle/>
          <a:p>
            <a:endParaRPr lang="es-E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720725" y="290513"/>
            <a:ext cx="7704138" cy="1077912"/>
          </a:xfrm>
        </p:spPr>
        <p:txBody>
          <a:bodyPr/>
          <a:lstStyle/>
          <a:p>
            <a:pPr eaLnBrk="1" hangingPunct="1"/>
            <a:r>
              <a:rPr lang="es-ES_tradnl"/>
              <a:t>Nivel de Visión</a:t>
            </a:r>
            <a:endParaRPr lang="es-ES"/>
          </a:p>
        </p:txBody>
      </p:sp>
      <p:sp>
        <p:nvSpPr>
          <p:cNvPr id="53251" name="Rectangle 3"/>
          <p:cNvSpPr>
            <a:spLocks noGrp="1" noChangeArrowheads="1"/>
          </p:cNvSpPr>
          <p:nvPr>
            <p:ph idx="1"/>
          </p:nvPr>
        </p:nvSpPr>
        <p:spPr>
          <a:xfrm>
            <a:off x="684213" y="1627188"/>
            <a:ext cx="7848600" cy="4394200"/>
          </a:xfrm>
        </p:spPr>
        <p:txBody>
          <a:bodyPr/>
          <a:lstStyle/>
          <a:p>
            <a:pPr eaLnBrk="1" hangingPunct="1">
              <a:buFont typeface="Wingdings" pitchFamily="2" charset="2"/>
              <a:buNone/>
              <a:defRPr/>
            </a:pPr>
            <a:r>
              <a:rPr lang="es-ES"/>
              <a:t>Algunas </a:t>
            </a:r>
            <a:r>
              <a:rPr lang="es-ES" i="1"/>
              <a:t>visiones</a:t>
            </a:r>
            <a:r>
              <a:rPr lang="es-ES"/>
              <a:t> de usuario pueden incluir:</a:t>
            </a:r>
          </a:p>
          <a:p>
            <a:pPr eaLnBrk="1" hangingPunct="1">
              <a:defRPr/>
            </a:pPr>
            <a:r>
              <a:rPr lang="es-ES"/>
              <a:t>Datos </a:t>
            </a:r>
            <a:r>
              <a:rPr lang="es-ES">
                <a:effectLst>
                  <a:outerShdw blurRad="38100" dist="38100" dir="2700000" algn="tl">
                    <a:srgbClr val="C0C0C0"/>
                  </a:outerShdw>
                </a:effectLst>
              </a:rPr>
              <a:t>Agrupados</a:t>
            </a:r>
            <a:r>
              <a:rPr lang="es-ES"/>
              <a:t>: </a:t>
            </a:r>
            <a:r>
              <a:rPr lang="es-ES" i="1">
                <a:solidFill>
                  <a:schemeClr val="accent2"/>
                </a:solidFill>
              </a:rPr>
              <a:t>Totales por Dpto</a:t>
            </a:r>
            <a:r>
              <a:rPr lang="es-ES">
                <a:solidFill>
                  <a:schemeClr val="accent2"/>
                </a:solidFill>
              </a:rPr>
              <a:t>.</a:t>
            </a:r>
          </a:p>
          <a:p>
            <a:pPr eaLnBrk="1" hangingPunct="1">
              <a:defRPr/>
            </a:pPr>
            <a:r>
              <a:rPr lang="es-ES"/>
              <a:t>Datos </a:t>
            </a:r>
            <a:r>
              <a:rPr lang="es-ES">
                <a:effectLst>
                  <a:outerShdw blurRad="38100" dist="38100" dir="2700000" algn="tl">
                    <a:srgbClr val="C0C0C0"/>
                  </a:outerShdw>
                </a:effectLst>
              </a:rPr>
              <a:t>Derivados</a:t>
            </a:r>
            <a:r>
              <a:rPr lang="es-ES"/>
              <a:t>:    </a:t>
            </a:r>
          </a:p>
          <a:p>
            <a:pPr eaLnBrk="1" hangingPunct="1">
              <a:buFont typeface="Wingdings" pitchFamily="2" charset="2"/>
              <a:buNone/>
              <a:defRPr/>
            </a:pPr>
            <a:r>
              <a:rPr lang="es-ES"/>
              <a:t>   </a:t>
            </a:r>
            <a:r>
              <a:rPr lang="es-ES" i="1">
                <a:solidFill>
                  <a:schemeClr val="accent2"/>
                </a:solidFill>
              </a:rPr>
              <a:t>Sueldo total = básico + comisión</a:t>
            </a:r>
            <a:r>
              <a:rPr lang="es-ES">
                <a:solidFill>
                  <a:schemeClr val="accent2"/>
                </a:solidFill>
              </a:rPr>
              <a:t> </a:t>
            </a:r>
          </a:p>
          <a:p>
            <a:pPr eaLnBrk="1" hangingPunct="1">
              <a:defRPr/>
            </a:pPr>
            <a:r>
              <a:rPr lang="es-ES"/>
              <a:t>Datos </a:t>
            </a:r>
            <a:r>
              <a:rPr lang="es-ES">
                <a:effectLst>
                  <a:outerShdw blurRad="38100" dist="38100" dir="2700000" algn="tl">
                    <a:srgbClr val="C0C0C0"/>
                  </a:outerShdw>
                </a:effectLst>
              </a:rPr>
              <a:t>Calculados</a:t>
            </a:r>
            <a:r>
              <a:rPr lang="es-ES"/>
              <a:t>: </a:t>
            </a:r>
          </a:p>
          <a:p>
            <a:pPr eaLnBrk="1" hangingPunct="1">
              <a:buFont typeface="Wingdings" pitchFamily="2" charset="2"/>
              <a:buNone/>
              <a:defRPr/>
            </a:pPr>
            <a:r>
              <a:rPr lang="es-ES"/>
              <a:t>   </a:t>
            </a:r>
            <a:r>
              <a:rPr lang="es-ES" i="1">
                <a:solidFill>
                  <a:schemeClr val="accent2"/>
                </a:solidFill>
              </a:rPr>
              <a:t>Edad de una persona (inferida a partir de su fecha de Nacimiento)</a:t>
            </a:r>
            <a:endParaRPr lang="es-ES">
              <a:solidFill>
                <a:schemeClr val="accent2"/>
              </a:solidFill>
            </a:endParaRPr>
          </a:p>
        </p:txBody>
      </p:sp>
      <p:sp>
        <p:nvSpPr>
          <p:cNvPr id="4" name="3 Marcador de fecha"/>
          <p:cNvSpPr>
            <a:spLocks noGrp="1"/>
          </p:cNvSpPr>
          <p:nvPr>
            <p:ph type="dt" sz="half" idx="10"/>
          </p:nvPr>
        </p:nvSpPr>
        <p:spPr/>
        <p:txBody>
          <a:bodyPr/>
          <a:lstStyle/>
          <a:p>
            <a:pPr>
              <a:defRPr/>
            </a:pPr>
            <a:r>
              <a:rPr lang="es-CO"/>
              <a:t>Bases de datos I</a:t>
            </a:r>
            <a:endParaRPr lang="es-CO" altLang="en-US"/>
          </a:p>
        </p:txBody>
      </p:sp>
      <p:sp>
        <p:nvSpPr>
          <p:cNvPr id="6" name="5 Marcador de número de diapositiva"/>
          <p:cNvSpPr>
            <a:spLocks noGrp="1"/>
          </p:cNvSpPr>
          <p:nvPr>
            <p:ph type="sldNum" sz="quarter" idx="12"/>
          </p:nvPr>
        </p:nvSpPr>
        <p:spPr/>
        <p:txBody>
          <a:bodyPr/>
          <a:lstStyle/>
          <a:p>
            <a:pPr>
              <a:defRPr/>
            </a:pPr>
            <a:fld id="{6D4BBA85-6993-444C-896E-1C605877EE23}" type="slidenum">
              <a:rPr lang="es-CO" altLang="en-US"/>
              <a:pPr>
                <a:defRPr/>
              </a:pPr>
              <a:t>12</a:t>
            </a:fld>
            <a:endParaRPr lang="es-CO" alt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normAutofit fontScale="90000"/>
          </a:bodyPr>
          <a:lstStyle/>
          <a:p>
            <a:pPr eaLnBrk="1" hangingPunct="1"/>
            <a:r>
              <a:rPr lang="es-CO" sz="3800"/>
              <a:t>Niveles de abstracción (ANSI/SPARC)</a:t>
            </a:r>
          </a:p>
        </p:txBody>
      </p:sp>
      <p:sp>
        <p:nvSpPr>
          <p:cNvPr id="26" name="3 Marcador de fecha"/>
          <p:cNvSpPr>
            <a:spLocks noGrp="1"/>
          </p:cNvSpPr>
          <p:nvPr>
            <p:ph type="dt" sz="half" idx="10"/>
          </p:nvPr>
        </p:nvSpPr>
        <p:spPr/>
        <p:txBody>
          <a:bodyPr/>
          <a:lstStyle/>
          <a:p>
            <a:pPr>
              <a:defRPr/>
            </a:pPr>
            <a:r>
              <a:rPr lang="es-CO"/>
              <a:t>Bases de datos I</a:t>
            </a:r>
            <a:endParaRPr lang="es-CO" altLang="en-US"/>
          </a:p>
        </p:txBody>
      </p:sp>
      <p:sp>
        <p:nvSpPr>
          <p:cNvPr id="28" name="5 Marcador de número de diapositiva"/>
          <p:cNvSpPr>
            <a:spLocks noGrp="1"/>
          </p:cNvSpPr>
          <p:nvPr>
            <p:ph type="sldNum" sz="quarter" idx="12"/>
          </p:nvPr>
        </p:nvSpPr>
        <p:spPr/>
        <p:txBody>
          <a:bodyPr/>
          <a:lstStyle/>
          <a:p>
            <a:pPr>
              <a:defRPr/>
            </a:pPr>
            <a:fld id="{13AE1DF4-49ED-4EC7-AF4D-42A156C2DD26}" type="slidenum">
              <a:rPr lang="es-CO" altLang="en-US"/>
              <a:pPr>
                <a:defRPr/>
              </a:pPr>
              <a:t>13</a:t>
            </a:fld>
            <a:endParaRPr lang="es-CO" altLang="en-US"/>
          </a:p>
        </p:txBody>
      </p:sp>
      <p:sp>
        <p:nvSpPr>
          <p:cNvPr id="22533" name="Oval 3"/>
          <p:cNvSpPr>
            <a:spLocks noChangeArrowheads="1"/>
          </p:cNvSpPr>
          <p:nvPr/>
        </p:nvSpPr>
        <p:spPr bwMode="auto">
          <a:xfrm>
            <a:off x="457200" y="2035175"/>
            <a:ext cx="3886200" cy="3352800"/>
          </a:xfrm>
          <a:prstGeom prst="ellipse">
            <a:avLst/>
          </a:prstGeom>
          <a:solidFill>
            <a:srgbClr val="ADADFD"/>
          </a:solidFill>
          <a:ln w="9525">
            <a:solidFill>
              <a:srgbClr val="080808"/>
            </a:solidFill>
            <a:miter lim="800000"/>
            <a:headEnd type="none" w="sm" len="sm"/>
            <a:tailEnd type="none" w="sm" len="sm"/>
          </a:ln>
        </p:spPr>
        <p:txBody>
          <a:bodyPr wrap="none" anchor="ctr"/>
          <a:lstStyle/>
          <a:p>
            <a:endParaRPr lang="es-PA"/>
          </a:p>
        </p:txBody>
      </p:sp>
      <p:sp>
        <p:nvSpPr>
          <p:cNvPr id="22534" name="Oval 4"/>
          <p:cNvSpPr>
            <a:spLocks noChangeArrowheads="1"/>
          </p:cNvSpPr>
          <p:nvPr/>
        </p:nvSpPr>
        <p:spPr bwMode="auto">
          <a:xfrm>
            <a:off x="914400" y="2797175"/>
            <a:ext cx="2895600" cy="2057400"/>
          </a:xfrm>
          <a:prstGeom prst="ellipse">
            <a:avLst/>
          </a:prstGeom>
          <a:solidFill>
            <a:srgbClr val="FFB76F"/>
          </a:solidFill>
          <a:ln w="9525">
            <a:solidFill>
              <a:srgbClr val="080808"/>
            </a:solidFill>
            <a:miter lim="800000"/>
            <a:headEnd type="none" w="sm" len="sm"/>
            <a:tailEnd type="none" w="sm" len="sm"/>
          </a:ln>
        </p:spPr>
        <p:txBody>
          <a:bodyPr wrap="none" anchor="ctr"/>
          <a:lstStyle/>
          <a:p>
            <a:endParaRPr lang="es-PA"/>
          </a:p>
        </p:txBody>
      </p:sp>
      <p:sp>
        <p:nvSpPr>
          <p:cNvPr id="22535" name="Oval 5"/>
          <p:cNvSpPr>
            <a:spLocks noChangeArrowheads="1"/>
          </p:cNvSpPr>
          <p:nvPr/>
        </p:nvSpPr>
        <p:spPr bwMode="auto">
          <a:xfrm>
            <a:off x="1447800" y="3559175"/>
            <a:ext cx="1971675" cy="990600"/>
          </a:xfrm>
          <a:prstGeom prst="ellipse">
            <a:avLst/>
          </a:prstGeom>
          <a:solidFill>
            <a:schemeClr val="accent1"/>
          </a:solidFill>
          <a:ln w="9525">
            <a:solidFill>
              <a:srgbClr val="080808"/>
            </a:solidFill>
            <a:miter lim="800000"/>
            <a:headEnd type="none" w="sm" len="sm"/>
            <a:tailEnd type="none" w="sm" len="sm"/>
          </a:ln>
        </p:spPr>
        <p:txBody>
          <a:bodyPr wrap="none" anchor="ctr"/>
          <a:lstStyle/>
          <a:p>
            <a:pPr algn="ctr" eaLnBrk="0" hangingPunct="0"/>
            <a:endParaRPr lang="en-US" sz="2400">
              <a:solidFill>
                <a:srgbClr val="FFFFCC"/>
              </a:solidFill>
              <a:latin typeface="Comic Sans MS" pitchFamily="66" charset="0"/>
            </a:endParaRPr>
          </a:p>
        </p:txBody>
      </p:sp>
      <p:sp>
        <p:nvSpPr>
          <p:cNvPr id="22536" name="Text Box 6"/>
          <p:cNvSpPr txBox="1">
            <a:spLocks noChangeArrowheads="1"/>
          </p:cNvSpPr>
          <p:nvPr/>
        </p:nvSpPr>
        <p:spPr bwMode="auto">
          <a:xfrm>
            <a:off x="1476375" y="3787775"/>
            <a:ext cx="1981200" cy="581025"/>
          </a:xfrm>
          <a:prstGeom prst="rect">
            <a:avLst/>
          </a:prstGeom>
          <a:noFill/>
          <a:ln w="9525">
            <a:noFill/>
            <a:miter lim="800000"/>
            <a:headEnd type="none" w="sm" len="sm"/>
            <a:tailEnd type="none" w="sm" len="sm"/>
          </a:ln>
        </p:spPr>
        <p:txBody>
          <a:bodyPr>
            <a:spAutoFit/>
          </a:bodyPr>
          <a:lstStyle/>
          <a:p>
            <a:pPr eaLnBrk="0" hangingPunct="0">
              <a:spcBef>
                <a:spcPct val="50000"/>
              </a:spcBef>
            </a:pPr>
            <a:r>
              <a:rPr lang="fr-FR" sz="1400" b="1">
                <a:solidFill>
                  <a:srgbClr val="080808"/>
                </a:solidFill>
                <a:latin typeface="Comic Sans MS" pitchFamily="66" charset="0"/>
              </a:rPr>
              <a:t>  </a:t>
            </a:r>
            <a:r>
              <a:rPr lang="es-ES" sz="1600" b="1">
                <a:solidFill>
                  <a:srgbClr val="080808"/>
                </a:solidFill>
                <a:latin typeface="Comic Sans MS" pitchFamily="66" charset="0"/>
              </a:rPr>
              <a:t>Nivel interno </a:t>
            </a:r>
            <a:r>
              <a:rPr lang="es-ES" sz="1600" b="1">
                <a:solidFill>
                  <a:srgbClr val="9F1F05"/>
                </a:solidFill>
                <a:latin typeface="Comic Sans MS" pitchFamily="66" charset="0"/>
              </a:rPr>
              <a:t>gestión de acceso</a:t>
            </a:r>
            <a:endParaRPr lang="es-ES" sz="1600">
              <a:solidFill>
                <a:srgbClr val="9F1F05"/>
              </a:solidFill>
              <a:latin typeface="Comic Sans MS" pitchFamily="66" charset="0"/>
            </a:endParaRPr>
          </a:p>
        </p:txBody>
      </p:sp>
      <p:sp>
        <p:nvSpPr>
          <p:cNvPr id="22537" name="Text Box 7"/>
          <p:cNvSpPr txBox="1">
            <a:spLocks noChangeArrowheads="1"/>
          </p:cNvSpPr>
          <p:nvPr/>
        </p:nvSpPr>
        <p:spPr bwMode="auto">
          <a:xfrm>
            <a:off x="1258888" y="3025775"/>
            <a:ext cx="2332037" cy="581025"/>
          </a:xfrm>
          <a:prstGeom prst="rect">
            <a:avLst/>
          </a:prstGeom>
          <a:noFill/>
          <a:ln w="9525">
            <a:noFill/>
            <a:miter lim="800000"/>
            <a:headEnd type="none" w="sm" len="sm"/>
            <a:tailEnd type="none" w="sm" len="sm"/>
          </a:ln>
        </p:spPr>
        <p:txBody>
          <a:bodyPr>
            <a:spAutoFit/>
          </a:bodyPr>
          <a:lstStyle/>
          <a:p>
            <a:pPr eaLnBrk="0" hangingPunct="0">
              <a:spcBef>
                <a:spcPct val="50000"/>
              </a:spcBef>
            </a:pPr>
            <a:r>
              <a:rPr lang="fr-FR" sz="1400" b="1">
                <a:solidFill>
                  <a:srgbClr val="080808"/>
                </a:solidFill>
                <a:latin typeface="Comic Sans MS" pitchFamily="66" charset="0"/>
              </a:rPr>
              <a:t>  </a:t>
            </a:r>
            <a:r>
              <a:rPr lang="es-ES" sz="1600" b="1">
                <a:solidFill>
                  <a:srgbClr val="080808"/>
                </a:solidFill>
                <a:latin typeface="Comic Sans MS" pitchFamily="66" charset="0"/>
              </a:rPr>
              <a:t>Nivel</a:t>
            </a:r>
            <a:r>
              <a:rPr lang="es-ES" sz="1600" b="1">
                <a:latin typeface="Comic Sans MS" pitchFamily="66" charset="0"/>
              </a:rPr>
              <a:t> </a:t>
            </a:r>
            <a:r>
              <a:rPr lang="es-ES" sz="1600" b="1">
                <a:solidFill>
                  <a:srgbClr val="080808"/>
                </a:solidFill>
                <a:latin typeface="Comic Sans MS" pitchFamily="66" charset="0"/>
              </a:rPr>
              <a:t>conceptual </a:t>
            </a:r>
            <a:r>
              <a:rPr lang="es-ES" sz="1600" b="1">
                <a:solidFill>
                  <a:srgbClr val="9F1F05"/>
                </a:solidFill>
                <a:latin typeface="Comic Sans MS" pitchFamily="66" charset="0"/>
              </a:rPr>
              <a:t>integridad-coherencia</a:t>
            </a:r>
            <a:endParaRPr lang="es-ES" sz="1600">
              <a:solidFill>
                <a:srgbClr val="9F1F05"/>
              </a:solidFill>
              <a:latin typeface="Comic Sans MS" pitchFamily="66" charset="0"/>
            </a:endParaRPr>
          </a:p>
        </p:txBody>
      </p:sp>
      <p:sp>
        <p:nvSpPr>
          <p:cNvPr id="22538" name="Text Box 8"/>
          <p:cNvSpPr txBox="1">
            <a:spLocks noChangeArrowheads="1"/>
          </p:cNvSpPr>
          <p:nvPr/>
        </p:nvSpPr>
        <p:spPr bwMode="auto">
          <a:xfrm>
            <a:off x="1524000" y="2263775"/>
            <a:ext cx="1824038" cy="581025"/>
          </a:xfrm>
          <a:prstGeom prst="rect">
            <a:avLst/>
          </a:prstGeom>
          <a:noFill/>
          <a:ln w="9525">
            <a:noFill/>
            <a:miter lim="800000"/>
            <a:headEnd type="none" w="sm" len="sm"/>
            <a:tailEnd type="none" w="sm" len="sm"/>
          </a:ln>
        </p:spPr>
        <p:txBody>
          <a:bodyPr>
            <a:spAutoFit/>
          </a:bodyPr>
          <a:lstStyle/>
          <a:p>
            <a:pPr eaLnBrk="0" hangingPunct="0">
              <a:spcBef>
                <a:spcPct val="50000"/>
              </a:spcBef>
            </a:pPr>
            <a:r>
              <a:rPr lang="es-ES" sz="1600" b="1">
                <a:solidFill>
                  <a:srgbClr val="080808"/>
                </a:solidFill>
                <a:latin typeface="Comic Sans MS" pitchFamily="66" charset="0"/>
              </a:rPr>
              <a:t>Nivel externo </a:t>
            </a:r>
            <a:r>
              <a:rPr lang="es-ES" sz="1600" b="1">
                <a:solidFill>
                  <a:srgbClr val="9F1F05"/>
                </a:solidFill>
                <a:latin typeface="Comic Sans MS" pitchFamily="66" charset="0"/>
              </a:rPr>
              <a:t>confidencialidad</a:t>
            </a:r>
            <a:endParaRPr lang="es-ES" sz="1600">
              <a:solidFill>
                <a:srgbClr val="9F1F05"/>
              </a:solidFill>
              <a:latin typeface="Comic Sans MS" pitchFamily="66" charset="0"/>
            </a:endParaRPr>
          </a:p>
        </p:txBody>
      </p:sp>
      <p:sp>
        <p:nvSpPr>
          <p:cNvPr id="22539" name="AutoShape 9"/>
          <p:cNvSpPr>
            <a:spLocks noChangeArrowheads="1"/>
          </p:cNvSpPr>
          <p:nvPr/>
        </p:nvSpPr>
        <p:spPr bwMode="auto">
          <a:xfrm rot="1235170">
            <a:off x="2987675" y="3944938"/>
            <a:ext cx="1981200" cy="381000"/>
          </a:xfrm>
          <a:prstGeom prst="rightArrow">
            <a:avLst>
              <a:gd name="adj1" fmla="val 50000"/>
              <a:gd name="adj2" fmla="val 130000"/>
            </a:avLst>
          </a:prstGeom>
          <a:solidFill>
            <a:schemeClr val="accent1"/>
          </a:solidFill>
          <a:ln w="9525">
            <a:solidFill>
              <a:schemeClr val="tx1"/>
            </a:solidFill>
            <a:miter lim="800000"/>
            <a:headEnd type="none" w="sm" len="sm"/>
            <a:tailEnd type="none" w="sm" len="sm"/>
          </a:ln>
        </p:spPr>
        <p:txBody>
          <a:bodyPr wrap="none" anchor="ctr"/>
          <a:lstStyle/>
          <a:p>
            <a:endParaRPr lang="es-PA"/>
          </a:p>
        </p:txBody>
      </p:sp>
      <p:sp>
        <p:nvSpPr>
          <p:cNvPr id="22540" name="Text Box 10"/>
          <p:cNvSpPr txBox="1">
            <a:spLocks noChangeArrowheads="1"/>
          </p:cNvSpPr>
          <p:nvPr/>
        </p:nvSpPr>
        <p:spPr bwMode="auto">
          <a:xfrm>
            <a:off x="4937125" y="4321175"/>
            <a:ext cx="2514600" cy="396875"/>
          </a:xfrm>
          <a:prstGeom prst="rect">
            <a:avLst/>
          </a:prstGeom>
          <a:noFill/>
          <a:ln w="9525">
            <a:noFill/>
            <a:miter lim="800000"/>
            <a:headEnd type="none" w="sm" len="sm"/>
            <a:tailEnd type="none" w="sm" len="sm"/>
          </a:ln>
        </p:spPr>
        <p:txBody>
          <a:bodyPr>
            <a:spAutoFit/>
          </a:bodyPr>
          <a:lstStyle/>
          <a:p>
            <a:pPr eaLnBrk="0" hangingPunct="0"/>
            <a:r>
              <a:rPr lang="es-ES" sz="2000" b="1">
                <a:latin typeface="Comic Sans MS" pitchFamily="66" charset="0"/>
              </a:rPr>
              <a:t>Esquema físico</a:t>
            </a:r>
          </a:p>
        </p:txBody>
      </p:sp>
      <p:sp>
        <p:nvSpPr>
          <p:cNvPr id="22541" name="AutoShape 11"/>
          <p:cNvSpPr>
            <a:spLocks noChangeArrowheads="1"/>
          </p:cNvSpPr>
          <p:nvPr/>
        </p:nvSpPr>
        <p:spPr bwMode="auto">
          <a:xfrm>
            <a:off x="4953000" y="4778375"/>
            <a:ext cx="1143000" cy="990600"/>
          </a:xfrm>
          <a:prstGeom prst="flowChartMagneticDisk">
            <a:avLst/>
          </a:prstGeom>
          <a:solidFill>
            <a:schemeClr val="accent1"/>
          </a:solidFill>
          <a:ln w="9525">
            <a:solidFill>
              <a:srgbClr val="080808"/>
            </a:solidFill>
            <a:miter lim="800000"/>
            <a:headEnd type="none" w="sm" len="sm"/>
            <a:tailEnd type="none" w="sm" len="sm"/>
          </a:ln>
        </p:spPr>
        <p:txBody>
          <a:bodyPr wrap="none" anchor="ctr"/>
          <a:lstStyle/>
          <a:p>
            <a:endParaRPr lang="es-PA"/>
          </a:p>
        </p:txBody>
      </p:sp>
      <p:sp>
        <p:nvSpPr>
          <p:cNvPr id="22542" name="AutoShape 12"/>
          <p:cNvSpPr>
            <a:spLocks noChangeArrowheads="1"/>
          </p:cNvSpPr>
          <p:nvPr/>
        </p:nvSpPr>
        <p:spPr bwMode="auto">
          <a:xfrm rot="22811">
            <a:off x="3505200" y="3178175"/>
            <a:ext cx="1600200" cy="457200"/>
          </a:xfrm>
          <a:prstGeom prst="rightArrow">
            <a:avLst>
              <a:gd name="adj1" fmla="val 50000"/>
              <a:gd name="adj2" fmla="val 87500"/>
            </a:avLst>
          </a:prstGeom>
          <a:solidFill>
            <a:srgbClr val="FFB76F"/>
          </a:solidFill>
          <a:ln w="9525">
            <a:solidFill>
              <a:schemeClr val="tx1"/>
            </a:solidFill>
            <a:miter lim="800000"/>
            <a:headEnd type="none" w="sm" len="sm"/>
            <a:tailEnd type="none" w="sm" len="sm"/>
          </a:ln>
        </p:spPr>
        <p:txBody>
          <a:bodyPr wrap="none" anchor="ctr"/>
          <a:lstStyle/>
          <a:p>
            <a:endParaRPr lang="es-PA"/>
          </a:p>
        </p:txBody>
      </p:sp>
      <p:sp>
        <p:nvSpPr>
          <p:cNvPr id="22543" name="Text Box 13"/>
          <p:cNvSpPr txBox="1">
            <a:spLocks noChangeArrowheads="1"/>
          </p:cNvSpPr>
          <p:nvPr/>
        </p:nvSpPr>
        <p:spPr bwMode="auto">
          <a:xfrm>
            <a:off x="5105400" y="3101975"/>
            <a:ext cx="3886200" cy="762000"/>
          </a:xfrm>
          <a:prstGeom prst="rect">
            <a:avLst/>
          </a:prstGeom>
          <a:noFill/>
          <a:ln w="9525">
            <a:noFill/>
            <a:miter lim="800000"/>
            <a:headEnd type="none" w="sm" len="sm"/>
            <a:tailEnd type="none" w="sm" len="sm"/>
          </a:ln>
        </p:spPr>
        <p:txBody>
          <a:bodyPr>
            <a:spAutoFit/>
          </a:bodyPr>
          <a:lstStyle/>
          <a:p>
            <a:pPr algn="ctr" eaLnBrk="0" hangingPunct="0">
              <a:spcBef>
                <a:spcPct val="50000"/>
              </a:spcBef>
            </a:pPr>
            <a:r>
              <a:rPr lang="es-ES" sz="2000" b="1">
                <a:latin typeface="Comic Sans MS" pitchFamily="66" charset="0"/>
              </a:rPr>
              <a:t>Esquema lógico, resultado de un proceso de modelamiento</a:t>
            </a:r>
            <a:r>
              <a:rPr lang="fr-FR" sz="2400">
                <a:latin typeface="Comic Sans MS" pitchFamily="66" charset="0"/>
              </a:rPr>
              <a:t> </a:t>
            </a:r>
          </a:p>
        </p:txBody>
      </p:sp>
      <p:sp>
        <p:nvSpPr>
          <p:cNvPr id="22544" name="AutoShape 14"/>
          <p:cNvSpPr>
            <a:spLocks noChangeArrowheads="1"/>
          </p:cNvSpPr>
          <p:nvPr/>
        </p:nvSpPr>
        <p:spPr bwMode="auto">
          <a:xfrm rot="-755496">
            <a:off x="3738563" y="2432050"/>
            <a:ext cx="1066800" cy="304800"/>
          </a:xfrm>
          <a:prstGeom prst="rightArrow">
            <a:avLst>
              <a:gd name="adj1" fmla="val 50000"/>
              <a:gd name="adj2" fmla="val 87500"/>
            </a:avLst>
          </a:prstGeom>
          <a:solidFill>
            <a:srgbClr val="ADADFD"/>
          </a:solidFill>
          <a:ln w="9525">
            <a:solidFill>
              <a:schemeClr val="tx1"/>
            </a:solidFill>
            <a:miter lim="800000"/>
            <a:headEnd type="none" w="sm" len="sm"/>
            <a:tailEnd type="none" w="sm" len="sm"/>
          </a:ln>
        </p:spPr>
        <p:txBody>
          <a:bodyPr wrap="none" anchor="ctr"/>
          <a:lstStyle/>
          <a:p>
            <a:endParaRPr lang="es-PA"/>
          </a:p>
        </p:txBody>
      </p:sp>
      <p:sp>
        <p:nvSpPr>
          <p:cNvPr id="22545" name="Oval 15"/>
          <p:cNvSpPr>
            <a:spLocks noChangeArrowheads="1"/>
          </p:cNvSpPr>
          <p:nvPr/>
        </p:nvSpPr>
        <p:spPr bwMode="auto">
          <a:xfrm>
            <a:off x="4800600" y="2187575"/>
            <a:ext cx="1371600" cy="457200"/>
          </a:xfrm>
          <a:prstGeom prst="ellipse">
            <a:avLst/>
          </a:prstGeom>
          <a:solidFill>
            <a:srgbClr val="ADADFD"/>
          </a:solidFill>
          <a:ln w="9525">
            <a:solidFill>
              <a:schemeClr val="tx1"/>
            </a:solidFill>
            <a:miter lim="800000"/>
            <a:headEnd type="none" w="sm" len="sm"/>
            <a:tailEnd type="none" w="sm" len="sm"/>
          </a:ln>
        </p:spPr>
        <p:txBody>
          <a:bodyPr wrap="none" anchor="ctr"/>
          <a:lstStyle/>
          <a:p>
            <a:endParaRPr lang="es-PA"/>
          </a:p>
        </p:txBody>
      </p:sp>
      <p:sp>
        <p:nvSpPr>
          <p:cNvPr id="22546" name="Text Box 16"/>
          <p:cNvSpPr txBox="1">
            <a:spLocks noChangeArrowheads="1"/>
          </p:cNvSpPr>
          <p:nvPr/>
        </p:nvSpPr>
        <p:spPr bwMode="auto">
          <a:xfrm>
            <a:off x="4800600" y="2279650"/>
            <a:ext cx="1571625" cy="304800"/>
          </a:xfrm>
          <a:prstGeom prst="rect">
            <a:avLst/>
          </a:prstGeom>
          <a:noFill/>
          <a:ln w="9525">
            <a:noFill/>
            <a:miter lim="800000"/>
            <a:headEnd type="none" w="sm" len="sm"/>
            <a:tailEnd type="none" w="sm" len="sm"/>
          </a:ln>
        </p:spPr>
        <p:txBody>
          <a:bodyPr>
            <a:spAutoFit/>
          </a:bodyPr>
          <a:lstStyle/>
          <a:p>
            <a:pPr eaLnBrk="0" hangingPunct="0">
              <a:spcBef>
                <a:spcPct val="50000"/>
              </a:spcBef>
            </a:pPr>
            <a:r>
              <a:rPr lang="fr-FR" sz="1400">
                <a:solidFill>
                  <a:srgbClr val="080808"/>
                </a:solidFill>
                <a:latin typeface="Comic Sans MS" pitchFamily="66" charset="0"/>
              </a:rPr>
              <a:t>Vista usuario 1</a:t>
            </a:r>
          </a:p>
        </p:txBody>
      </p:sp>
      <p:sp>
        <p:nvSpPr>
          <p:cNvPr id="22547" name="Oval 17"/>
          <p:cNvSpPr>
            <a:spLocks noChangeArrowheads="1"/>
          </p:cNvSpPr>
          <p:nvPr/>
        </p:nvSpPr>
        <p:spPr bwMode="auto">
          <a:xfrm>
            <a:off x="3886200" y="1654175"/>
            <a:ext cx="1371600" cy="457200"/>
          </a:xfrm>
          <a:prstGeom prst="ellipse">
            <a:avLst/>
          </a:prstGeom>
          <a:solidFill>
            <a:srgbClr val="ADADFD"/>
          </a:solidFill>
          <a:ln w="9525">
            <a:solidFill>
              <a:schemeClr val="tx1"/>
            </a:solidFill>
            <a:miter lim="800000"/>
            <a:headEnd type="none" w="sm" len="sm"/>
            <a:tailEnd type="none" w="sm" len="sm"/>
          </a:ln>
        </p:spPr>
        <p:txBody>
          <a:bodyPr wrap="none" anchor="ctr"/>
          <a:lstStyle/>
          <a:p>
            <a:endParaRPr lang="es-PA"/>
          </a:p>
        </p:txBody>
      </p:sp>
      <p:sp>
        <p:nvSpPr>
          <p:cNvPr id="22548" name="Text Box 18"/>
          <p:cNvSpPr txBox="1">
            <a:spLocks noChangeArrowheads="1"/>
          </p:cNvSpPr>
          <p:nvPr/>
        </p:nvSpPr>
        <p:spPr bwMode="auto">
          <a:xfrm>
            <a:off x="3886200" y="1730375"/>
            <a:ext cx="1477963" cy="304800"/>
          </a:xfrm>
          <a:prstGeom prst="rect">
            <a:avLst/>
          </a:prstGeom>
          <a:noFill/>
          <a:ln w="9525">
            <a:noFill/>
            <a:miter lim="800000"/>
            <a:headEnd type="none" w="sm" len="sm"/>
            <a:tailEnd type="none" w="sm" len="sm"/>
          </a:ln>
        </p:spPr>
        <p:txBody>
          <a:bodyPr>
            <a:spAutoFit/>
          </a:bodyPr>
          <a:lstStyle/>
          <a:p>
            <a:pPr eaLnBrk="0" hangingPunct="0">
              <a:spcBef>
                <a:spcPct val="50000"/>
              </a:spcBef>
            </a:pPr>
            <a:r>
              <a:rPr lang="fr-FR" sz="1400">
                <a:solidFill>
                  <a:srgbClr val="080808"/>
                </a:solidFill>
                <a:latin typeface="Comic Sans MS" pitchFamily="66" charset="0"/>
              </a:rPr>
              <a:t>Vista usuario 2</a:t>
            </a:r>
          </a:p>
        </p:txBody>
      </p:sp>
      <p:sp>
        <p:nvSpPr>
          <p:cNvPr id="22549" name="AutoShape 19"/>
          <p:cNvSpPr>
            <a:spLocks noChangeArrowheads="1"/>
          </p:cNvSpPr>
          <p:nvPr/>
        </p:nvSpPr>
        <p:spPr bwMode="auto">
          <a:xfrm rot="-3179581">
            <a:off x="3479006" y="2085182"/>
            <a:ext cx="554037" cy="304800"/>
          </a:xfrm>
          <a:prstGeom prst="rightArrow">
            <a:avLst>
              <a:gd name="adj1" fmla="val 50000"/>
              <a:gd name="adj2" fmla="val 45443"/>
            </a:avLst>
          </a:prstGeom>
          <a:solidFill>
            <a:srgbClr val="ADADFD"/>
          </a:solidFill>
          <a:ln w="9525">
            <a:solidFill>
              <a:schemeClr val="tx1"/>
            </a:solidFill>
            <a:miter lim="800000"/>
            <a:headEnd type="none" w="sm" len="sm"/>
            <a:tailEnd type="none" w="sm" len="sm"/>
          </a:ln>
        </p:spPr>
        <p:txBody>
          <a:bodyPr wrap="none" anchor="ctr"/>
          <a:lstStyle/>
          <a:p>
            <a:endParaRPr lang="es-PA"/>
          </a:p>
        </p:txBody>
      </p:sp>
      <p:sp>
        <p:nvSpPr>
          <p:cNvPr id="22550" name="Oval 20"/>
          <p:cNvSpPr>
            <a:spLocks noChangeArrowheads="1"/>
          </p:cNvSpPr>
          <p:nvPr/>
        </p:nvSpPr>
        <p:spPr bwMode="auto">
          <a:xfrm>
            <a:off x="1981200" y="1196975"/>
            <a:ext cx="1676400" cy="609600"/>
          </a:xfrm>
          <a:prstGeom prst="ellipse">
            <a:avLst/>
          </a:prstGeom>
          <a:solidFill>
            <a:srgbClr val="ADADFD"/>
          </a:solidFill>
          <a:ln w="9525">
            <a:solidFill>
              <a:schemeClr val="tx1"/>
            </a:solidFill>
            <a:miter lim="800000"/>
            <a:headEnd type="none" w="sm" len="sm"/>
            <a:tailEnd type="none" w="sm" len="sm"/>
          </a:ln>
        </p:spPr>
        <p:txBody>
          <a:bodyPr wrap="none" anchor="ctr"/>
          <a:lstStyle/>
          <a:p>
            <a:endParaRPr lang="es-PA"/>
          </a:p>
        </p:txBody>
      </p:sp>
      <p:sp>
        <p:nvSpPr>
          <p:cNvPr id="22551" name="Text Box 21"/>
          <p:cNvSpPr txBox="1">
            <a:spLocks noChangeArrowheads="1"/>
          </p:cNvSpPr>
          <p:nvPr/>
        </p:nvSpPr>
        <p:spPr bwMode="auto">
          <a:xfrm>
            <a:off x="2057400" y="1349375"/>
            <a:ext cx="1600200" cy="304800"/>
          </a:xfrm>
          <a:prstGeom prst="rect">
            <a:avLst/>
          </a:prstGeom>
          <a:noFill/>
          <a:ln w="9525">
            <a:noFill/>
            <a:miter lim="800000"/>
            <a:headEnd type="none" w="sm" len="sm"/>
            <a:tailEnd type="none" w="sm" len="sm"/>
          </a:ln>
        </p:spPr>
        <p:txBody>
          <a:bodyPr>
            <a:spAutoFit/>
          </a:bodyPr>
          <a:lstStyle/>
          <a:p>
            <a:pPr eaLnBrk="0" hangingPunct="0">
              <a:spcBef>
                <a:spcPct val="50000"/>
              </a:spcBef>
            </a:pPr>
            <a:r>
              <a:rPr lang="fr-FR" sz="1400">
                <a:solidFill>
                  <a:srgbClr val="080808"/>
                </a:solidFill>
                <a:latin typeface="Comic Sans MS" pitchFamily="66" charset="0"/>
              </a:rPr>
              <a:t>Vista usuario n</a:t>
            </a:r>
            <a:endParaRPr lang="fr-FR" sz="1400">
              <a:latin typeface="Comic Sans MS" pitchFamily="66" charset="0"/>
            </a:endParaRPr>
          </a:p>
        </p:txBody>
      </p:sp>
      <p:sp>
        <p:nvSpPr>
          <p:cNvPr id="22552" name="AutoShape 22"/>
          <p:cNvSpPr>
            <a:spLocks noChangeArrowheads="1"/>
          </p:cNvSpPr>
          <p:nvPr/>
        </p:nvSpPr>
        <p:spPr bwMode="auto">
          <a:xfrm rot="-4121375">
            <a:off x="2705100" y="1920875"/>
            <a:ext cx="381000" cy="152400"/>
          </a:xfrm>
          <a:prstGeom prst="rightArrow">
            <a:avLst>
              <a:gd name="adj1" fmla="val 50000"/>
              <a:gd name="adj2" fmla="val 62500"/>
            </a:avLst>
          </a:prstGeom>
          <a:solidFill>
            <a:srgbClr val="ADADFD"/>
          </a:solidFill>
          <a:ln w="9525">
            <a:solidFill>
              <a:schemeClr val="tx1"/>
            </a:solidFill>
            <a:miter lim="800000"/>
            <a:headEnd type="none" w="sm" len="sm"/>
            <a:tailEnd type="none" w="sm" len="sm"/>
          </a:ln>
        </p:spPr>
        <p:txBody>
          <a:bodyPr wrap="none" anchor="ctr"/>
          <a:lstStyle/>
          <a:p>
            <a:endParaRPr lang="es-PA"/>
          </a:p>
        </p:txBody>
      </p:sp>
      <p:sp>
        <p:nvSpPr>
          <p:cNvPr id="22553" name="AutoShape 23"/>
          <p:cNvSpPr>
            <a:spLocks/>
          </p:cNvSpPr>
          <p:nvPr/>
        </p:nvSpPr>
        <p:spPr bwMode="auto">
          <a:xfrm>
            <a:off x="6172200" y="1425575"/>
            <a:ext cx="381000" cy="1295400"/>
          </a:xfrm>
          <a:prstGeom prst="rightBrace">
            <a:avLst>
              <a:gd name="adj1" fmla="val 28333"/>
              <a:gd name="adj2" fmla="val 50000"/>
            </a:avLst>
          </a:prstGeom>
          <a:noFill/>
          <a:ln w="9525">
            <a:solidFill>
              <a:schemeClr val="tx1"/>
            </a:solidFill>
            <a:miter lim="800000"/>
            <a:headEnd type="none" w="sm" len="sm"/>
            <a:tailEnd type="none" w="sm" len="sm"/>
          </a:ln>
        </p:spPr>
        <p:txBody>
          <a:bodyPr wrap="none" anchor="ctr"/>
          <a:lstStyle/>
          <a:p>
            <a:endParaRPr lang="es-PA"/>
          </a:p>
        </p:txBody>
      </p:sp>
      <p:sp>
        <p:nvSpPr>
          <p:cNvPr id="22554" name="Text Box 24"/>
          <p:cNvSpPr txBox="1">
            <a:spLocks noChangeArrowheads="1"/>
          </p:cNvSpPr>
          <p:nvPr/>
        </p:nvSpPr>
        <p:spPr bwMode="auto">
          <a:xfrm>
            <a:off x="6629400" y="1654175"/>
            <a:ext cx="1828800" cy="641350"/>
          </a:xfrm>
          <a:prstGeom prst="rect">
            <a:avLst/>
          </a:prstGeom>
          <a:noFill/>
          <a:ln w="9525">
            <a:noFill/>
            <a:miter lim="800000"/>
            <a:headEnd type="none" w="sm" len="sm"/>
            <a:tailEnd type="none" w="sm" len="sm"/>
          </a:ln>
        </p:spPr>
        <p:txBody>
          <a:bodyPr>
            <a:spAutoFit/>
          </a:bodyPr>
          <a:lstStyle/>
          <a:p>
            <a:pPr eaLnBrk="0" hangingPunct="0">
              <a:spcBef>
                <a:spcPct val="50000"/>
              </a:spcBef>
            </a:pPr>
            <a:r>
              <a:rPr lang="fr-FR">
                <a:solidFill>
                  <a:srgbClr val="03396B"/>
                </a:solidFill>
                <a:latin typeface="Comic Sans MS" pitchFamily="66" charset="0"/>
              </a:rPr>
              <a:t>n esquemas externos</a:t>
            </a:r>
          </a:p>
        </p:txBody>
      </p:sp>
      <p:sp>
        <p:nvSpPr>
          <p:cNvPr id="22555" name="AutoShape 25"/>
          <p:cNvSpPr>
            <a:spLocks noChangeArrowheads="1"/>
          </p:cNvSpPr>
          <p:nvPr/>
        </p:nvSpPr>
        <p:spPr bwMode="auto">
          <a:xfrm>
            <a:off x="6019800" y="5083175"/>
            <a:ext cx="1066800" cy="838200"/>
          </a:xfrm>
          <a:prstGeom prst="can">
            <a:avLst>
              <a:gd name="adj" fmla="val 25000"/>
            </a:avLst>
          </a:prstGeom>
          <a:solidFill>
            <a:schemeClr val="accent1"/>
          </a:solidFill>
          <a:ln w="9525">
            <a:solidFill>
              <a:schemeClr val="tx1"/>
            </a:solidFill>
            <a:miter lim="800000"/>
            <a:headEnd type="none" w="sm" len="sm"/>
            <a:tailEnd type="none" w="sm" len="sm"/>
          </a:ln>
        </p:spPr>
        <p:txBody>
          <a:bodyPr wrap="none" anchor="ctr"/>
          <a:lstStyle/>
          <a:p>
            <a:endParaRPr lang="es-PA"/>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304800" y="304800"/>
            <a:ext cx="7772400" cy="1143000"/>
          </a:xfrm>
          <a:prstGeom prst="rect">
            <a:avLst/>
          </a:prstGeom>
          <a:noFill/>
          <a:ln w="9525">
            <a:noFill/>
            <a:miter lim="800000"/>
            <a:headEnd/>
            <a:tailEnd/>
          </a:ln>
          <a:effectLst/>
        </p:spPr>
        <p:txBody>
          <a:bodyPr anchor="ctr"/>
          <a:lstStyle/>
          <a:p>
            <a:pPr algn="ctr"/>
            <a:r>
              <a:rPr lang="es-CL" sz="4400" dirty="0">
                <a:solidFill>
                  <a:schemeClr val="tx2"/>
                </a:solidFill>
              </a:rPr>
              <a:t>Diagrama</a:t>
            </a:r>
            <a:endParaRPr lang="es-ES" sz="4400" dirty="0">
              <a:solidFill>
                <a:schemeClr val="tx2"/>
              </a:solidFill>
            </a:endParaRPr>
          </a:p>
        </p:txBody>
      </p:sp>
      <p:grpSp>
        <p:nvGrpSpPr>
          <p:cNvPr id="2" name="Group 5"/>
          <p:cNvGrpSpPr>
            <a:grpSpLocks/>
          </p:cNvGrpSpPr>
          <p:nvPr/>
        </p:nvGrpSpPr>
        <p:grpSpPr bwMode="auto">
          <a:xfrm>
            <a:off x="1981200" y="1447800"/>
            <a:ext cx="5410200" cy="4556125"/>
            <a:chOff x="2733" y="2160"/>
            <a:chExt cx="7779" cy="6336"/>
          </a:xfrm>
        </p:grpSpPr>
        <p:grpSp>
          <p:nvGrpSpPr>
            <p:cNvPr id="3" name="Group 6"/>
            <p:cNvGrpSpPr>
              <a:grpSpLocks/>
            </p:cNvGrpSpPr>
            <p:nvPr/>
          </p:nvGrpSpPr>
          <p:grpSpPr bwMode="auto">
            <a:xfrm>
              <a:off x="2733" y="2160"/>
              <a:ext cx="6483" cy="6336"/>
              <a:chOff x="2733" y="2160"/>
              <a:chExt cx="6483" cy="6336"/>
            </a:xfrm>
          </p:grpSpPr>
          <p:pic>
            <p:nvPicPr>
              <p:cNvPr id="10" name="Picture 7" descr="nary2"/>
              <p:cNvPicPr>
                <a:picLocks noChangeAspect="1" noChangeArrowheads="1"/>
              </p:cNvPicPr>
              <p:nvPr/>
            </p:nvPicPr>
            <p:blipFill>
              <a:blip r:embed="rId2"/>
              <a:srcRect/>
              <a:stretch>
                <a:fillRect/>
              </a:stretch>
            </p:blipFill>
            <p:spPr bwMode="auto">
              <a:xfrm>
                <a:off x="2736" y="2160"/>
                <a:ext cx="6476" cy="6261"/>
              </a:xfrm>
              <a:prstGeom prst="rect">
                <a:avLst/>
              </a:prstGeom>
              <a:noFill/>
              <a:ln w="9525">
                <a:noFill/>
                <a:miter lim="800000"/>
                <a:headEnd/>
                <a:tailEnd/>
              </a:ln>
            </p:spPr>
          </p:pic>
          <p:sp>
            <p:nvSpPr>
              <p:cNvPr id="11" name="Rectangle 8"/>
              <p:cNvSpPr>
                <a:spLocks noChangeArrowheads="1"/>
              </p:cNvSpPr>
              <p:nvPr/>
            </p:nvSpPr>
            <p:spPr bwMode="auto">
              <a:xfrm>
                <a:off x="2736" y="2160"/>
                <a:ext cx="6480" cy="576"/>
              </a:xfrm>
              <a:prstGeom prst="rect">
                <a:avLst/>
              </a:prstGeom>
              <a:solidFill>
                <a:srgbClr val="FFFFFF"/>
              </a:solidFill>
              <a:ln w="9525">
                <a:noFill/>
                <a:miter lim="800000"/>
                <a:headEnd/>
                <a:tailEnd/>
              </a:ln>
              <a:effectLst/>
            </p:spPr>
            <p:txBody>
              <a:bodyPr/>
              <a:lstStyle/>
              <a:p>
                <a:endParaRPr lang="es-ES"/>
              </a:p>
            </p:txBody>
          </p:sp>
          <p:sp>
            <p:nvSpPr>
              <p:cNvPr id="12" name="Rectangle 9"/>
              <p:cNvSpPr>
                <a:spLocks noChangeArrowheads="1"/>
              </p:cNvSpPr>
              <p:nvPr/>
            </p:nvSpPr>
            <p:spPr bwMode="auto">
              <a:xfrm>
                <a:off x="2733" y="8064"/>
                <a:ext cx="6480" cy="432"/>
              </a:xfrm>
              <a:prstGeom prst="rect">
                <a:avLst/>
              </a:prstGeom>
              <a:solidFill>
                <a:srgbClr val="FFFFFF"/>
              </a:solidFill>
              <a:ln w="9525">
                <a:noFill/>
                <a:miter lim="800000"/>
                <a:headEnd/>
                <a:tailEnd/>
              </a:ln>
              <a:effectLst/>
            </p:spPr>
            <p:txBody>
              <a:bodyPr/>
              <a:lstStyle/>
              <a:p>
                <a:endParaRPr lang="es-ES"/>
              </a:p>
            </p:txBody>
          </p:sp>
        </p:grpSp>
        <p:sp>
          <p:nvSpPr>
            <p:cNvPr id="7" name="Text Box 10"/>
            <p:cNvSpPr txBox="1">
              <a:spLocks noChangeArrowheads="1"/>
            </p:cNvSpPr>
            <p:nvPr/>
          </p:nvSpPr>
          <p:spPr bwMode="auto">
            <a:xfrm>
              <a:off x="8496" y="4840"/>
              <a:ext cx="2016" cy="920"/>
            </a:xfrm>
            <a:prstGeom prst="rect">
              <a:avLst/>
            </a:prstGeom>
            <a:noFill/>
            <a:ln w="9525">
              <a:noFill/>
              <a:miter lim="800000"/>
              <a:headEnd/>
              <a:tailEnd/>
            </a:ln>
            <a:effectLst/>
          </p:spPr>
          <p:txBody>
            <a:bodyPr/>
            <a:lstStyle/>
            <a:p>
              <a:pPr eaLnBrk="0" hangingPunct="0"/>
              <a:r>
                <a:rPr lang="es-ES" sz="1200">
                  <a:solidFill>
                    <a:schemeClr val="hlink"/>
                  </a:solidFill>
                  <a:latin typeface="Times New Roman" pitchFamily="18" charset="0"/>
                </a:rPr>
                <a:t>¿Cuáles son los datos?</a:t>
              </a:r>
            </a:p>
          </p:txBody>
        </p:sp>
        <p:sp>
          <p:nvSpPr>
            <p:cNvPr id="8" name="Text Box 11"/>
            <p:cNvSpPr txBox="1">
              <a:spLocks noChangeArrowheads="1"/>
            </p:cNvSpPr>
            <p:nvPr/>
          </p:nvSpPr>
          <p:spPr bwMode="auto">
            <a:xfrm>
              <a:off x="8352" y="6220"/>
              <a:ext cx="1584" cy="836"/>
            </a:xfrm>
            <a:prstGeom prst="rect">
              <a:avLst/>
            </a:prstGeom>
            <a:noFill/>
            <a:ln w="9525">
              <a:noFill/>
              <a:miter lim="800000"/>
              <a:headEnd/>
              <a:tailEnd/>
            </a:ln>
            <a:effectLst/>
          </p:spPr>
          <p:txBody>
            <a:bodyPr/>
            <a:lstStyle/>
            <a:p>
              <a:pPr eaLnBrk="0" hangingPunct="0"/>
              <a:r>
                <a:rPr lang="es-ES" sz="1200">
                  <a:solidFill>
                    <a:schemeClr val="hlink"/>
                  </a:solidFill>
                  <a:latin typeface="Times New Roman" pitchFamily="18" charset="0"/>
                </a:rPr>
                <a:t>¿Cómo se almacenan?</a:t>
              </a:r>
            </a:p>
          </p:txBody>
        </p:sp>
        <p:sp>
          <p:nvSpPr>
            <p:cNvPr id="9" name="Text Box 12"/>
            <p:cNvSpPr txBox="1">
              <a:spLocks noChangeArrowheads="1"/>
            </p:cNvSpPr>
            <p:nvPr/>
          </p:nvSpPr>
          <p:spPr bwMode="auto">
            <a:xfrm>
              <a:off x="2733" y="8064"/>
              <a:ext cx="6480" cy="432"/>
            </a:xfrm>
            <a:prstGeom prst="rect">
              <a:avLst/>
            </a:prstGeom>
            <a:solidFill>
              <a:srgbClr val="FFFFFF"/>
            </a:solidFill>
            <a:ln w="9525">
              <a:noFill/>
              <a:miter lim="800000"/>
              <a:headEnd/>
              <a:tailEnd/>
            </a:ln>
            <a:effectLst/>
          </p:spPr>
          <p:txBody>
            <a:bodyPr/>
            <a:lstStyle/>
            <a:p>
              <a:pPr algn="ctr" eaLnBrk="0" hangingPunct="0"/>
              <a:r>
                <a:rPr lang="es-ES" sz="1200">
                  <a:solidFill>
                    <a:schemeClr val="hlink"/>
                  </a:solidFill>
                  <a:latin typeface="Times New Roman" pitchFamily="18" charset="0"/>
                </a:rPr>
                <a:t>Arquitectura de 3 esquemas</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normAutofit/>
          </a:bodyPr>
          <a:lstStyle/>
          <a:p>
            <a:pPr eaLnBrk="1" hangingPunct="1"/>
            <a:r>
              <a:rPr lang="es-ES_tradnl"/>
              <a:t>Independencia de los datos</a:t>
            </a:r>
          </a:p>
        </p:txBody>
      </p:sp>
      <p:sp>
        <p:nvSpPr>
          <p:cNvPr id="59395" name="Rectangle 3"/>
          <p:cNvSpPr>
            <a:spLocks noGrp="1" noChangeArrowheads="1"/>
          </p:cNvSpPr>
          <p:nvPr>
            <p:ph idx="1"/>
          </p:nvPr>
        </p:nvSpPr>
        <p:spPr>
          <a:xfrm>
            <a:off x="434975" y="1773238"/>
            <a:ext cx="8458200" cy="4114800"/>
          </a:xfrm>
        </p:spPr>
        <p:txBody>
          <a:bodyPr/>
          <a:lstStyle/>
          <a:p>
            <a:pPr eaLnBrk="1" hangingPunct="1">
              <a:defRPr/>
            </a:pPr>
            <a:r>
              <a:rPr lang="es-ES_tradnl" sz="2600"/>
              <a:t>Es uno de los objetivos de la arquitectura ANSI/SPARC</a:t>
            </a:r>
          </a:p>
          <a:p>
            <a:pPr eaLnBrk="1" hangingPunct="1">
              <a:defRPr/>
            </a:pPr>
            <a:r>
              <a:rPr lang="es-ES_tradnl" sz="2600"/>
              <a:t>Permite modificar la definición de un nivel sin </a:t>
            </a:r>
            <a:r>
              <a:rPr lang="es-ES_tradnl" sz="2600">
                <a:effectLst>
                  <a:outerShdw blurRad="38100" dist="38100" dir="2700000" algn="tl">
                    <a:srgbClr val="C0C0C0"/>
                  </a:outerShdw>
                </a:effectLst>
              </a:rPr>
              <a:t>afectar</a:t>
            </a:r>
            <a:r>
              <a:rPr lang="es-ES_tradnl" sz="2600"/>
              <a:t> (en lo posible) el nivel inmediatamente superior</a:t>
            </a:r>
          </a:p>
          <a:p>
            <a:pPr eaLnBrk="1" hangingPunct="1">
              <a:defRPr/>
            </a:pPr>
            <a:r>
              <a:rPr lang="en-US" sz="2600"/>
              <a:t>Sin independencia de datos se requeriría mucho esfuerzo para cambiar las aplicaciones de tal forma que se adaptasen a la nueva estructura de la base de datos.</a:t>
            </a:r>
          </a:p>
          <a:p>
            <a:pPr eaLnBrk="1" hangingPunct="1">
              <a:defRPr/>
            </a:pPr>
            <a:r>
              <a:rPr lang="es-ES_tradnl" sz="2600"/>
              <a:t>Hay dos tipos: física y lógica</a:t>
            </a:r>
          </a:p>
        </p:txBody>
      </p:sp>
      <p:sp>
        <p:nvSpPr>
          <p:cNvPr id="4" name="3 Marcador de fecha"/>
          <p:cNvSpPr>
            <a:spLocks noGrp="1"/>
          </p:cNvSpPr>
          <p:nvPr>
            <p:ph type="dt" sz="half" idx="10"/>
          </p:nvPr>
        </p:nvSpPr>
        <p:spPr/>
        <p:txBody>
          <a:bodyPr/>
          <a:lstStyle/>
          <a:p>
            <a:pPr>
              <a:defRPr/>
            </a:pPr>
            <a:r>
              <a:rPr lang="es-CO"/>
              <a:t>Bases de datos I</a:t>
            </a:r>
            <a:endParaRPr lang="es-CO" altLang="en-US"/>
          </a:p>
        </p:txBody>
      </p:sp>
      <p:sp>
        <p:nvSpPr>
          <p:cNvPr id="6" name="5 Marcador de número de diapositiva"/>
          <p:cNvSpPr>
            <a:spLocks noGrp="1"/>
          </p:cNvSpPr>
          <p:nvPr>
            <p:ph type="sldNum" sz="quarter" idx="12"/>
          </p:nvPr>
        </p:nvSpPr>
        <p:spPr/>
        <p:txBody>
          <a:bodyPr/>
          <a:lstStyle/>
          <a:p>
            <a:pPr>
              <a:defRPr/>
            </a:pPr>
            <a:fld id="{DC521914-CBF1-4BCA-9B0A-8A4EF1D91FC7}" type="slidenum">
              <a:rPr lang="es-CO" altLang="en-US"/>
              <a:pPr>
                <a:defRPr/>
              </a:pPr>
              <a:t>15</a:t>
            </a:fld>
            <a:endParaRPr lang="es-CO" altLang="en-US"/>
          </a:p>
        </p:txBody>
      </p:sp>
    </p:spTree>
  </p:cSld>
  <p:clrMapOvr>
    <a:masterClrMapping/>
  </p:clrMapOvr>
  <p:transition>
    <p:strips dir="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normAutofit/>
          </a:bodyPr>
          <a:lstStyle/>
          <a:p>
            <a:pPr eaLnBrk="1" hangingPunct="1"/>
            <a:r>
              <a:rPr lang="es-CO"/>
              <a:t>Independencia de los datos</a:t>
            </a:r>
          </a:p>
        </p:txBody>
      </p:sp>
      <p:sp>
        <p:nvSpPr>
          <p:cNvPr id="32773" name="Rectangle 3"/>
          <p:cNvSpPr>
            <a:spLocks noGrp="1" noChangeArrowheads="1"/>
          </p:cNvSpPr>
          <p:nvPr>
            <p:ph idx="1"/>
          </p:nvPr>
        </p:nvSpPr>
        <p:spPr/>
        <p:txBody>
          <a:bodyPr/>
          <a:lstStyle/>
          <a:p>
            <a:pPr eaLnBrk="1" hangingPunct="1">
              <a:lnSpc>
                <a:spcPct val="90000"/>
              </a:lnSpc>
            </a:pPr>
            <a:r>
              <a:rPr lang="es-CO"/>
              <a:t>Física: inmunidad que tienen los usuarios y las aplicaciones ante los cambios en la forma de almacenar físicamente los datos.</a:t>
            </a:r>
          </a:p>
          <a:p>
            <a:pPr eaLnBrk="1" hangingPunct="1">
              <a:lnSpc>
                <a:spcPct val="90000"/>
              </a:lnSpc>
              <a:buFont typeface="Wingdings" pitchFamily="2" charset="2"/>
              <a:buNone/>
            </a:pPr>
            <a:endParaRPr lang="es-CO"/>
          </a:p>
          <a:p>
            <a:pPr eaLnBrk="1" hangingPunct="1">
              <a:lnSpc>
                <a:spcPct val="90000"/>
              </a:lnSpc>
            </a:pPr>
            <a:r>
              <a:rPr lang="es-CO"/>
              <a:t>Conceptual o lógica: inmunidad que poseen los usuarios y las aplicaciones ante los cambios en la estructura lógica de la base de datos</a:t>
            </a:r>
          </a:p>
        </p:txBody>
      </p:sp>
      <p:sp>
        <p:nvSpPr>
          <p:cNvPr id="4" name="3 Marcador de fecha"/>
          <p:cNvSpPr>
            <a:spLocks noGrp="1"/>
          </p:cNvSpPr>
          <p:nvPr>
            <p:ph type="dt" sz="half" idx="10"/>
          </p:nvPr>
        </p:nvSpPr>
        <p:spPr/>
        <p:txBody>
          <a:bodyPr/>
          <a:lstStyle/>
          <a:p>
            <a:pPr>
              <a:defRPr/>
            </a:pPr>
            <a:r>
              <a:rPr lang="es-CO"/>
              <a:t>Bases de datos I</a:t>
            </a:r>
            <a:endParaRPr lang="es-CO" altLang="en-US"/>
          </a:p>
        </p:txBody>
      </p:sp>
      <p:sp>
        <p:nvSpPr>
          <p:cNvPr id="6" name="5 Marcador de número de diapositiva"/>
          <p:cNvSpPr>
            <a:spLocks noGrp="1"/>
          </p:cNvSpPr>
          <p:nvPr>
            <p:ph type="sldNum" sz="quarter" idx="12"/>
          </p:nvPr>
        </p:nvSpPr>
        <p:spPr/>
        <p:txBody>
          <a:bodyPr/>
          <a:lstStyle/>
          <a:p>
            <a:pPr>
              <a:defRPr/>
            </a:pPr>
            <a:fld id="{7A243311-6445-4E09-A13F-A9A89F80F60E}" type="slidenum">
              <a:rPr lang="es-CO" altLang="en-US"/>
              <a:pPr>
                <a:defRPr/>
              </a:pPr>
              <a:t>16</a:t>
            </a:fld>
            <a:endParaRPr lang="es-CO"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pPr eaLnBrk="1" hangingPunct="1"/>
            <a:r>
              <a:rPr lang="es-ES_tradnl"/>
              <a:t>Independencia Física</a:t>
            </a:r>
          </a:p>
        </p:txBody>
      </p:sp>
      <p:sp>
        <p:nvSpPr>
          <p:cNvPr id="33797" name="Rectangle 3"/>
          <p:cNvSpPr>
            <a:spLocks noGrp="1" noChangeArrowheads="1"/>
          </p:cNvSpPr>
          <p:nvPr>
            <p:ph idx="1"/>
          </p:nvPr>
        </p:nvSpPr>
        <p:spPr>
          <a:xfrm>
            <a:off x="685800" y="1774825"/>
            <a:ext cx="7772400" cy="4325938"/>
          </a:xfrm>
        </p:spPr>
        <p:txBody>
          <a:bodyPr/>
          <a:lstStyle/>
          <a:p>
            <a:pPr eaLnBrk="1" hangingPunct="1">
              <a:lnSpc>
                <a:spcPct val="90000"/>
              </a:lnSpc>
            </a:pPr>
            <a:r>
              <a:rPr lang="es-ES_tradnl" sz="2400" dirty="0"/>
              <a:t>Se presenta entre el nivel conceptual y el nivel físico</a:t>
            </a:r>
          </a:p>
          <a:p>
            <a:pPr eaLnBrk="1" hangingPunct="1">
              <a:lnSpc>
                <a:spcPct val="90000"/>
              </a:lnSpc>
            </a:pPr>
            <a:r>
              <a:rPr lang="es-ES_tradnl" sz="2400" dirty="0"/>
              <a:t>Un cambio en el esquema físico (usar otras estructuras de almacenamiento) no conduce a cambios en el esquema conceptual</a:t>
            </a:r>
          </a:p>
          <a:p>
            <a:pPr eaLnBrk="1" hangingPunct="1">
              <a:lnSpc>
                <a:spcPct val="90000"/>
              </a:lnSpc>
              <a:buFont typeface="Wingdings" pitchFamily="2" charset="2"/>
              <a:buNone/>
            </a:pPr>
            <a:r>
              <a:rPr lang="es-ES_tradnl" sz="2400" dirty="0"/>
              <a:t>	</a:t>
            </a:r>
          </a:p>
          <a:p>
            <a:pPr eaLnBrk="1" hangingPunct="1">
              <a:lnSpc>
                <a:spcPct val="90000"/>
              </a:lnSpc>
            </a:pPr>
            <a:r>
              <a:rPr lang="es-ES_tradnl" sz="2400" b="1" dirty="0"/>
              <a:t>Inmunidad</a:t>
            </a:r>
            <a:r>
              <a:rPr lang="es-ES_tradnl" sz="2400" dirty="0"/>
              <a:t> del esquema conceptual ante cambios del esquema físico</a:t>
            </a:r>
            <a:r>
              <a:rPr lang="es-ES_tradnl" sz="2100" dirty="0"/>
              <a:t>                                         </a:t>
            </a:r>
          </a:p>
        </p:txBody>
      </p:sp>
      <p:sp>
        <p:nvSpPr>
          <p:cNvPr id="4" name="3 Marcador de fecha"/>
          <p:cNvSpPr>
            <a:spLocks noGrp="1"/>
          </p:cNvSpPr>
          <p:nvPr>
            <p:ph type="dt" sz="half" idx="10"/>
          </p:nvPr>
        </p:nvSpPr>
        <p:spPr/>
        <p:txBody>
          <a:bodyPr/>
          <a:lstStyle/>
          <a:p>
            <a:pPr>
              <a:defRPr/>
            </a:pPr>
            <a:r>
              <a:rPr lang="es-CO"/>
              <a:t>Bases de datos I</a:t>
            </a:r>
            <a:endParaRPr lang="es-CO" altLang="en-US"/>
          </a:p>
        </p:txBody>
      </p:sp>
      <p:sp>
        <p:nvSpPr>
          <p:cNvPr id="6" name="5 Marcador de número de diapositiva"/>
          <p:cNvSpPr>
            <a:spLocks noGrp="1"/>
          </p:cNvSpPr>
          <p:nvPr>
            <p:ph type="sldNum" sz="quarter" idx="12"/>
          </p:nvPr>
        </p:nvSpPr>
        <p:spPr/>
        <p:txBody>
          <a:bodyPr/>
          <a:lstStyle/>
          <a:p>
            <a:pPr>
              <a:defRPr/>
            </a:pPr>
            <a:fld id="{B7402DA2-15F8-47E5-B2BE-633FE4ED54C8}" type="slidenum">
              <a:rPr lang="es-CO" altLang="en-US"/>
              <a:pPr>
                <a:defRPr/>
              </a:pPr>
              <a:t>17</a:t>
            </a:fld>
            <a:endParaRPr lang="es-CO" altLang="en-US"/>
          </a:p>
        </p:txBody>
      </p:sp>
    </p:spTree>
  </p:cSld>
  <p:clrMapOvr>
    <a:masterClrMapping/>
  </p:clrMapOvr>
  <p:transition>
    <p:strips dir="rd"/>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s-ES_tradnl" dirty="0"/>
              <a:t>Independencia Lógica</a:t>
            </a:r>
          </a:p>
        </p:txBody>
      </p:sp>
      <p:sp>
        <p:nvSpPr>
          <p:cNvPr id="34821" name="Rectangle 3"/>
          <p:cNvSpPr>
            <a:spLocks noGrp="1" noChangeArrowheads="1"/>
          </p:cNvSpPr>
          <p:nvPr>
            <p:ph idx="1"/>
          </p:nvPr>
        </p:nvSpPr>
        <p:spPr/>
        <p:txBody>
          <a:bodyPr/>
          <a:lstStyle/>
          <a:p>
            <a:pPr eaLnBrk="1" hangingPunct="1"/>
            <a:r>
              <a:rPr lang="es-ES_tradnl"/>
              <a:t>Se presenta entre el nivel de visión y el nivel conceptual</a:t>
            </a:r>
          </a:p>
          <a:p>
            <a:pPr eaLnBrk="1" hangingPunct="1"/>
            <a:r>
              <a:rPr lang="es-ES_tradnl"/>
              <a:t>Significa que un cambio en el nivel conceptual no debe conllevar a un cambio en el nivel de visión</a:t>
            </a:r>
          </a:p>
          <a:p>
            <a:pPr eaLnBrk="1" hangingPunct="1"/>
            <a:r>
              <a:rPr lang="es-ES_tradnl"/>
              <a:t>Es más difícil de lograr. ¿Por qué?</a:t>
            </a:r>
          </a:p>
          <a:p>
            <a:pPr eaLnBrk="1" hangingPunct="1">
              <a:buFont typeface="Wingdings" pitchFamily="2" charset="2"/>
              <a:buNone/>
            </a:pPr>
            <a:endParaRPr lang="es-ES_tradnl"/>
          </a:p>
        </p:txBody>
      </p:sp>
      <p:sp>
        <p:nvSpPr>
          <p:cNvPr id="4" name="3 Marcador de fecha"/>
          <p:cNvSpPr>
            <a:spLocks noGrp="1"/>
          </p:cNvSpPr>
          <p:nvPr>
            <p:ph type="dt" sz="half" idx="10"/>
          </p:nvPr>
        </p:nvSpPr>
        <p:spPr/>
        <p:txBody>
          <a:bodyPr/>
          <a:lstStyle/>
          <a:p>
            <a:pPr>
              <a:defRPr/>
            </a:pPr>
            <a:r>
              <a:rPr lang="es-CO"/>
              <a:t>Bases de datos I</a:t>
            </a:r>
            <a:endParaRPr lang="es-CO" altLang="en-US"/>
          </a:p>
        </p:txBody>
      </p:sp>
      <p:sp>
        <p:nvSpPr>
          <p:cNvPr id="6" name="5 Marcador de número de diapositiva"/>
          <p:cNvSpPr>
            <a:spLocks noGrp="1"/>
          </p:cNvSpPr>
          <p:nvPr>
            <p:ph type="sldNum" sz="quarter" idx="12"/>
          </p:nvPr>
        </p:nvSpPr>
        <p:spPr/>
        <p:txBody>
          <a:bodyPr/>
          <a:lstStyle/>
          <a:p>
            <a:pPr>
              <a:defRPr/>
            </a:pPr>
            <a:fld id="{30DB8313-E126-4658-B704-82DD7696316F}" type="slidenum">
              <a:rPr lang="es-CO" altLang="en-US"/>
              <a:pPr>
                <a:defRPr/>
              </a:pPr>
              <a:t>18</a:t>
            </a:fld>
            <a:endParaRPr lang="es-CO" altLang="en-US"/>
          </a:p>
        </p:txBody>
      </p:sp>
    </p:spTree>
  </p:cSld>
  <p:clrMapOvr>
    <a:masterClrMapping/>
  </p:clrMapOvr>
  <p:transition>
    <p:strips dir="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pPr eaLnBrk="1" hangingPunct="1"/>
            <a:r>
              <a:rPr lang="es-ES_tradnl"/>
              <a:t>Independencia Lógica</a:t>
            </a:r>
            <a:endParaRPr lang="es-ES"/>
          </a:p>
        </p:txBody>
      </p:sp>
      <p:sp>
        <p:nvSpPr>
          <p:cNvPr id="35845" name="Rectangle 3"/>
          <p:cNvSpPr>
            <a:spLocks noGrp="1" noChangeArrowheads="1"/>
          </p:cNvSpPr>
          <p:nvPr>
            <p:ph idx="1"/>
          </p:nvPr>
        </p:nvSpPr>
        <p:spPr/>
        <p:txBody>
          <a:bodyPr/>
          <a:lstStyle/>
          <a:p>
            <a:pPr eaLnBrk="1" hangingPunct="1">
              <a:buFont typeface="Wingdings" pitchFamily="2" charset="2"/>
              <a:buNone/>
            </a:pPr>
            <a:r>
              <a:rPr lang="es-ES"/>
              <a:t>Algunos de los posibles cambios en el nivel conceptual:</a:t>
            </a:r>
          </a:p>
          <a:p>
            <a:pPr eaLnBrk="1" hangingPunct="1"/>
            <a:r>
              <a:rPr lang="es-ES"/>
              <a:t>Adición de nuevos elementos (atributos, entidades etc.)</a:t>
            </a:r>
          </a:p>
          <a:p>
            <a:pPr eaLnBrk="1" hangingPunct="1"/>
            <a:r>
              <a:rPr lang="es-ES"/>
              <a:t>Eliminación de elementos </a:t>
            </a:r>
            <a:r>
              <a:rPr lang="es-ES">
                <a:sym typeface="Wingdings" pitchFamily="2" charset="2"/>
              </a:rPr>
              <a:t> </a:t>
            </a:r>
            <a:r>
              <a:rPr lang="es-ES" i="1">
                <a:sym typeface="Wingdings" pitchFamily="2" charset="2"/>
              </a:rPr>
              <a:t>Puede afectar a los subesquemas externos</a:t>
            </a:r>
            <a:endParaRPr lang="es-ES"/>
          </a:p>
        </p:txBody>
      </p:sp>
      <p:sp>
        <p:nvSpPr>
          <p:cNvPr id="4" name="3 Marcador de fecha"/>
          <p:cNvSpPr>
            <a:spLocks noGrp="1"/>
          </p:cNvSpPr>
          <p:nvPr>
            <p:ph type="dt" sz="half" idx="10"/>
          </p:nvPr>
        </p:nvSpPr>
        <p:spPr/>
        <p:txBody>
          <a:bodyPr/>
          <a:lstStyle/>
          <a:p>
            <a:pPr>
              <a:defRPr/>
            </a:pPr>
            <a:r>
              <a:rPr lang="es-CO"/>
              <a:t>Bases de datos I</a:t>
            </a:r>
            <a:endParaRPr lang="es-CO" altLang="en-US"/>
          </a:p>
        </p:txBody>
      </p:sp>
      <p:sp>
        <p:nvSpPr>
          <p:cNvPr id="6" name="5 Marcador de número de diapositiva"/>
          <p:cNvSpPr>
            <a:spLocks noGrp="1"/>
          </p:cNvSpPr>
          <p:nvPr>
            <p:ph type="sldNum" sz="quarter" idx="12"/>
          </p:nvPr>
        </p:nvSpPr>
        <p:spPr/>
        <p:txBody>
          <a:bodyPr/>
          <a:lstStyle/>
          <a:p>
            <a:pPr>
              <a:defRPr/>
            </a:pPr>
            <a:fld id="{D4C67E98-3C01-4908-B4FA-FE4066528782}" type="slidenum">
              <a:rPr lang="es-CO" altLang="en-US"/>
              <a:pPr>
                <a:defRPr/>
              </a:pPr>
              <a:t>19</a:t>
            </a:fld>
            <a:endParaRPr lang="es-CO" alt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REFLEXION</a:t>
            </a:r>
          </a:p>
        </p:txBody>
      </p:sp>
      <p:sp>
        <p:nvSpPr>
          <p:cNvPr id="3" name="2 Marcador de contenido"/>
          <p:cNvSpPr>
            <a:spLocks noGrp="1"/>
          </p:cNvSpPr>
          <p:nvPr>
            <p:ph idx="1"/>
          </p:nvPr>
        </p:nvSpPr>
        <p:spPr/>
        <p:txBody>
          <a:bodyPr>
            <a:normAutofit/>
          </a:bodyPr>
          <a:lstStyle/>
          <a:p>
            <a:r>
              <a:rPr lang="es-ES" sz="5400" dirty="0"/>
              <a:t>Pregúntate si lo que estás haciendo hoy te acerca al lugar en el que quieres estar mañana.</a:t>
            </a:r>
          </a:p>
        </p:txBody>
      </p:sp>
      <p:pic>
        <p:nvPicPr>
          <p:cNvPr id="4" name="3 Imagen" descr="php.png"/>
          <p:cNvPicPr>
            <a:picLocks noChangeAspect="1"/>
          </p:cNvPicPr>
          <p:nvPr/>
        </p:nvPicPr>
        <p:blipFill>
          <a:blip r:embed="rId2"/>
          <a:stretch>
            <a:fillRect/>
          </a:stretch>
        </p:blipFill>
        <p:spPr>
          <a:xfrm>
            <a:off x="7072330" y="5572140"/>
            <a:ext cx="1630882" cy="104754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Modelos de datos</a:t>
            </a:r>
          </a:p>
        </p:txBody>
      </p:sp>
      <p:sp>
        <p:nvSpPr>
          <p:cNvPr id="4" name="3 Rectángulo"/>
          <p:cNvSpPr/>
          <p:nvPr/>
        </p:nvSpPr>
        <p:spPr>
          <a:xfrm>
            <a:off x="500034" y="1714488"/>
            <a:ext cx="8286808" cy="3139321"/>
          </a:xfrm>
          <a:prstGeom prst="rect">
            <a:avLst/>
          </a:prstGeom>
        </p:spPr>
        <p:txBody>
          <a:bodyPr wrap="square">
            <a:spAutoFit/>
          </a:bodyPr>
          <a:lstStyle/>
          <a:p>
            <a:r>
              <a:rPr lang="es-ES" dirty="0"/>
              <a:t>Los </a:t>
            </a:r>
            <a:r>
              <a:rPr lang="es-ES" b="1" dirty="0"/>
              <a:t>modelos </a:t>
            </a:r>
            <a:r>
              <a:rPr lang="es-ES" dirty="0"/>
              <a:t>se utilizan en todo tipo de ciencias. Su finalidad es la de simbolizar una parte del mundo real de forma que sea más fácilmente manipulable. En definitiva es un esquema mental (conceptual) en el que se intentan reproducir las características de una realidad específica.</a:t>
            </a:r>
          </a:p>
          <a:p>
            <a:endParaRPr lang="es-ES" dirty="0"/>
          </a:p>
          <a:p>
            <a:r>
              <a:rPr lang="es-ES" dirty="0"/>
              <a:t>En el caso de los </a:t>
            </a:r>
            <a:r>
              <a:rPr lang="es-ES" b="1" dirty="0"/>
              <a:t>modelos de datos</a:t>
            </a:r>
            <a:r>
              <a:rPr lang="es-ES" dirty="0"/>
              <a:t>, lo que intentan reproducir es una información real que deseamos almacenar en un sistema informático.</a:t>
            </a:r>
          </a:p>
          <a:p>
            <a:endParaRPr lang="es-ES" dirty="0"/>
          </a:p>
          <a:p>
            <a:r>
              <a:rPr lang="es-ES" dirty="0"/>
              <a:t>Se denomina </a:t>
            </a:r>
            <a:r>
              <a:rPr lang="es-ES" b="1" dirty="0"/>
              <a:t>esquema </a:t>
            </a:r>
            <a:r>
              <a:rPr lang="es-ES" dirty="0"/>
              <a:t>a una descripción específica en términos de un modelo de datos. El conjunto de datos representados por el esquema forma la base de datos.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Clasificación de los modelos de datos</a:t>
            </a:r>
            <a:endParaRPr lang="es-ES" dirty="0"/>
          </a:p>
        </p:txBody>
      </p:sp>
      <p:sp>
        <p:nvSpPr>
          <p:cNvPr id="4" name="3 Explosión 1"/>
          <p:cNvSpPr/>
          <p:nvPr/>
        </p:nvSpPr>
        <p:spPr>
          <a:xfrm>
            <a:off x="0" y="1500174"/>
            <a:ext cx="2000264" cy="178595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Mundo real</a:t>
            </a:r>
          </a:p>
        </p:txBody>
      </p:sp>
      <p:sp>
        <p:nvSpPr>
          <p:cNvPr id="5" name="4 Rectángulo"/>
          <p:cNvSpPr/>
          <p:nvPr/>
        </p:nvSpPr>
        <p:spPr>
          <a:xfrm>
            <a:off x="2285984" y="1857364"/>
            <a:ext cx="1357322"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Esquema conceptual</a:t>
            </a:r>
          </a:p>
        </p:txBody>
      </p:sp>
      <p:sp>
        <p:nvSpPr>
          <p:cNvPr id="6" name="5 Rectángulo"/>
          <p:cNvSpPr/>
          <p:nvPr/>
        </p:nvSpPr>
        <p:spPr>
          <a:xfrm>
            <a:off x="5929322" y="1857364"/>
            <a:ext cx="1357322"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Esquema físico</a:t>
            </a:r>
          </a:p>
        </p:txBody>
      </p:sp>
      <p:sp>
        <p:nvSpPr>
          <p:cNvPr id="7" name="6 Rectángulo"/>
          <p:cNvSpPr/>
          <p:nvPr/>
        </p:nvSpPr>
        <p:spPr>
          <a:xfrm>
            <a:off x="4143372" y="1857364"/>
            <a:ext cx="1357322"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Esquema canónico</a:t>
            </a:r>
          </a:p>
        </p:txBody>
      </p:sp>
      <p:sp>
        <p:nvSpPr>
          <p:cNvPr id="8" name="7 Disco magnético"/>
          <p:cNvSpPr/>
          <p:nvPr/>
        </p:nvSpPr>
        <p:spPr>
          <a:xfrm>
            <a:off x="7786710" y="1643050"/>
            <a:ext cx="1071570" cy="15716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Base de datos </a:t>
            </a:r>
          </a:p>
        </p:txBody>
      </p:sp>
      <p:sp>
        <p:nvSpPr>
          <p:cNvPr id="9" name="8 Proceso predefinido"/>
          <p:cNvSpPr/>
          <p:nvPr/>
        </p:nvSpPr>
        <p:spPr>
          <a:xfrm>
            <a:off x="1714480" y="3643314"/>
            <a:ext cx="1928826" cy="1000132"/>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Modelo conceptual</a:t>
            </a:r>
          </a:p>
        </p:txBody>
      </p:sp>
      <p:sp>
        <p:nvSpPr>
          <p:cNvPr id="10" name="9 Rectángulo"/>
          <p:cNvSpPr/>
          <p:nvPr/>
        </p:nvSpPr>
        <p:spPr>
          <a:xfrm>
            <a:off x="3857620" y="3357562"/>
            <a:ext cx="3786214" cy="1643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0 Proceso predefinido"/>
          <p:cNvSpPr/>
          <p:nvPr/>
        </p:nvSpPr>
        <p:spPr>
          <a:xfrm>
            <a:off x="5786446" y="3643314"/>
            <a:ext cx="1571636" cy="1000132"/>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Modelo interno</a:t>
            </a:r>
          </a:p>
        </p:txBody>
      </p:sp>
      <p:sp>
        <p:nvSpPr>
          <p:cNvPr id="12" name="11 Proceso predefinido"/>
          <p:cNvSpPr/>
          <p:nvPr/>
        </p:nvSpPr>
        <p:spPr>
          <a:xfrm>
            <a:off x="3929058" y="3643314"/>
            <a:ext cx="1571636" cy="1000132"/>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Modelo lógico</a:t>
            </a:r>
          </a:p>
        </p:txBody>
      </p:sp>
      <p:sp>
        <p:nvSpPr>
          <p:cNvPr id="13" name="12 CuadroTexto"/>
          <p:cNvSpPr txBox="1"/>
          <p:nvPr/>
        </p:nvSpPr>
        <p:spPr>
          <a:xfrm>
            <a:off x="5072066" y="4643446"/>
            <a:ext cx="1571636" cy="369332"/>
          </a:xfrm>
          <a:prstGeom prst="rect">
            <a:avLst/>
          </a:prstGeom>
          <a:noFill/>
        </p:spPr>
        <p:txBody>
          <a:bodyPr wrap="square" rtlCol="0">
            <a:spAutoFit/>
          </a:bodyPr>
          <a:lstStyle/>
          <a:p>
            <a:r>
              <a:rPr lang="es-ES" dirty="0"/>
              <a:t>DBMS</a:t>
            </a:r>
          </a:p>
        </p:txBody>
      </p:sp>
      <p:cxnSp>
        <p:nvCxnSpPr>
          <p:cNvPr id="15" name="14 Conector recto de flecha"/>
          <p:cNvCxnSpPr>
            <a:endCxn id="5" idx="1"/>
          </p:cNvCxnSpPr>
          <p:nvPr/>
        </p:nvCxnSpPr>
        <p:spPr>
          <a:xfrm>
            <a:off x="1857356" y="2285992"/>
            <a:ext cx="42862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a:off x="3714744" y="2285992"/>
            <a:ext cx="42862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p:nvPr/>
        </p:nvCxnSpPr>
        <p:spPr>
          <a:xfrm>
            <a:off x="5500694" y="2285992"/>
            <a:ext cx="42862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p:nvPr/>
        </p:nvCxnSpPr>
        <p:spPr>
          <a:xfrm>
            <a:off x="7286644" y="2428868"/>
            <a:ext cx="42862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p:nvPr/>
        </p:nvCxnSpPr>
        <p:spPr>
          <a:xfrm rot="5400000" flipH="1" flipV="1">
            <a:off x="2571736" y="3214686"/>
            <a:ext cx="857256"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3" name="22 Conector recto de flecha"/>
          <p:cNvCxnSpPr/>
          <p:nvPr/>
        </p:nvCxnSpPr>
        <p:spPr>
          <a:xfrm rot="5400000" flipH="1" flipV="1">
            <a:off x="4714876" y="3000372"/>
            <a:ext cx="571504"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p:nvPr/>
        </p:nvCxnSpPr>
        <p:spPr>
          <a:xfrm rot="5400000" flipH="1" flipV="1">
            <a:off x="6215868" y="2999578"/>
            <a:ext cx="571504"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Clasificación de los modelos de datos</a:t>
            </a:r>
            <a:endParaRPr lang="es-ES" dirty="0"/>
          </a:p>
        </p:txBody>
      </p:sp>
      <p:sp>
        <p:nvSpPr>
          <p:cNvPr id="4" name="3 Rectángulo"/>
          <p:cNvSpPr/>
          <p:nvPr/>
        </p:nvSpPr>
        <p:spPr>
          <a:xfrm>
            <a:off x="285720" y="1857364"/>
            <a:ext cx="8429684" cy="2585323"/>
          </a:xfrm>
          <a:prstGeom prst="rect">
            <a:avLst/>
          </a:prstGeom>
        </p:spPr>
        <p:txBody>
          <a:bodyPr wrap="square">
            <a:spAutoFit/>
          </a:bodyPr>
          <a:lstStyle/>
          <a:p>
            <a:r>
              <a:rPr lang="es-ES" dirty="0"/>
              <a:t>􀂀 </a:t>
            </a:r>
            <a:r>
              <a:rPr lang="es-ES" b="1" dirty="0"/>
              <a:t>Mundo real. </a:t>
            </a:r>
            <a:r>
              <a:rPr lang="es-ES" dirty="0"/>
              <a:t>Contiene la información tal cual la percibimos como seres humanos. Es el punto de partida</a:t>
            </a:r>
          </a:p>
          <a:p>
            <a:r>
              <a:rPr lang="es-ES" dirty="0"/>
              <a:t>􀂀 </a:t>
            </a:r>
            <a:r>
              <a:rPr lang="es-ES" b="1" dirty="0"/>
              <a:t>Esquema conceptual. </a:t>
            </a:r>
            <a:r>
              <a:rPr lang="es-ES" dirty="0"/>
              <a:t>Representa el modelo de datos de forma independiente del DBMS que se utilizará.</a:t>
            </a:r>
          </a:p>
          <a:p>
            <a:r>
              <a:rPr lang="es-ES" dirty="0"/>
              <a:t>􀂀 </a:t>
            </a:r>
            <a:r>
              <a:rPr lang="es-ES" b="1" dirty="0"/>
              <a:t>Esquema canónico (o de base de datos). </a:t>
            </a:r>
            <a:r>
              <a:rPr lang="es-ES" dirty="0"/>
              <a:t>Representa los datos en un formato más cercano al del ordenador</a:t>
            </a:r>
          </a:p>
          <a:p>
            <a:r>
              <a:rPr lang="es-ES" dirty="0"/>
              <a:t>􀂀 </a:t>
            </a:r>
            <a:r>
              <a:rPr lang="es-ES" b="1" dirty="0"/>
              <a:t>Esquema interno. </a:t>
            </a:r>
            <a:r>
              <a:rPr lang="es-ES" dirty="0"/>
              <a:t>Representa los datos según el modelo concreto de un sistema gestor de bases de datos (por ejemplo Oracle)</a:t>
            </a:r>
          </a:p>
          <a:p>
            <a:r>
              <a:rPr lang="es-ES" dirty="0"/>
              <a:t>􀂀 </a:t>
            </a:r>
            <a:r>
              <a:rPr lang="es-ES" b="1" dirty="0"/>
              <a:t>Base de datos física. </a:t>
            </a:r>
            <a:r>
              <a:rPr lang="es-ES" dirty="0"/>
              <a:t>Los datos tal cual son almacenados en disco.</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Clasificación de los modelos de datos</a:t>
            </a:r>
            <a:endParaRPr lang="es-ES" dirty="0"/>
          </a:p>
        </p:txBody>
      </p:sp>
      <p:sp>
        <p:nvSpPr>
          <p:cNvPr id="4" name="3 Rectángulo"/>
          <p:cNvSpPr/>
          <p:nvPr/>
        </p:nvSpPr>
        <p:spPr>
          <a:xfrm>
            <a:off x="0" y="2857496"/>
            <a:ext cx="8858280" cy="2308324"/>
          </a:xfrm>
          <a:prstGeom prst="rect">
            <a:avLst/>
          </a:prstGeom>
        </p:spPr>
        <p:txBody>
          <a:bodyPr wrap="square">
            <a:spAutoFit/>
          </a:bodyPr>
          <a:lstStyle/>
          <a:p>
            <a:r>
              <a:rPr lang="es-ES" dirty="0">
                <a:solidFill>
                  <a:schemeClr val="accent2">
                    <a:lumMod val="60000"/>
                    <a:lumOff val="40000"/>
                  </a:schemeClr>
                </a:solidFill>
              </a:rPr>
              <a:t>Para conseguir estos esquemas se utilizan modelos de datos</a:t>
            </a:r>
            <a:r>
              <a:rPr lang="es-ES" dirty="0"/>
              <a:t>. El paso entre cada esquema se sigue con unas directrices concretas. Estas directrices permiten adaptar un esquema hacia otro.</a:t>
            </a:r>
          </a:p>
          <a:p>
            <a:endParaRPr lang="es-ES" dirty="0"/>
          </a:p>
          <a:p>
            <a:r>
              <a:rPr lang="es-ES" dirty="0"/>
              <a:t>Los dos modelos fundamentales de datos son el </a:t>
            </a:r>
            <a:r>
              <a:rPr lang="es-ES" b="1" dirty="0"/>
              <a:t>conceptual y el lógico. </a:t>
            </a:r>
            <a:r>
              <a:rPr lang="es-ES" dirty="0">
                <a:solidFill>
                  <a:schemeClr val="accent2">
                    <a:lumMod val="60000"/>
                    <a:lumOff val="40000"/>
                  </a:schemeClr>
                </a:solidFill>
              </a:rPr>
              <a:t>Ambos son conceptuales </a:t>
            </a:r>
            <a:r>
              <a:rPr lang="es-ES" dirty="0"/>
              <a:t>en el sentido de que convierten parámetros del mundo real en abstracciones que permiten entender los datos sin tener en cuenta la física de los mismos.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Diferencias entre el modelo lógico y el conceptual</a:t>
            </a:r>
          </a:p>
        </p:txBody>
      </p:sp>
      <p:sp>
        <p:nvSpPr>
          <p:cNvPr id="3" name="2 Marcador de contenido"/>
          <p:cNvSpPr>
            <a:spLocks noGrp="1"/>
          </p:cNvSpPr>
          <p:nvPr>
            <p:ph idx="1"/>
          </p:nvPr>
        </p:nvSpPr>
        <p:spPr/>
        <p:txBody>
          <a:bodyPr>
            <a:normAutofit/>
          </a:bodyPr>
          <a:lstStyle/>
          <a:p>
            <a:r>
              <a:rPr lang="es-ES" dirty="0"/>
              <a:t> El modelo conceptual es independiente del DBMS que se vaya a utilizar. El lógico depende de un tipo de SGBD en particular</a:t>
            </a:r>
          </a:p>
          <a:p>
            <a:r>
              <a:rPr lang="es-ES" dirty="0"/>
              <a:t> El modelo lógico es más cercano al ordenador</a:t>
            </a:r>
          </a:p>
          <a:p>
            <a:r>
              <a:rPr lang="es-ES" dirty="0"/>
              <a:t> Es más cercano al usuario el modelo conceptual, el lógico forma el paso entre el informático y el sistema.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Algunos ejemplos de modelos conceptuales son:</a:t>
            </a:r>
          </a:p>
        </p:txBody>
      </p:sp>
      <p:sp>
        <p:nvSpPr>
          <p:cNvPr id="3" name="2 Marcador de contenido"/>
          <p:cNvSpPr>
            <a:spLocks noGrp="1"/>
          </p:cNvSpPr>
          <p:nvPr>
            <p:ph idx="1"/>
          </p:nvPr>
        </p:nvSpPr>
        <p:spPr/>
        <p:txBody>
          <a:bodyPr>
            <a:normAutofit/>
          </a:bodyPr>
          <a:lstStyle/>
          <a:p>
            <a:r>
              <a:rPr lang="es-ES" dirty="0"/>
              <a:t> Algunos ejemplos de modelos conceptuales son:</a:t>
            </a:r>
          </a:p>
          <a:p>
            <a:pPr lvl="1"/>
            <a:r>
              <a:rPr lang="es-ES" dirty="0"/>
              <a:t> </a:t>
            </a:r>
            <a:r>
              <a:rPr lang="es-ES" b="1" dirty="0"/>
              <a:t>Modelo E/R</a:t>
            </a:r>
          </a:p>
          <a:p>
            <a:pPr lvl="1"/>
            <a:r>
              <a:rPr lang="es-ES" dirty="0"/>
              <a:t> </a:t>
            </a:r>
            <a:r>
              <a:rPr lang="es-ES" b="1" dirty="0"/>
              <a:t>Modelos semántico</a:t>
            </a:r>
          </a:p>
          <a:p>
            <a:endParaRPr lang="es-ES" b="1" dirty="0"/>
          </a:p>
          <a:p>
            <a:r>
              <a:rPr lang="es-ES" dirty="0"/>
              <a:t>Ejemplos de modelos lógicos son:</a:t>
            </a:r>
          </a:p>
          <a:p>
            <a:pPr lvl="1"/>
            <a:r>
              <a:rPr lang="es-ES" dirty="0"/>
              <a:t> </a:t>
            </a:r>
            <a:r>
              <a:rPr lang="es-ES" b="1" dirty="0"/>
              <a:t>Modelo relacional</a:t>
            </a:r>
          </a:p>
          <a:p>
            <a:pPr lvl="1"/>
            <a:r>
              <a:rPr lang="es-ES" dirty="0"/>
              <a:t> </a:t>
            </a:r>
            <a:r>
              <a:rPr lang="es-ES" b="1" dirty="0" err="1"/>
              <a:t>Codasyl</a:t>
            </a:r>
            <a:endParaRPr lang="es-ES" b="1" dirty="0"/>
          </a:p>
          <a:p>
            <a:pPr lvl="1"/>
            <a:r>
              <a:rPr lang="es-ES" dirty="0"/>
              <a:t> </a:t>
            </a:r>
            <a:r>
              <a:rPr lang="es-ES" b="1" dirty="0"/>
              <a:t>Jerárquico</a:t>
            </a:r>
            <a:endParaRPr lang="es-E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609600" y="1219200"/>
            <a:ext cx="8001000" cy="2072334"/>
          </a:xfrm>
          <a:prstGeom prst="rect">
            <a:avLst/>
          </a:prstGeom>
          <a:noFill/>
          <a:ln w="9525">
            <a:noFill/>
            <a:miter lim="800000"/>
            <a:headEnd/>
            <a:tailEnd/>
          </a:ln>
          <a:effectLst/>
        </p:spPr>
        <p:txBody>
          <a:bodyPr lIns="101572" tIns="50786" rIns="101572" bIns="50786">
            <a:spAutoFit/>
          </a:bodyPr>
          <a:lstStyle/>
          <a:p>
            <a:pPr marL="342900" indent="-342900">
              <a:spcBef>
                <a:spcPct val="20000"/>
              </a:spcBef>
              <a:buFontTx/>
              <a:buChar char="•"/>
            </a:pPr>
            <a:r>
              <a:rPr lang="es-CL" sz="2000" b="1" dirty="0">
                <a:latin typeface="Times New Roman" pitchFamily="18" charset="0"/>
                <a:ea typeface="Arial Unicode MS" pitchFamily="34" charset="-128"/>
                <a:cs typeface="Arial Unicode MS" pitchFamily="34" charset="-128"/>
              </a:rPr>
              <a:t>En el enfoque de bases de datos se mantiene un único almacén de datos que se define una sola vez y al cual tienen acceso </a:t>
            </a:r>
            <a:r>
              <a:rPr lang="es-CL" sz="2000" b="1" dirty="0">
                <a:solidFill>
                  <a:schemeClr val="accent2">
                    <a:lumMod val="60000"/>
                    <a:lumOff val="40000"/>
                  </a:schemeClr>
                </a:solidFill>
                <a:latin typeface="Times New Roman" pitchFamily="18" charset="0"/>
                <a:ea typeface="Arial Unicode MS" pitchFamily="34" charset="-128"/>
                <a:cs typeface="Arial Unicode MS" pitchFamily="34" charset="-128"/>
              </a:rPr>
              <a:t>muchos usuarios. </a:t>
            </a:r>
          </a:p>
          <a:p>
            <a:pPr marL="342900" indent="-342900">
              <a:spcBef>
                <a:spcPct val="20000"/>
              </a:spcBef>
            </a:pPr>
            <a:endParaRPr lang="es-CL" sz="2000" b="1" dirty="0">
              <a:latin typeface="Times New Roman" pitchFamily="18" charset="0"/>
              <a:ea typeface="Arial Unicode MS" pitchFamily="34" charset="-128"/>
              <a:cs typeface="Arial Unicode MS" pitchFamily="34" charset="-128"/>
            </a:endParaRPr>
          </a:p>
          <a:p>
            <a:pPr marL="342900" indent="-342900">
              <a:spcBef>
                <a:spcPct val="20000"/>
              </a:spcBef>
              <a:buFontTx/>
              <a:buChar char="•"/>
            </a:pPr>
            <a:r>
              <a:rPr lang="es-CL" sz="2000" b="1" dirty="0">
                <a:latin typeface="Times New Roman" pitchFamily="18" charset="0"/>
                <a:ea typeface="Arial Unicode MS" pitchFamily="34" charset="-128"/>
                <a:cs typeface="Arial Unicode MS" pitchFamily="34" charset="-128"/>
              </a:rPr>
              <a:t>Las principales ventajas del enfoque de Base de Datos sobre el enfoque tradicional son:</a:t>
            </a:r>
            <a:endParaRPr lang="es-ES" sz="2000" b="1" dirty="0">
              <a:latin typeface="Times New Roman" pitchFamily="18" charset="0"/>
            </a:endParaRPr>
          </a:p>
        </p:txBody>
      </p:sp>
      <p:sp>
        <p:nvSpPr>
          <p:cNvPr id="5" name="Rectangle 5"/>
          <p:cNvSpPr>
            <a:spLocks noChangeArrowheads="1"/>
          </p:cNvSpPr>
          <p:nvPr/>
        </p:nvSpPr>
        <p:spPr bwMode="auto">
          <a:xfrm>
            <a:off x="1447800" y="3657600"/>
            <a:ext cx="6019800" cy="2516188"/>
          </a:xfrm>
          <a:prstGeom prst="rect">
            <a:avLst/>
          </a:prstGeom>
          <a:noFill/>
          <a:ln w="9525">
            <a:noFill/>
            <a:miter lim="800000"/>
            <a:headEnd/>
            <a:tailEnd/>
          </a:ln>
          <a:effectLst/>
        </p:spPr>
        <p:txBody>
          <a:bodyPr lIns="101572" tIns="50786" rIns="101572" bIns="50786">
            <a:spAutoFit/>
          </a:bodyPr>
          <a:lstStyle/>
          <a:p>
            <a:pPr marL="758825" lvl="1" indent="-180975" defTabSz="1016000" eaLnBrk="0" hangingPunct="0">
              <a:lnSpc>
                <a:spcPct val="110000"/>
              </a:lnSpc>
              <a:buFontTx/>
              <a:buChar char="•"/>
            </a:pPr>
            <a:r>
              <a:rPr lang="es-CL" sz="1600" dirty="0">
                <a:solidFill>
                  <a:schemeClr val="accent2">
                    <a:lumMod val="60000"/>
                    <a:lumOff val="40000"/>
                  </a:schemeClr>
                </a:solidFill>
                <a:latin typeface="Verdana" pitchFamily="34" charset="0"/>
                <a:ea typeface="Arial Unicode MS" pitchFamily="34" charset="-128"/>
                <a:cs typeface="Arial Unicode MS" pitchFamily="34" charset="-128"/>
              </a:rPr>
              <a:t>Evita los datos repetidos </a:t>
            </a:r>
            <a:r>
              <a:rPr lang="es-CL" sz="1600" dirty="0">
                <a:latin typeface="Verdana" pitchFamily="34" charset="0"/>
                <a:ea typeface="Arial Unicode MS" pitchFamily="34" charset="-128"/>
                <a:cs typeface="Arial Unicode MS" pitchFamily="34" charset="-128"/>
              </a:rPr>
              <a:t>(redundancia).</a:t>
            </a:r>
            <a:endParaRPr lang="es-ES" sz="1600" dirty="0">
              <a:latin typeface="Verdana" pitchFamily="34" charset="0"/>
              <a:ea typeface="Arial Unicode MS" pitchFamily="34" charset="-128"/>
              <a:cs typeface="Arial Unicode MS" pitchFamily="34" charset="-128"/>
            </a:endParaRPr>
          </a:p>
          <a:p>
            <a:pPr marL="758825" lvl="1" indent="-180975" defTabSz="1016000" eaLnBrk="0" hangingPunct="0">
              <a:lnSpc>
                <a:spcPct val="110000"/>
              </a:lnSpc>
              <a:buFontTx/>
              <a:buChar char="•"/>
            </a:pPr>
            <a:r>
              <a:rPr lang="es-CL" sz="1600" dirty="0">
                <a:solidFill>
                  <a:schemeClr val="accent2">
                    <a:lumMod val="60000"/>
                    <a:lumOff val="40000"/>
                  </a:schemeClr>
                </a:solidFill>
                <a:latin typeface="Verdana" pitchFamily="34" charset="0"/>
                <a:ea typeface="Arial Unicode MS" pitchFamily="34" charset="-128"/>
                <a:cs typeface="Arial Unicode MS" pitchFamily="34" charset="-128"/>
              </a:rPr>
              <a:t>Evita que distintas copias de un dato tengan valores distintos</a:t>
            </a:r>
            <a:r>
              <a:rPr lang="es-CL" sz="1600" dirty="0">
                <a:latin typeface="Verdana" pitchFamily="34" charset="0"/>
                <a:ea typeface="Arial Unicode MS" pitchFamily="34" charset="-128"/>
                <a:cs typeface="Arial Unicode MS" pitchFamily="34" charset="-128"/>
              </a:rPr>
              <a:t> (inconsistencia).</a:t>
            </a:r>
            <a:endParaRPr lang="es-ES" sz="1600" dirty="0">
              <a:latin typeface="Verdana" pitchFamily="34" charset="0"/>
              <a:ea typeface="Arial Unicode MS" pitchFamily="34" charset="-128"/>
              <a:cs typeface="Arial Unicode MS" pitchFamily="34" charset="-128"/>
            </a:endParaRPr>
          </a:p>
          <a:p>
            <a:pPr marL="758825" lvl="1" indent="-180975" defTabSz="1016000" eaLnBrk="0" hangingPunct="0">
              <a:lnSpc>
                <a:spcPct val="110000"/>
              </a:lnSpc>
              <a:buFontTx/>
              <a:buChar char="•"/>
            </a:pPr>
            <a:r>
              <a:rPr lang="es-CL" sz="1600" dirty="0">
                <a:solidFill>
                  <a:schemeClr val="accent2">
                    <a:lumMod val="60000"/>
                    <a:lumOff val="40000"/>
                  </a:schemeClr>
                </a:solidFill>
                <a:latin typeface="Verdana" pitchFamily="34" charset="0"/>
                <a:ea typeface="Arial Unicode MS" pitchFamily="34" charset="-128"/>
                <a:cs typeface="Arial Unicode MS" pitchFamily="34" charset="-128"/>
              </a:rPr>
              <a:t>Evita que usuarios no autorizados accedan a los datos </a:t>
            </a:r>
            <a:r>
              <a:rPr lang="es-CL" sz="1600" dirty="0">
                <a:latin typeface="Verdana" pitchFamily="34" charset="0"/>
                <a:ea typeface="Arial Unicode MS" pitchFamily="34" charset="-128"/>
                <a:cs typeface="Arial Unicode MS" pitchFamily="34" charset="-128"/>
              </a:rPr>
              <a:t>(seguridad).</a:t>
            </a:r>
            <a:endParaRPr lang="es-ES" sz="1600" dirty="0">
              <a:latin typeface="Verdana" pitchFamily="34" charset="0"/>
              <a:ea typeface="Arial Unicode MS" pitchFamily="34" charset="-128"/>
              <a:cs typeface="Arial Unicode MS" pitchFamily="34" charset="-128"/>
            </a:endParaRPr>
          </a:p>
          <a:p>
            <a:pPr marL="758825" lvl="1" indent="-180975" defTabSz="1016000" eaLnBrk="0" hangingPunct="0">
              <a:lnSpc>
                <a:spcPct val="110000"/>
              </a:lnSpc>
              <a:buFontTx/>
              <a:buChar char="•"/>
            </a:pPr>
            <a:r>
              <a:rPr lang="es-CL" sz="1600" dirty="0">
                <a:solidFill>
                  <a:schemeClr val="accent2">
                    <a:lumMod val="60000"/>
                    <a:lumOff val="40000"/>
                  </a:schemeClr>
                </a:solidFill>
                <a:latin typeface="Verdana" pitchFamily="34" charset="0"/>
                <a:ea typeface="Arial Unicode MS" pitchFamily="34" charset="-128"/>
                <a:cs typeface="Arial Unicode MS" pitchFamily="34" charset="-128"/>
              </a:rPr>
              <a:t>Protege los datos contra valores no permitidos </a:t>
            </a:r>
            <a:r>
              <a:rPr lang="es-CL" sz="1600" dirty="0">
                <a:latin typeface="Verdana" pitchFamily="34" charset="0"/>
                <a:ea typeface="Arial Unicode MS" pitchFamily="34" charset="-128"/>
                <a:cs typeface="Arial Unicode MS" pitchFamily="34" charset="-128"/>
              </a:rPr>
              <a:t>(integridad o restricciones de consistencia).</a:t>
            </a:r>
            <a:endParaRPr lang="es-ES" sz="1600" dirty="0">
              <a:latin typeface="Verdana" pitchFamily="34" charset="0"/>
              <a:ea typeface="Arial Unicode MS" pitchFamily="34" charset="-128"/>
              <a:cs typeface="Arial Unicode MS" pitchFamily="34" charset="-128"/>
            </a:endParaRPr>
          </a:p>
          <a:p>
            <a:pPr marL="758825" lvl="1" indent="-180975" defTabSz="1016000" eaLnBrk="0" hangingPunct="0">
              <a:lnSpc>
                <a:spcPct val="110000"/>
              </a:lnSpc>
              <a:buFontTx/>
              <a:buChar char="•"/>
            </a:pPr>
            <a:r>
              <a:rPr lang="es-CL" sz="1600" dirty="0">
                <a:solidFill>
                  <a:schemeClr val="accent2">
                    <a:lumMod val="60000"/>
                    <a:lumOff val="40000"/>
                  </a:schemeClr>
                </a:solidFill>
                <a:latin typeface="Verdana" pitchFamily="34" charset="0"/>
                <a:ea typeface="Arial Unicode MS" pitchFamily="34" charset="-128"/>
                <a:cs typeface="Arial Unicode MS" pitchFamily="34" charset="-128"/>
              </a:rPr>
              <a:t>Permite que uno o más usuarios puedan </a:t>
            </a:r>
            <a:r>
              <a:rPr lang="es-CL" sz="1600" dirty="0" err="1">
                <a:solidFill>
                  <a:schemeClr val="accent2">
                    <a:lumMod val="60000"/>
                    <a:lumOff val="40000"/>
                  </a:schemeClr>
                </a:solidFill>
                <a:latin typeface="Verdana" pitchFamily="34" charset="0"/>
                <a:ea typeface="Arial Unicode MS" pitchFamily="34" charset="-128"/>
                <a:cs typeface="Arial Unicode MS" pitchFamily="34" charset="-128"/>
              </a:rPr>
              <a:t>accesar</a:t>
            </a:r>
            <a:r>
              <a:rPr lang="es-CL" sz="1600" dirty="0">
                <a:solidFill>
                  <a:schemeClr val="accent2">
                    <a:lumMod val="60000"/>
                    <a:lumOff val="40000"/>
                  </a:schemeClr>
                </a:solidFill>
                <a:latin typeface="Verdana" pitchFamily="34" charset="0"/>
                <a:ea typeface="Arial Unicode MS" pitchFamily="34" charset="-128"/>
                <a:cs typeface="Arial Unicode MS" pitchFamily="34" charset="-128"/>
              </a:rPr>
              <a:t> simultáneamente a los datos </a:t>
            </a:r>
            <a:r>
              <a:rPr lang="es-CL" sz="1600" dirty="0">
                <a:latin typeface="Verdana" pitchFamily="34" charset="0"/>
                <a:ea typeface="Arial Unicode MS" pitchFamily="34" charset="-128"/>
                <a:cs typeface="Arial Unicode MS" pitchFamily="34" charset="-128"/>
              </a:rPr>
              <a:t>(concurrencia).</a:t>
            </a:r>
            <a:endParaRPr lang="es-ES" sz="1600" dirty="0">
              <a:latin typeface="Verdana" pitchFamily="34" charset="0"/>
              <a:ea typeface="Arial Unicode MS" pitchFamily="34" charset="-128"/>
              <a:cs typeface="Arial Unicode MS" pitchFamily="34" charset="-128"/>
            </a:endParaRPr>
          </a:p>
        </p:txBody>
      </p:sp>
      <p:sp>
        <p:nvSpPr>
          <p:cNvPr id="6" name="Rectangle 6"/>
          <p:cNvSpPr>
            <a:spLocks noChangeArrowheads="1"/>
          </p:cNvSpPr>
          <p:nvPr/>
        </p:nvSpPr>
        <p:spPr bwMode="auto">
          <a:xfrm>
            <a:off x="609600" y="381000"/>
            <a:ext cx="8153400" cy="457200"/>
          </a:xfrm>
          <a:prstGeom prst="rect">
            <a:avLst/>
          </a:prstGeom>
          <a:noFill/>
          <a:ln w="9525">
            <a:noFill/>
            <a:miter lim="800000"/>
            <a:headEnd/>
            <a:tailEnd/>
          </a:ln>
          <a:effectLst/>
        </p:spPr>
        <p:txBody>
          <a:bodyPr anchor="ctr"/>
          <a:lstStyle/>
          <a:p>
            <a:pPr algn="ctr"/>
            <a:r>
              <a:rPr lang="es-ES_tradnl" sz="4400" dirty="0">
                <a:solidFill>
                  <a:schemeClr val="tx2"/>
                </a:solidFill>
                <a:latin typeface="Times New Roman" pitchFamily="18" charset="0"/>
              </a:rPr>
              <a:t>Enfoque de Base de Datos</a:t>
            </a:r>
            <a:endParaRPr lang="es-ES" sz="4400" dirty="0">
              <a:solidFill>
                <a:schemeClr val="tx2"/>
              </a:solidFill>
              <a:latin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Desventajas</a:t>
            </a:r>
          </a:p>
        </p:txBody>
      </p:sp>
      <p:sp>
        <p:nvSpPr>
          <p:cNvPr id="4" name="3 Rectángulo"/>
          <p:cNvSpPr/>
          <p:nvPr/>
        </p:nvSpPr>
        <p:spPr>
          <a:xfrm>
            <a:off x="571472" y="2214554"/>
            <a:ext cx="7929618" cy="3477875"/>
          </a:xfrm>
          <a:prstGeom prst="rect">
            <a:avLst/>
          </a:prstGeom>
        </p:spPr>
        <p:txBody>
          <a:bodyPr wrap="square">
            <a:spAutoFit/>
          </a:bodyPr>
          <a:lstStyle/>
          <a:p>
            <a:r>
              <a:rPr lang="es-ES" sz="2000" dirty="0"/>
              <a:t>􀂀 </a:t>
            </a:r>
            <a:r>
              <a:rPr lang="es-ES" sz="2000" b="1" dirty="0">
                <a:solidFill>
                  <a:schemeClr val="accent2">
                    <a:lumMod val="60000"/>
                    <a:lumOff val="40000"/>
                  </a:schemeClr>
                </a:solidFill>
              </a:rPr>
              <a:t>Instalación costosa</a:t>
            </a:r>
            <a:r>
              <a:rPr lang="es-ES" sz="2000" b="1" dirty="0"/>
              <a:t>. </a:t>
            </a:r>
            <a:r>
              <a:rPr lang="es-ES" sz="2000" dirty="0"/>
              <a:t>El control y administración de bases de datos requiere de un software y hardware poderoso</a:t>
            </a:r>
          </a:p>
          <a:p>
            <a:r>
              <a:rPr lang="es-ES" sz="2000" dirty="0"/>
              <a:t>􀂀 </a:t>
            </a:r>
            <a:r>
              <a:rPr lang="es-ES" sz="2000" b="1" dirty="0">
                <a:solidFill>
                  <a:schemeClr val="accent2">
                    <a:lumMod val="60000"/>
                    <a:lumOff val="40000"/>
                  </a:schemeClr>
                </a:solidFill>
              </a:rPr>
              <a:t>Requiere personal cualificado. </a:t>
            </a:r>
            <a:r>
              <a:rPr lang="es-ES" sz="2000" dirty="0"/>
              <a:t>Debido a la dificultad de manejo de este tipo de sistemas.</a:t>
            </a:r>
          </a:p>
          <a:p>
            <a:r>
              <a:rPr lang="es-ES" sz="2000" dirty="0"/>
              <a:t>􀂀 </a:t>
            </a:r>
            <a:r>
              <a:rPr lang="es-ES" sz="2000" b="1" dirty="0">
                <a:solidFill>
                  <a:schemeClr val="accent2">
                    <a:lumMod val="60000"/>
                    <a:lumOff val="40000"/>
                  </a:schemeClr>
                </a:solidFill>
              </a:rPr>
              <a:t>Implantación larga y difícil. </a:t>
            </a:r>
            <a:r>
              <a:rPr lang="es-ES" sz="2000" dirty="0"/>
              <a:t>Debido a los puntos anteriores. La adaptación del personal es mucho más complicada y lleva bastante tiempo.</a:t>
            </a:r>
          </a:p>
          <a:p>
            <a:r>
              <a:rPr lang="es-ES" sz="2000" dirty="0"/>
              <a:t>􀂀 </a:t>
            </a:r>
            <a:r>
              <a:rPr lang="es-ES" sz="2000" b="1" dirty="0">
                <a:solidFill>
                  <a:schemeClr val="accent2">
                    <a:lumMod val="60000"/>
                    <a:lumOff val="40000"/>
                  </a:schemeClr>
                </a:solidFill>
              </a:rPr>
              <a:t>Ausencia de estándares reales. </a:t>
            </a:r>
            <a:r>
              <a:rPr lang="es-ES" sz="2000" dirty="0"/>
              <a:t>Lo cual significa una excesiva dependencia hacia los sistemas comerciales del mercado. Aunque hay una buena parte de esta tecnología aceptada como estándar de hecho.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DO" dirty="0"/>
              <a:t>Análisis y diseño</a:t>
            </a:r>
          </a:p>
        </p:txBody>
      </p:sp>
      <p:sp>
        <p:nvSpPr>
          <p:cNvPr id="4" name="3 CuadroTexto"/>
          <p:cNvSpPr txBox="1"/>
          <p:nvPr/>
        </p:nvSpPr>
        <p:spPr>
          <a:xfrm>
            <a:off x="642910" y="1071546"/>
            <a:ext cx="6429965" cy="369332"/>
          </a:xfrm>
          <a:prstGeom prst="rect">
            <a:avLst/>
          </a:prstGeom>
          <a:noFill/>
        </p:spPr>
        <p:txBody>
          <a:bodyPr wrap="none" rtlCol="0">
            <a:spAutoFit/>
          </a:bodyPr>
          <a:lstStyle/>
          <a:p>
            <a:r>
              <a:rPr lang="es-DO" dirty="0"/>
              <a:t>Antes de construir una base de datos necesitamos diseñarla.</a:t>
            </a:r>
          </a:p>
        </p:txBody>
      </p:sp>
      <p:sp>
        <p:nvSpPr>
          <p:cNvPr id="5" name="4 CuadroTexto"/>
          <p:cNvSpPr txBox="1"/>
          <p:nvPr/>
        </p:nvSpPr>
        <p:spPr>
          <a:xfrm>
            <a:off x="642910" y="1357298"/>
            <a:ext cx="7455887" cy="1200329"/>
          </a:xfrm>
          <a:prstGeom prst="rect">
            <a:avLst/>
          </a:prstGeom>
          <a:noFill/>
        </p:spPr>
        <p:txBody>
          <a:bodyPr wrap="square" rtlCol="0">
            <a:spAutoFit/>
          </a:bodyPr>
          <a:lstStyle/>
          <a:p>
            <a:r>
              <a:rPr lang="es-DO" dirty="0"/>
              <a:t>La etapa de diseño nos permite expresar lo que queremos registrar de </a:t>
            </a:r>
          </a:p>
          <a:p>
            <a:r>
              <a:rPr lang="es-DO" dirty="0"/>
              <a:t>Forma clara.</a:t>
            </a:r>
          </a:p>
          <a:p>
            <a:r>
              <a:rPr lang="es-DO" dirty="0"/>
              <a:t>Además permite evaluar la calidad de nuestra solución  y mejorarla.</a:t>
            </a:r>
          </a:p>
          <a:p>
            <a:endParaRPr lang="es-DO" dirty="0"/>
          </a:p>
        </p:txBody>
      </p:sp>
      <p:sp>
        <p:nvSpPr>
          <p:cNvPr id="6" name="5 CuadroTexto"/>
          <p:cNvSpPr txBox="1"/>
          <p:nvPr/>
        </p:nvSpPr>
        <p:spPr>
          <a:xfrm>
            <a:off x="0" y="2143116"/>
            <a:ext cx="8292655" cy="461665"/>
          </a:xfrm>
          <a:prstGeom prst="rect">
            <a:avLst/>
          </a:prstGeom>
          <a:noFill/>
        </p:spPr>
        <p:txBody>
          <a:bodyPr wrap="square" rtlCol="0">
            <a:spAutoFit/>
          </a:bodyPr>
          <a:lstStyle/>
          <a:p>
            <a:r>
              <a:rPr lang="es-DO" sz="2400" b="1" dirty="0"/>
              <a:t>Proceso antes de crear</a:t>
            </a:r>
          </a:p>
        </p:txBody>
      </p:sp>
      <p:sp>
        <p:nvSpPr>
          <p:cNvPr id="7" name="6 Flecha derecha"/>
          <p:cNvSpPr/>
          <p:nvPr/>
        </p:nvSpPr>
        <p:spPr>
          <a:xfrm>
            <a:off x="500034" y="2357430"/>
            <a:ext cx="7929618" cy="107157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a:solidFill>
                  <a:schemeClr val="bg1"/>
                </a:solidFill>
              </a:rPr>
              <a:t>Analizar un problema del mundo real</a:t>
            </a:r>
          </a:p>
        </p:txBody>
      </p:sp>
      <p:sp>
        <p:nvSpPr>
          <p:cNvPr id="8" name="7 Flecha derecha"/>
          <p:cNvSpPr/>
          <p:nvPr/>
        </p:nvSpPr>
        <p:spPr>
          <a:xfrm>
            <a:off x="500034" y="3286124"/>
            <a:ext cx="7643866" cy="107157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Sacar un esquema conceptual-entidad relación</a:t>
            </a:r>
          </a:p>
        </p:txBody>
      </p:sp>
      <p:sp>
        <p:nvSpPr>
          <p:cNvPr id="9" name="8 Flecha derecha"/>
          <p:cNvSpPr/>
          <p:nvPr/>
        </p:nvSpPr>
        <p:spPr>
          <a:xfrm>
            <a:off x="500034" y="4214818"/>
            <a:ext cx="7286676" cy="107157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a:solidFill>
                  <a:schemeClr val="bg1"/>
                </a:solidFill>
              </a:rPr>
              <a:t>Sacar un esquema lógico-relacional</a:t>
            </a:r>
          </a:p>
        </p:txBody>
      </p:sp>
      <p:sp>
        <p:nvSpPr>
          <p:cNvPr id="10" name="9 Flecha derecha"/>
          <p:cNvSpPr/>
          <p:nvPr/>
        </p:nvSpPr>
        <p:spPr>
          <a:xfrm>
            <a:off x="500034" y="5072074"/>
            <a:ext cx="6786610" cy="107157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Sacar un esquema físico-tipo de datos</a:t>
            </a:r>
          </a:p>
        </p:txBody>
      </p:sp>
      <p:sp>
        <p:nvSpPr>
          <p:cNvPr id="11" name="10 Flecha derecha"/>
          <p:cNvSpPr/>
          <p:nvPr/>
        </p:nvSpPr>
        <p:spPr>
          <a:xfrm>
            <a:off x="500034" y="5786430"/>
            <a:ext cx="6072230" cy="107157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a:solidFill>
                  <a:schemeClr val="bg1"/>
                </a:solidFill>
              </a:rPr>
              <a:t>Implementar la base de datos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1000" fill="hold"/>
                                        <p:tgtEl>
                                          <p:spTgt spid="8"/>
                                        </p:tgtEl>
                                        <p:attrNameLst>
                                          <p:attrName>ppt_x</p:attrName>
                                        </p:attrNameLst>
                                      </p:cBhvr>
                                      <p:tavLst>
                                        <p:tav tm="0">
                                          <p:val>
                                            <p:strVal val="0-#ppt_w/2"/>
                                          </p:val>
                                        </p:tav>
                                        <p:tav tm="100000">
                                          <p:val>
                                            <p:strVal val="#ppt_x"/>
                                          </p:val>
                                        </p:tav>
                                      </p:tavLst>
                                    </p:anim>
                                    <p:anim calcmode="lin" valueType="num">
                                      <p:cBhvr additive="base">
                                        <p:cTn id="14" dur="1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0-#ppt_w/2"/>
                                          </p:val>
                                        </p:tav>
                                        <p:tav tm="100000">
                                          <p:val>
                                            <p:strVal val="#ppt_x"/>
                                          </p:val>
                                        </p:tav>
                                      </p:tavLst>
                                    </p:anim>
                                    <p:anim calcmode="lin" valueType="num">
                                      <p:cBhvr additive="base">
                                        <p:cTn id="20" dur="1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1000" fill="hold"/>
                                        <p:tgtEl>
                                          <p:spTgt spid="10"/>
                                        </p:tgtEl>
                                        <p:attrNameLst>
                                          <p:attrName>ppt_x</p:attrName>
                                        </p:attrNameLst>
                                      </p:cBhvr>
                                      <p:tavLst>
                                        <p:tav tm="0">
                                          <p:val>
                                            <p:strVal val="0-#ppt_w/2"/>
                                          </p:val>
                                        </p:tav>
                                        <p:tav tm="100000">
                                          <p:val>
                                            <p:strVal val="#ppt_x"/>
                                          </p:val>
                                        </p:tav>
                                      </p:tavLst>
                                    </p:anim>
                                    <p:anim calcmode="lin" valueType="num">
                                      <p:cBhvr additive="base">
                                        <p:cTn id="26"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1000" fill="hold"/>
                                        <p:tgtEl>
                                          <p:spTgt spid="11"/>
                                        </p:tgtEl>
                                        <p:attrNameLst>
                                          <p:attrName>ppt_x</p:attrName>
                                        </p:attrNameLst>
                                      </p:cBhvr>
                                      <p:tavLst>
                                        <p:tav tm="0">
                                          <p:val>
                                            <p:strVal val="0-#ppt_w/2"/>
                                          </p:val>
                                        </p:tav>
                                        <p:tav tm="100000">
                                          <p:val>
                                            <p:strVal val="#ppt_x"/>
                                          </p:val>
                                        </p:tav>
                                      </p:tavLst>
                                    </p:anim>
                                    <p:anim calcmode="lin" valueType="num">
                                      <p:cBhvr additive="base">
                                        <p:cTn id="3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Determinación de requerimientos</a:t>
            </a:r>
          </a:p>
        </p:txBody>
      </p:sp>
      <p:sp>
        <p:nvSpPr>
          <p:cNvPr id="4" name="3 CuadroTexto"/>
          <p:cNvSpPr txBox="1"/>
          <p:nvPr/>
        </p:nvSpPr>
        <p:spPr>
          <a:xfrm>
            <a:off x="642910" y="1857364"/>
            <a:ext cx="7929618" cy="1200329"/>
          </a:xfrm>
          <a:prstGeom prst="rect">
            <a:avLst/>
          </a:prstGeom>
          <a:noFill/>
        </p:spPr>
        <p:txBody>
          <a:bodyPr wrap="square" rtlCol="0">
            <a:spAutoFit/>
          </a:bodyPr>
          <a:lstStyle/>
          <a:p>
            <a:r>
              <a:rPr lang="es-ES" sz="2400" b="1" dirty="0"/>
              <a:t>Determinación de requerimientos </a:t>
            </a:r>
            <a:r>
              <a:rPr lang="es-ES" sz="2400" dirty="0"/>
              <a:t>es el conjunto de actividades encaminadas que nos lleva a entender como trabaja y donde efectuar mejoras y cambios</a:t>
            </a:r>
          </a:p>
        </p:txBody>
      </p:sp>
      <p:pic>
        <p:nvPicPr>
          <p:cNvPr id="5" name="4 Imagen" descr="reunion[1].JPG"/>
          <p:cNvPicPr>
            <a:picLocks noChangeAspect="1"/>
          </p:cNvPicPr>
          <p:nvPr/>
        </p:nvPicPr>
        <p:blipFill>
          <a:blip r:embed="rId2"/>
          <a:stretch>
            <a:fillRect/>
          </a:stretch>
        </p:blipFill>
        <p:spPr>
          <a:xfrm>
            <a:off x="5143504" y="3214686"/>
            <a:ext cx="3048000" cy="2905125"/>
          </a:xfrm>
          <a:prstGeom prst="rect">
            <a:avLst/>
          </a:prstGeom>
        </p:spPr>
      </p:pic>
      <p:sp>
        <p:nvSpPr>
          <p:cNvPr id="6" name="5 Rectángulo redondeado"/>
          <p:cNvSpPr/>
          <p:nvPr/>
        </p:nvSpPr>
        <p:spPr>
          <a:xfrm>
            <a:off x="857224" y="4071942"/>
            <a:ext cx="3643338"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Observación</a:t>
            </a:r>
          </a:p>
        </p:txBody>
      </p:sp>
      <p:sp>
        <p:nvSpPr>
          <p:cNvPr id="7" name="6 Rectángulo redondeado"/>
          <p:cNvSpPr/>
          <p:nvPr/>
        </p:nvSpPr>
        <p:spPr>
          <a:xfrm>
            <a:off x="857224" y="4857760"/>
            <a:ext cx="3643338"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Entrevista </a:t>
            </a:r>
          </a:p>
          <a:p>
            <a:pPr algn="ctr"/>
            <a:r>
              <a:rPr lang="es-ES" dirty="0"/>
              <a:t>cuestionarios</a:t>
            </a:r>
          </a:p>
        </p:txBody>
      </p:sp>
      <p:sp>
        <p:nvSpPr>
          <p:cNvPr id="8" name="7 Rectángulo redondeado"/>
          <p:cNvSpPr/>
          <p:nvPr/>
        </p:nvSpPr>
        <p:spPr>
          <a:xfrm>
            <a:off x="857224" y="5643578"/>
            <a:ext cx="3643338"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Revisión de documentos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1000" fill="hold"/>
                                        <p:tgtEl>
                                          <p:spTgt spid="7"/>
                                        </p:tgtEl>
                                        <p:attrNameLst>
                                          <p:attrName>ppt_x</p:attrName>
                                        </p:attrNameLst>
                                      </p:cBhvr>
                                      <p:tavLst>
                                        <p:tav tm="0">
                                          <p:val>
                                            <p:strVal val="#ppt_x"/>
                                          </p:val>
                                        </p:tav>
                                        <p:tav tm="100000">
                                          <p:val>
                                            <p:strVal val="#ppt_x"/>
                                          </p:val>
                                        </p:tav>
                                      </p:tavLst>
                                    </p:anim>
                                    <p:anim calcmode="lin" valueType="num">
                                      <p:cBhvr additive="base">
                                        <p:cTn id="14"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1000" fill="hold"/>
                                        <p:tgtEl>
                                          <p:spTgt spid="8"/>
                                        </p:tgtEl>
                                        <p:attrNameLst>
                                          <p:attrName>ppt_x</p:attrName>
                                        </p:attrNameLst>
                                      </p:cBhvr>
                                      <p:tavLst>
                                        <p:tav tm="0">
                                          <p:val>
                                            <p:strVal val="#ppt_x"/>
                                          </p:val>
                                        </p:tav>
                                        <p:tav tm="100000">
                                          <p:val>
                                            <p:strVal val="#ppt_x"/>
                                          </p:val>
                                        </p:tav>
                                      </p:tavLst>
                                    </p:anim>
                                    <p:anim calcmode="lin" valueType="num">
                                      <p:cBhvr additive="base">
                                        <p:cTn id="20"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DO"/>
          </a:p>
        </p:txBody>
      </p:sp>
      <p:sp>
        <p:nvSpPr>
          <p:cNvPr id="3" name="2 Marcador de contenido"/>
          <p:cNvSpPr>
            <a:spLocks noGrp="1"/>
          </p:cNvSpPr>
          <p:nvPr>
            <p:ph idx="1"/>
          </p:nvPr>
        </p:nvSpPr>
        <p:spPr/>
        <p:txBody>
          <a:bodyPr/>
          <a:lstStyle/>
          <a:p>
            <a:endParaRPr lang="es-DO"/>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Determinación de requerimientos- ejemplo</a:t>
            </a:r>
          </a:p>
        </p:txBody>
      </p:sp>
      <p:sp>
        <p:nvSpPr>
          <p:cNvPr id="3" name="2 Marcador de contenido"/>
          <p:cNvSpPr>
            <a:spLocks noGrp="1"/>
          </p:cNvSpPr>
          <p:nvPr>
            <p:ph idx="1"/>
          </p:nvPr>
        </p:nvSpPr>
        <p:spPr>
          <a:xfrm>
            <a:off x="457200" y="1600201"/>
            <a:ext cx="7467600" cy="4543443"/>
          </a:xfrm>
        </p:spPr>
        <p:txBody>
          <a:bodyPr>
            <a:normAutofit/>
          </a:bodyPr>
          <a:lstStyle/>
          <a:p>
            <a:r>
              <a:rPr lang="es-ES" b="1" dirty="0"/>
              <a:t>Observación</a:t>
            </a:r>
          </a:p>
          <a:p>
            <a:pPr lvl="1"/>
            <a:r>
              <a:rPr lang="es-ES" dirty="0"/>
              <a:t>Que tipo de negocio?</a:t>
            </a:r>
          </a:p>
          <a:p>
            <a:pPr lvl="1"/>
            <a:r>
              <a:rPr lang="es-ES" dirty="0">
                <a:solidFill>
                  <a:schemeClr val="accent2">
                    <a:lumMod val="40000"/>
                    <a:lumOff val="60000"/>
                  </a:schemeClr>
                </a:solidFill>
              </a:rPr>
              <a:t>Productos electrónicos.</a:t>
            </a:r>
          </a:p>
          <a:p>
            <a:pPr lvl="1"/>
            <a:r>
              <a:rPr lang="es-ES" dirty="0">
                <a:solidFill>
                  <a:schemeClr val="accent2">
                    <a:lumMod val="40000"/>
                    <a:lumOff val="60000"/>
                  </a:schemeClr>
                </a:solidFill>
              </a:rPr>
              <a:t>Vendedores.</a:t>
            </a:r>
          </a:p>
          <a:p>
            <a:pPr lvl="1"/>
            <a:r>
              <a:rPr lang="es-ES" dirty="0">
                <a:solidFill>
                  <a:schemeClr val="accent2">
                    <a:lumMod val="40000"/>
                    <a:lumOff val="60000"/>
                  </a:schemeClr>
                </a:solidFill>
              </a:rPr>
              <a:t>Ventas.</a:t>
            </a:r>
          </a:p>
          <a:p>
            <a:pPr lvl="1"/>
            <a:r>
              <a:rPr lang="es-ES" dirty="0">
                <a:solidFill>
                  <a:schemeClr val="accent2">
                    <a:lumMod val="40000"/>
                    <a:lumOff val="60000"/>
                  </a:schemeClr>
                </a:solidFill>
              </a:rPr>
              <a:t>Clientes</a:t>
            </a:r>
          </a:p>
          <a:p>
            <a:pPr lvl="1"/>
            <a:r>
              <a:rPr lang="es-ES" dirty="0"/>
              <a:t>Sucursales.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Determinación de requerimientos- ejemplo</a:t>
            </a:r>
          </a:p>
        </p:txBody>
      </p:sp>
      <p:sp>
        <p:nvSpPr>
          <p:cNvPr id="3" name="2 Marcador de contenido"/>
          <p:cNvSpPr>
            <a:spLocks noGrp="1"/>
          </p:cNvSpPr>
          <p:nvPr>
            <p:ph idx="1"/>
          </p:nvPr>
        </p:nvSpPr>
        <p:spPr>
          <a:xfrm>
            <a:off x="457200" y="1600201"/>
            <a:ext cx="7467600" cy="828667"/>
          </a:xfrm>
        </p:spPr>
        <p:txBody>
          <a:bodyPr>
            <a:normAutofit fontScale="92500" lnSpcReduction="20000"/>
          </a:bodyPr>
          <a:lstStyle/>
          <a:p>
            <a:r>
              <a:rPr lang="es-ES" dirty="0">
                <a:solidFill>
                  <a:schemeClr val="accent2">
                    <a:lumMod val="60000"/>
                    <a:lumOff val="40000"/>
                  </a:schemeClr>
                </a:solidFill>
              </a:rPr>
              <a:t>Entrevista y cuestionarios: charla entra el analista y el encargado.</a:t>
            </a:r>
          </a:p>
        </p:txBody>
      </p:sp>
      <p:sp>
        <p:nvSpPr>
          <p:cNvPr id="4" name="3 CuadroTexto"/>
          <p:cNvSpPr txBox="1"/>
          <p:nvPr/>
        </p:nvSpPr>
        <p:spPr>
          <a:xfrm>
            <a:off x="571472" y="2571744"/>
            <a:ext cx="2643206" cy="646331"/>
          </a:xfrm>
          <a:prstGeom prst="rect">
            <a:avLst/>
          </a:prstGeom>
          <a:noFill/>
        </p:spPr>
        <p:txBody>
          <a:bodyPr wrap="square" rtlCol="0">
            <a:spAutoFit/>
          </a:bodyPr>
          <a:lstStyle/>
          <a:p>
            <a:r>
              <a:rPr lang="es-ES" dirty="0"/>
              <a:t>Simulación</a:t>
            </a:r>
          </a:p>
          <a:p>
            <a:endParaRPr lang="es-ES" dirty="0"/>
          </a:p>
        </p:txBody>
      </p:sp>
      <p:sp>
        <p:nvSpPr>
          <p:cNvPr id="5" name="4 CuadroTexto"/>
          <p:cNvSpPr txBox="1"/>
          <p:nvPr/>
        </p:nvSpPr>
        <p:spPr>
          <a:xfrm>
            <a:off x="714348" y="3000372"/>
            <a:ext cx="5134739" cy="369332"/>
          </a:xfrm>
          <a:prstGeom prst="rect">
            <a:avLst/>
          </a:prstGeom>
          <a:noFill/>
        </p:spPr>
        <p:txBody>
          <a:bodyPr wrap="none" rtlCol="0">
            <a:spAutoFit/>
          </a:bodyPr>
          <a:lstStyle/>
          <a:p>
            <a:r>
              <a:rPr lang="es-ES" dirty="0">
                <a:solidFill>
                  <a:schemeClr val="accent2">
                    <a:lumMod val="60000"/>
                    <a:lumOff val="40000"/>
                  </a:schemeClr>
                </a:solidFill>
              </a:rPr>
              <a:t>analista: </a:t>
            </a:r>
            <a:r>
              <a:rPr lang="es-ES" dirty="0"/>
              <a:t>Que datos almacena de los productos?</a:t>
            </a:r>
          </a:p>
        </p:txBody>
      </p:sp>
      <p:pic>
        <p:nvPicPr>
          <p:cNvPr id="6" name="5 Imagen" descr="television.jpg"/>
          <p:cNvPicPr>
            <a:picLocks noChangeAspect="1"/>
          </p:cNvPicPr>
          <p:nvPr/>
        </p:nvPicPr>
        <p:blipFill>
          <a:blip r:embed="rId2"/>
          <a:stretch>
            <a:fillRect/>
          </a:stretch>
        </p:blipFill>
        <p:spPr>
          <a:xfrm>
            <a:off x="1214414" y="3429000"/>
            <a:ext cx="2857500" cy="2857500"/>
          </a:xfrm>
          <a:prstGeom prst="rect">
            <a:avLst/>
          </a:prstGeom>
        </p:spPr>
      </p:pic>
      <p:sp>
        <p:nvSpPr>
          <p:cNvPr id="7" name="6 CuadroTexto"/>
          <p:cNvSpPr txBox="1"/>
          <p:nvPr/>
        </p:nvSpPr>
        <p:spPr>
          <a:xfrm>
            <a:off x="4714876" y="4071942"/>
            <a:ext cx="1608133" cy="1754326"/>
          </a:xfrm>
          <a:prstGeom prst="rect">
            <a:avLst/>
          </a:prstGeom>
          <a:noFill/>
        </p:spPr>
        <p:txBody>
          <a:bodyPr wrap="none" rtlCol="0">
            <a:spAutoFit/>
          </a:bodyPr>
          <a:lstStyle/>
          <a:p>
            <a:r>
              <a:rPr lang="es-ES" dirty="0"/>
              <a:t>Marca:</a:t>
            </a:r>
          </a:p>
          <a:p>
            <a:r>
              <a:rPr lang="es-ES" dirty="0"/>
              <a:t>Modelo:</a:t>
            </a:r>
          </a:p>
          <a:p>
            <a:r>
              <a:rPr lang="es-ES" dirty="0"/>
              <a:t>Descripción:</a:t>
            </a:r>
          </a:p>
          <a:p>
            <a:r>
              <a:rPr lang="es-ES" dirty="0"/>
              <a:t>Ficha técnica:</a:t>
            </a:r>
          </a:p>
          <a:p>
            <a:r>
              <a:rPr lang="es-ES" dirty="0"/>
              <a:t>Precio:</a:t>
            </a:r>
          </a:p>
          <a:p>
            <a:r>
              <a:rPr lang="es-ES" dirty="0"/>
              <a:t>Stock:</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Determinación de requerimientos- ejemplo</a:t>
            </a:r>
          </a:p>
        </p:txBody>
      </p:sp>
      <p:sp>
        <p:nvSpPr>
          <p:cNvPr id="3" name="2 Marcador de contenido"/>
          <p:cNvSpPr>
            <a:spLocks noGrp="1"/>
          </p:cNvSpPr>
          <p:nvPr>
            <p:ph idx="1"/>
          </p:nvPr>
        </p:nvSpPr>
        <p:spPr/>
        <p:txBody>
          <a:bodyPr>
            <a:normAutofit fontScale="92500"/>
          </a:bodyPr>
          <a:lstStyle/>
          <a:p>
            <a:r>
              <a:rPr lang="es-ES" dirty="0">
                <a:solidFill>
                  <a:schemeClr val="accent2">
                    <a:lumMod val="60000"/>
                    <a:lumOff val="40000"/>
                  </a:schemeClr>
                </a:solidFill>
              </a:rPr>
              <a:t>Que datos almacenas de los vendedores?</a:t>
            </a:r>
          </a:p>
          <a:p>
            <a:pPr lvl="2"/>
            <a:r>
              <a:rPr lang="es-ES" dirty="0"/>
              <a:t>Trabaja el director  y los representantes de ventas.</a:t>
            </a:r>
          </a:p>
          <a:p>
            <a:pPr lvl="1"/>
            <a:r>
              <a:rPr lang="es-ES" dirty="0"/>
              <a:t>Cedula:</a:t>
            </a:r>
          </a:p>
          <a:p>
            <a:pPr lvl="1"/>
            <a:r>
              <a:rPr lang="es-ES" dirty="0"/>
              <a:t>Nombre:</a:t>
            </a:r>
          </a:p>
          <a:p>
            <a:pPr lvl="1"/>
            <a:r>
              <a:rPr lang="es-ES" dirty="0"/>
              <a:t>Edad:</a:t>
            </a:r>
          </a:p>
          <a:p>
            <a:pPr lvl="1"/>
            <a:r>
              <a:rPr lang="es-ES" dirty="0"/>
              <a:t>Cargo:</a:t>
            </a:r>
          </a:p>
          <a:p>
            <a:pPr lvl="1"/>
            <a:r>
              <a:rPr lang="es-ES" dirty="0"/>
              <a:t>Director :</a:t>
            </a:r>
          </a:p>
          <a:p>
            <a:pPr lvl="1"/>
            <a:r>
              <a:rPr lang="es-ES" dirty="0"/>
              <a:t>Sucursal:</a:t>
            </a:r>
          </a:p>
          <a:p>
            <a:pPr lvl="1"/>
            <a:r>
              <a:rPr lang="es-ES" dirty="0"/>
              <a:t>Ventas: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Determinación de requerimientos- ejemplo</a:t>
            </a:r>
          </a:p>
        </p:txBody>
      </p:sp>
      <p:sp>
        <p:nvSpPr>
          <p:cNvPr id="3" name="2 Marcador de contenido"/>
          <p:cNvSpPr>
            <a:spLocks noGrp="1"/>
          </p:cNvSpPr>
          <p:nvPr>
            <p:ph idx="1"/>
          </p:nvPr>
        </p:nvSpPr>
        <p:spPr/>
        <p:txBody>
          <a:bodyPr/>
          <a:lstStyle/>
          <a:p>
            <a:r>
              <a:rPr lang="es-ES" dirty="0">
                <a:solidFill>
                  <a:schemeClr val="accent2">
                    <a:lumMod val="60000"/>
                    <a:lumOff val="40000"/>
                  </a:schemeClr>
                </a:solidFill>
              </a:rPr>
              <a:t>Que datos almacena acerca de los clientes?</a:t>
            </a:r>
          </a:p>
          <a:p>
            <a:pPr lvl="2"/>
            <a:r>
              <a:rPr lang="es-ES" dirty="0"/>
              <a:t>A los clientes se le asigna un vendedor</a:t>
            </a:r>
          </a:p>
          <a:p>
            <a:pPr lvl="1"/>
            <a:r>
              <a:rPr lang="es-ES" dirty="0"/>
              <a:t>Cedula:</a:t>
            </a:r>
          </a:p>
          <a:p>
            <a:pPr lvl="1"/>
            <a:r>
              <a:rPr lang="es-ES" dirty="0" err="1"/>
              <a:t>Nic</a:t>
            </a:r>
            <a:r>
              <a:rPr lang="es-ES" dirty="0"/>
              <a:t>:</a:t>
            </a:r>
          </a:p>
          <a:p>
            <a:pPr lvl="1"/>
            <a:r>
              <a:rPr lang="es-ES" dirty="0"/>
              <a:t>Nombre:</a:t>
            </a:r>
          </a:p>
          <a:p>
            <a:pPr lvl="1"/>
            <a:r>
              <a:rPr lang="es-ES" dirty="0"/>
              <a:t>Representante de ventas:</a:t>
            </a:r>
          </a:p>
          <a:p>
            <a:pPr lvl="1"/>
            <a:r>
              <a:rPr lang="es-ES" dirty="0"/>
              <a:t>Dirección:</a:t>
            </a:r>
          </a:p>
          <a:p>
            <a:pPr lvl="1"/>
            <a:r>
              <a:rPr lang="es-ES" dirty="0"/>
              <a:t>Email:</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Determinación de requerimientos- ejemplo</a:t>
            </a:r>
          </a:p>
        </p:txBody>
      </p:sp>
      <p:sp>
        <p:nvSpPr>
          <p:cNvPr id="3" name="2 Marcador de contenido"/>
          <p:cNvSpPr>
            <a:spLocks noGrp="1"/>
          </p:cNvSpPr>
          <p:nvPr>
            <p:ph idx="1"/>
          </p:nvPr>
        </p:nvSpPr>
        <p:spPr/>
        <p:txBody>
          <a:bodyPr/>
          <a:lstStyle/>
          <a:p>
            <a:r>
              <a:rPr lang="es-ES" dirty="0">
                <a:solidFill>
                  <a:schemeClr val="accent2">
                    <a:lumMod val="60000"/>
                    <a:lumOff val="40000"/>
                  </a:schemeClr>
                </a:solidFill>
              </a:rPr>
              <a:t>Que datos de las sucursales?</a:t>
            </a:r>
          </a:p>
          <a:p>
            <a:pPr lvl="1"/>
            <a:r>
              <a:rPr lang="es-ES" dirty="0"/>
              <a:t>Código:</a:t>
            </a:r>
          </a:p>
          <a:p>
            <a:pPr lvl="1"/>
            <a:r>
              <a:rPr lang="es-ES" dirty="0"/>
              <a:t>Ciudad:</a:t>
            </a:r>
          </a:p>
          <a:p>
            <a:pPr lvl="1"/>
            <a:r>
              <a:rPr lang="es-ES" dirty="0"/>
              <a:t>Dirección:</a:t>
            </a:r>
          </a:p>
          <a:p>
            <a:pPr lvl="1"/>
            <a:r>
              <a:rPr lang="es-ES" dirty="0"/>
              <a:t>Gerente:</a:t>
            </a:r>
          </a:p>
          <a:p>
            <a:pPr lvl="1"/>
            <a:r>
              <a:rPr lang="es-ES" dirty="0"/>
              <a:t>Objetivo de ventas:</a:t>
            </a:r>
          </a:p>
          <a:p>
            <a:pPr lvl="1"/>
            <a:r>
              <a:rPr lang="es-ES" dirty="0"/>
              <a:t>Ventas: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Determinación de requerimientos- ejemplo</a:t>
            </a:r>
          </a:p>
        </p:txBody>
      </p:sp>
      <p:sp>
        <p:nvSpPr>
          <p:cNvPr id="3" name="2 Marcador de contenido"/>
          <p:cNvSpPr>
            <a:spLocks noGrp="1"/>
          </p:cNvSpPr>
          <p:nvPr>
            <p:ph idx="1"/>
          </p:nvPr>
        </p:nvSpPr>
        <p:spPr/>
        <p:txBody>
          <a:bodyPr/>
          <a:lstStyle/>
          <a:p>
            <a:r>
              <a:rPr lang="es-ES" b="1" dirty="0">
                <a:solidFill>
                  <a:schemeClr val="accent2">
                    <a:lumMod val="60000"/>
                    <a:lumOff val="40000"/>
                  </a:schemeClr>
                </a:solidFill>
              </a:rPr>
              <a:t>Recopilar información.</a:t>
            </a:r>
          </a:p>
          <a:p>
            <a:pPr lvl="2"/>
            <a:r>
              <a:rPr lang="es-ES" dirty="0">
                <a:solidFill>
                  <a:schemeClr val="accent2">
                    <a:lumMod val="60000"/>
                    <a:lumOff val="40000"/>
                  </a:schemeClr>
                </a:solidFill>
              </a:rPr>
              <a:t>Factura, recibos, etc.</a:t>
            </a:r>
          </a:p>
          <a:p>
            <a:pPr lvl="1"/>
            <a:r>
              <a:rPr lang="es-ES" dirty="0"/>
              <a:t>Ver que tiene la factura</a:t>
            </a:r>
          </a:p>
          <a:p>
            <a:pPr lvl="2"/>
            <a:r>
              <a:rPr lang="es-ES" dirty="0"/>
              <a:t>Nro. Factura:</a:t>
            </a:r>
          </a:p>
          <a:p>
            <a:pPr lvl="2"/>
            <a:r>
              <a:rPr lang="es-ES" dirty="0"/>
              <a:t>Fecha:</a:t>
            </a:r>
          </a:p>
          <a:p>
            <a:pPr lvl="2"/>
            <a:r>
              <a:rPr lang="es-ES" dirty="0"/>
              <a:t>Cliente:</a:t>
            </a:r>
          </a:p>
          <a:p>
            <a:pPr lvl="2"/>
            <a:r>
              <a:rPr lang="es-ES" dirty="0"/>
              <a:t>Producto vendido:</a:t>
            </a:r>
          </a:p>
          <a:p>
            <a:pPr lvl="2"/>
            <a:r>
              <a:rPr lang="es-ES" dirty="0"/>
              <a:t>Total de la venta:</a:t>
            </a:r>
          </a:p>
          <a:p>
            <a:pPr lvl="2"/>
            <a:r>
              <a:rPr lang="es-ES" dirty="0"/>
              <a:t>Vendedor: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Determinación de requerimientos- ejemplo</a:t>
            </a:r>
          </a:p>
        </p:txBody>
      </p:sp>
      <p:sp>
        <p:nvSpPr>
          <p:cNvPr id="3" name="2 Marcador de contenido"/>
          <p:cNvSpPr>
            <a:spLocks noGrp="1"/>
          </p:cNvSpPr>
          <p:nvPr>
            <p:ph idx="1"/>
          </p:nvPr>
        </p:nvSpPr>
        <p:spPr/>
        <p:txBody>
          <a:bodyPr>
            <a:normAutofit fontScale="77500" lnSpcReduction="20000"/>
          </a:bodyPr>
          <a:lstStyle/>
          <a:p>
            <a:r>
              <a:rPr lang="es-ES" dirty="0"/>
              <a:t>Se tiene </a:t>
            </a:r>
            <a:r>
              <a:rPr lang="es-ES" b="1" dirty="0"/>
              <a:t>producto</a:t>
            </a:r>
            <a:r>
              <a:rPr lang="es-ES" dirty="0"/>
              <a:t> con los datos: marca, modelo, descripción, ficha técnica, precio, stock</a:t>
            </a:r>
          </a:p>
          <a:p>
            <a:r>
              <a:rPr lang="es-ES" b="1" dirty="0"/>
              <a:t>Vendedores: </a:t>
            </a:r>
            <a:r>
              <a:rPr lang="es-ES" dirty="0"/>
              <a:t>los cuales atienden a los clientes y realizan ventas. Cedula, nombre, cargo, edad, contrato, director a quien se reporta, sucursal donde trabaja, email, dirección, móvil.</a:t>
            </a:r>
          </a:p>
          <a:p>
            <a:r>
              <a:rPr lang="es-ES" b="1" dirty="0"/>
              <a:t>Cliente: </a:t>
            </a:r>
            <a:r>
              <a:rPr lang="es-ES" dirty="0"/>
              <a:t>cedula, </a:t>
            </a:r>
            <a:r>
              <a:rPr lang="es-ES" dirty="0" err="1"/>
              <a:t>nic</a:t>
            </a:r>
            <a:r>
              <a:rPr lang="es-ES" dirty="0"/>
              <a:t>, nombre, representante de venta, email, dirección, móvil</a:t>
            </a:r>
          </a:p>
          <a:p>
            <a:r>
              <a:rPr lang="es-ES" b="1" dirty="0"/>
              <a:t>Sucursales: </a:t>
            </a:r>
            <a:r>
              <a:rPr lang="es-ES" dirty="0"/>
              <a:t>en donde trabajan los vendedores y las dirigen un vendedor  con cargo de un gerente.</a:t>
            </a:r>
          </a:p>
          <a:p>
            <a:r>
              <a:rPr lang="es-ES" dirty="0"/>
              <a:t>f</a:t>
            </a:r>
            <a:r>
              <a:rPr lang="es-ES" b="1" dirty="0"/>
              <a:t>actura</a:t>
            </a:r>
            <a:r>
              <a:rPr lang="es-ES" dirty="0"/>
              <a:t> que contiene detalle de los productos vendidos con los datos: nro. Factura, fecha, cliente , producto vendido, total de la venta, vendedor.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_tradnl" sz="4800" dirty="0">
                <a:solidFill>
                  <a:schemeClr val="tx2"/>
                </a:solidFill>
              </a:rPr>
              <a:t>ESTRUCTURA</a:t>
            </a:r>
            <a:br>
              <a:rPr lang="es-ES" sz="4800" dirty="0">
                <a:solidFill>
                  <a:schemeClr val="tx2"/>
                </a:solidFill>
              </a:rPr>
            </a:br>
            <a:br>
              <a:rPr lang="es-ES" dirty="0"/>
            </a:br>
            <a:endParaRPr lang="es-ES" dirty="0"/>
          </a:p>
        </p:txBody>
      </p:sp>
      <p:sp>
        <p:nvSpPr>
          <p:cNvPr id="4" name="3 Rectángulo"/>
          <p:cNvSpPr/>
          <p:nvPr/>
        </p:nvSpPr>
        <p:spPr>
          <a:xfrm>
            <a:off x="285720" y="928670"/>
            <a:ext cx="8572560" cy="1938992"/>
          </a:xfrm>
          <a:prstGeom prst="rect">
            <a:avLst/>
          </a:prstGeom>
        </p:spPr>
        <p:txBody>
          <a:bodyPr wrap="square">
            <a:spAutoFit/>
          </a:bodyPr>
          <a:lstStyle/>
          <a:p>
            <a:r>
              <a:rPr lang="es-ES" sz="2000" dirty="0">
                <a:solidFill>
                  <a:schemeClr val="accent2">
                    <a:lumMod val="75000"/>
                  </a:schemeClr>
                </a:solidFill>
              </a:rPr>
              <a:t>Las bases de datos están compuestas (como ya se han comentado), de </a:t>
            </a:r>
            <a:r>
              <a:rPr lang="es-ES" sz="2000" b="1" dirty="0">
                <a:solidFill>
                  <a:schemeClr val="accent2">
                    <a:lumMod val="75000"/>
                  </a:schemeClr>
                </a:solidFill>
              </a:rPr>
              <a:t>datos y de metadatos</a:t>
            </a:r>
            <a:r>
              <a:rPr lang="es-ES" sz="2000" dirty="0"/>
              <a:t>. Los </a:t>
            </a:r>
            <a:r>
              <a:rPr lang="es-ES" sz="2000" dirty="0">
                <a:solidFill>
                  <a:schemeClr val="accent2">
                    <a:lumMod val="60000"/>
                    <a:lumOff val="40000"/>
                  </a:schemeClr>
                </a:solidFill>
              </a:rPr>
              <a:t>metadatos </a:t>
            </a:r>
            <a:r>
              <a:rPr lang="es-ES" sz="2000" dirty="0"/>
              <a:t>son datos (valga la redundancia) que sirven para especificar la estructura de la base de datos; </a:t>
            </a:r>
            <a:r>
              <a:rPr lang="es-ES" sz="2000" dirty="0">
                <a:solidFill>
                  <a:schemeClr val="accent2">
                    <a:lumMod val="60000"/>
                    <a:lumOff val="40000"/>
                  </a:schemeClr>
                </a:solidFill>
              </a:rPr>
              <a:t>por ejemplo qué tipo de datos se almacenan </a:t>
            </a:r>
            <a:r>
              <a:rPr lang="es-ES" sz="2000" dirty="0"/>
              <a:t>(si son texto o</a:t>
            </a:r>
          </a:p>
          <a:p>
            <a:r>
              <a:rPr lang="es-ES" sz="2000" dirty="0"/>
              <a:t>números o fechas ...), </a:t>
            </a:r>
            <a:r>
              <a:rPr lang="es-ES" sz="2000" dirty="0">
                <a:solidFill>
                  <a:schemeClr val="accent2">
                    <a:lumMod val="60000"/>
                    <a:lumOff val="40000"/>
                  </a:schemeClr>
                </a:solidFill>
              </a:rPr>
              <a:t>qué nombre se le da a cada dato </a:t>
            </a:r>
            <a:r>
              <a:rPr lang="es-ES" sz="2000" dirty="0"/>
              <a:t>(nombre, apellidos,...), cómo están agrupados, cómo se relacionan,...</a:t>
            </a:r>
          </a:p>
        </p:txBody>
      </p:sp>
      <p:sp>
        <p:nvSpPr>
          <p:cNvPr id="5" name="4 Rectángulo"/>
          <p:cNvSpPr/>
          <p:nvPr/>
        </p:nvSpPr>
        <p:spPr>
          <a:xfrm>
            <a:off x="0" y="3143248"/>
            <a:ext cx="9144000" cy="3139321"/>
          </a:xfrm>
          <a:prstGeom prst="rect">
            <a:avLst/>
          </a:prstGeom>
        </p:spPr>
        <p:txBody>
          <a:bodyPr wrap="square">
            <a:spAutoFit/>
          </a:bodyPr>
          <a:lstStyle/>
          <a:p>
            <a:r>
              <a:rPr lang="es-ES" dirty="0"/>
              <a:t>􀂀 </a:t>
            </a:r>
            <a:r>
              <a:rPr lang="es-ES" b="1" dirty="0"/>
              <a:t>Estructura lógica. </a:t>
            </a:r>
            <a:r>
              <a:rPr lang="es-ES" dirty="0"/>
              <a:t>Indica la composición y distribución teórica de la base de datos. La estructura lógica sirve para que las </a:t>
            </a:r>
            <a:r>
              <a:rPr lang="es-ES" dirty="0">
                <a:solidFill>
                  <a:schemeClr val="accent2">
                    <a:lumMod val="60000"/>
                    <a:lumOff val="40000"/>
                  </a:schemeClr>
                </a:solidFill>
              </a:rPr>
              <a:t>aplicaciones puedan utilizar los elementos de la base de datos</a:t>
            </a:r>
            <a:r>
              <a:rPr lang="es-ES" dirty="0"/>
              <a:t> sin saber realmente cómo se están almacenando. Es una estructura que permite idealizar a la base de datos. Sus elementos son </a:t>
            </a:r>
            <a:r>
              <a:rPr lang="es-ES" dirty="0">
                <a:solidFill>
                  <a:schemeClr val="accent2">
                    <a:lumMod val="60000"/>
                    <a:lumOff val="40000"/>
                  </a:schemeClr>
                </a:solidFill>
              </a:rPr>
              <a:t>objetos, entidades, nodos, relaciones, enlaces</a:t>
            </a:r>
            <a:r>
              <a:rPr lang="es-ES" dirty="0"/>
              <a:t>,... que realmente no tienen presencia real en la física del sistema. Por ello para acceder a los datos tiene que haber una posibilidad de traducir la estructura lógica en la estructura física.</a:t>
            </a:r>
          </a:p>
          <a:p>
            <a:endParaRPr lang="es-ES" dirty="0"/>
          </a:p>
          <a:p>
            <a:r>
              <a:rPr lang="es-ES" dirty="0"/>
              <a:t>􀂀 </a:t>
            </a:r>
            <a:r>
              <a:rPr lang="es-ES" b="1" dirty="0"/>
              <a:t>Estructura física. </a:t>
            </a:r>
            <a:r>
              <a:rPr lang="es-ES" dirty="0"/>
              <a:t>Es la estructura de los datos tan cual se almacenan en las</a:t>
            </a:r>
          </a:p>
          <a:p>
            <a:r>
              <a:rPr lang="es-ES" dirty="0"/>
              <a:t>unidades de disco. La correspondencia entre la estructura lógica y la física se</a:t>
            </a:r>
          </a:p>
          <a:p>
            <a:r>
              <a:rPr lang="es-ES" dirty="0"/>
              <a:t>almacena en la base de datos (en los metadatos).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914400" y="2209800"/>
            <a:ext cx="6705600" cy="2665413"/>
          </a:xfrm>
          <a:prstGeom prst="rect">
            <a:avLst/>
          </a:prstGeom>
          <a:noFill/>
          <a:ln w="9525">
            <a:noFill/>
            <a:miter lim="800000"/>
            <a:headEnd/>
            <a:tailEnd/>
          </a:ln>
          <a:effectLst/>
        </p:spPr>
        <p:txBody>
          <a:bodyPr/>
          <a:lstStyle/>
          <a:p>
            <a:pPr marL="342900" indent="-342900">
              <a:lnSpc>
                <a:spcPct val="90000"/>
              </a:lnSpc>
              <a:spcBef>
                <a:spcPct val="20000"/>
              </a:spcBef>
              <a:buFontTx/>
              <a:buChar char="•"/>
            </a:pPr>
            <a:endParaRPr lang="es-ES_tradnl" sz="1000" b="1"/>
          </a:p>
          <a:p>
            <a:pPr marL="342900" indent="-342900">
              <a:lnSpc>
                <a:spcPct val="90000"/>
              </a:lnSpc>
              <a:spcBef>
                <a:spcPct val="20000"/>
              </a:spcBef>
              <a:buFontTx/>
              <a:buChar char="•"/>
            </a:pPr>
            <a:r>
              <a:rPr lang="es-ES_tradnl" sz="2000" b="1"/>
              <a:t>Grupo de estudio ANSI/SPARC en 1977 propuesta de arquitectura para los DBMS  que plantea la definición de la base de datos a tres niveles de abstracción:</a:t>
            </a:r>
          </a:p>
          <a:p>
            <a:pPr marL="342900" indent="-342900">
              <a:lnSpc>
                <a:spcPct val="90000"/>
              </a:lnSpc>
              <a:spcBef>
                <a:spcPct val="20000"/>
              </a:spcBef>
              <a:buFontTx/>
              <a:buChar char="•"/>
            </a:pPr>
            <a:endParaRPr lang="es-ES_tradnl" sz="2000" b="1"/>
          </a:p>
          <a:p>
            <a:pPr marL="1600200" lvl="3" indent="-228600">
              <a:lnSpc>
                <a:spcPct val="90000"/>
              </a:lnSpc>
              <a:spcBef>
                <a:spcPct val="20000"/>
              </a:spcBef>
              <a:buFontTx/>
              <a:buChar char="–"/>
            </a:pPr>
            <a:r>
              <a:rPr lang="es-ES_tradnl" sz="2000"/>
              <a:t>Nivel conceptual</a:t>
            </a:r>
          </a:p>
          <a:p>
            <a:pPr marL="1600200" lvl="3" indent="-228600">
              <a:lnSpc>
                <a:spcPct val="90000"/>
              </a:lnSpc>
              <a:spcBef>
                <a:spcPct val="20000"/>
              </a:spcBef>
              <a:buFontTx/>
              <a:buChar char="–"/>
            </a:pPr>
            <a:r>
              <a:rPr lang="es-ES_tradnl" sz="2000"/>
              <a:t>Nivel interno </a:t>
            </a:r>
          </a:p>
          <a:p>
            <a:pPr marL="1600200" lvl="3" indent="-228600">
              <a:lnSpc>
                <a:spcPct val="90000"/>
              </a:lnSpc>
              <a:spcBef>
                <a:spcPct val="20000"/>
              </a:spcBef>
              <a:buFontTx/>
              <a:buChar char="–"/>
            </a:pPr>
            <a:r>
              <a:rPr lang="es-ES_tradnl" sz="2000"/>
              <a:t>Nivel externo</a:t>
            </a:r>
          </a:p>
          <a:p>
            <a:pPr marL="342900" indent="-342900">
              <a:lnSpc>
                <a:spcPct val="90000"/>
              </a:lnSpc>
              <a:spcBef>
                <a:spcPct val="20000"/>
              </a:spcBef>
              <a:buFontTx/>
              <a:buChar char="•"/>
            </a:pPr>
            <a:endParaRPr lang="es-ES_tradnl" sz="2000" b="1"/>
          </a:p>
        </p:txBody>
      </p:sp>
      <p:sp>
        <p:nvSpPr>
          <p:cNvPr id="5" name="Rectangle 5"/>
          <p:cNvSpPr>
            <a:spLocks noChangeArrowheads="1"/>
          </p:cNvSpPr>
          <p:nvPr/>
        </p:nvSpPr>
        <p:spPr bwMode="auto">
          <a:xfrm>
            <a:off x="285750" y="-95250"/>
            <a:ext cx="7772400" cy="1143000"/>
          </a:xfrm>
          <a:prstGeom prst="rect">
            <a:avLst/>
          </a:prstGeom>
          <a:noFill/>
          <a:ln w="9525">
            <a:noFill/>
            <a:miter lim="800000"/>
            <a:headEnd/>
            <a:tailEnd/>
          </a:ln>
          <a:effectLst/>
        </p:spPr>
        <p:txBody>
          <a:bodyPr anchor="ctr"/>
          <a:lstStyle/>
          <a:p>
            <a:pPr algn="ctr"/>
            <a:r>
              <a:rPr lang="es-ES_tradnl" sz="4400" dirty="0">
                <a:solidFill>
                  <a:schemeClr val="tx2"/>
                </a:solidFill>
              </a:rPr>
              <a:t>Arquitectura ANSI</a:t>
            </a:r>
            <a:endParaRPr lang="es-ES" sz="4400" dirty="0">
              <a:solidFill>
                <a:schemeClr val="tx2"/>
              </a:solidFill>
            </a:endParaRPr>
          </a:p>
        </p:txBody>
      </p:sp>
      <p:sp>
        <p:nvSpPr>
          <p:cNvPr id="6" name="Rectangle 6"/>
          <p:cNvSpPr>
            <a:spLocks noChangeArrowheads="1"/>
          </p:cNvSpPr>
          <p:nvPr/>
        </p:nvSpPr>
        <p:spPr bwMode="auto">
          <a:xfrm>
            <a:off x="533400" y="1676400"/>
            <a:ext cx="8153400" cy="457200"/>
          </a:xfrm>
          <a:prstGeom prst="rect">
            <a:avLst/>
          </a:prstGeom>
          <a:noFill/>
          <a:ln w="9525">
            <a:noFill/>
            <a:miter lim="800000"/>
            <a:headEnd/>
            <a:tailEnd/>
          </a:ln>
          <a:effectLst/>
        </p:spPr>
        <p:txBody>
          <a:bodyPr anchor="ctr"/>
          <a:lstStyle/>
          <a:p>
            <a:pPr algn="r">
              <a:buFont typeface="Wingdings" pitchFamily="2" charset="2"/>
              <a:buChar char="Ø"/>
            </a:pPr>
            <a:r>
              <a:rPr lang="es-ES_tradnl" sz="2400" b="1">
                <a:latin typeface="Tahoma" pitchFamily="34" charset="0"/>
              </a:rPr>
              <a:t>Estructura</a:t>
            </a:r>
            <a:endParaRPr lang="es-ES" sz="2400" b="1">
              <a:latin typeface="Tahoma"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219200" y="1981200"/>
            <a:ext cx="7924800" cy="3268663"/>
          </a:xfrm>
          <a:prstGeom prst="rect">
            <a:avLst/>
          </a:prstGeom>
          <a:noFill/>
          <a:ln w="9525">
            <a:noFill/>
            <a:miter lim="800000"/>
            <a:headEnd/>
            <a:tailEnd/>
          </a:ln>
          <a:effectLst/>
        </p:spPr>
        <p:txBody>
          <a:bodyPr/>
          <a:lstStyle/>
          <a:p>
            <a:pPr marL="457200" indent="-457200">
              <a:spcBef>
                <a:spcPct val="20000"/>
              </a:spcBef>
              <a:buFontTx/>
              <a:buChar char="•"/>
            </a:pPr>
            <a:endParaRPr lang="es-ES_tradnl" sz="1200" b="1" dirty="0"/>
          </a:p>
          <a:p>
            <a:pPr marL="457200" indent="-457200">
              <a:spcBef>
                <a:spcPct val="20000"/>
              </a:spcBef>
              <a:buFontTx/>
              <a:buChar char="•"/>
            </a:pPr>
            <a:r>
              <a:rPr lang="es-ES_tradnl" sz="2400" dirty="0"/>
              <a:t>Nivel conceptual </a:t>
            </a:r>
          </a:p>
          <a:p>
            <a:r>
              <a:rPr lang="es-ES_tradnl" sz="2400" dirty="0"/>
              <a:t>	</a:t>
            </a:r>
            <a:r>
              <a:rPr lang="es-ES" sz="2400" dirty="0"/>
              <a:t>Representación teórica de los datos y de sus relaciones. Representa la lógica de la base de datos.</a:t>
            </a:r>
            <a:endParaRPr lang="es-ES_tradnl" sz="2400" b="1" dirty="0"/>
          </a:p>
          <a:p>
            <a:pPr marL="457200" indent="-457200" algn="just">
              <a:spcBef>
                <a:spcPct val="20000"/>
              </a:spcBef>
            </a:pPr>
            <a:r>
              <a:rPr lang="es-ES" sz="2400" b="1" dirty="0">
                <a:latin typeface="Symbol" pitchFamily="18" charset="2"/>
                <a:cs typeface="Times New Roman" pitchFamily="18" charset="0"/>
              </a:rPr>
              <a:t>·</a:t>
            </a:r>
            <a:r>
              <a:rPr lang="es-ES" sz="2400" b="1" dirty="0">
                <a:cs typeface="Times New Roman" pitchFamily="18" charset="0"/>
              </a:rPr>
              <a:t>        </a:t>
            </a:r>
            <a:r>
              <a:rPr lang="es-CL" sz="2400" b="1" dirty="0">
                <a:cs typeface="Times New Roman" pitchFamily="18" charset="0"/>
              </a:rPr>
              <a:t>Ejemplo:</a:t>
            </a:r>
            <a:endParaRPr lang="es-ES" sz="2400" b="1" dirty="0">
              <a:cs typeface="Times New Roman" pitchFamily="18" charset="0"/>
            </a:endParaRPr>
          </a:p>
          <a:p>
            <a:pPr marL="457200" indent="-457200" algn="just">
              <a:spcBef>
                <a:spcPct val="20000"/>
              </a:spcBef>
            </a:pPr>
            <a:r>
              <a:rPr lang="es-ES" sz="2400" b="1" dirty="0">
                <a:cs typeface="Times New Roman" pitchFamily="18" charset="0"/>
              </a:rPr>
              <a:t>	Empleado (nombre, dirección, teléfono, </a:t>
            </a:r>
            <a:r>
              <a:rPr lang="es-ES" sz="2400" b="1" dirty="0" err="1">
                <a:cs typeface="Times New Roman" pitchFamily="18" charset="0"/>
              </a:rPr>
              <a:t>depto</a:t>
            </a:r>
            <a:r>
              <a:rPr lang="es-ES" sz="2400" b="1" dirty="0">
                <a:cs typeface="Times New Roman" pitchFamily="18" charset="0"/>
              </a:rPr>
              <a:t>, sueldo)</a:t>
            </a:r>
          </a:p>
          <a:p>
            <a:pPr marL="457200" indent="-457200">
              <a:spcBef>
                <a:spcPct val="20000"/>
              </a:spcBef>
            </a:pPr>
            <a:endParaRPr lang="es-ES_tradnl" sz="2400" b="1" dirty="0"/>
          </a:p>
        </p:txBody>
      </p:sp>
      <p:sp>
        <p:nvSpPr>
          <p:cNvPr id="5" name="Rectangle 5"/>
          <p:cNvSpPr>
            <a:spLocks noChangeArrowheads="1"/>
          </p:cNvSpPr>
          <p:nvPr/>
        </p:nvSpPr>
        <p:spPr bwMode="auto">
          <a:xfrm>
            <a:off x="285750" y="-95250"/>
            <a:ext cx="7772400" cy="1143000"/>
          </a:xfrm>
          <a:prstGeom prst="rect">
            <a:avLst/>
          </a:prstGeom>
          <a:noFill/>
          <a:ln w="9525">
            <a:noFill/>
            <a:miter lim="800000"/>
            <a:headEnd/>
            <a:tailEnd/>
          </a:ln>
          <a:effectLst/>
        </p:spPr>
        <p:txBody>
          <a:bodyPr anchor="ctr"/>
          <a:lstStyle/>
          <a:p>
            <a:pPr algn="ctr"/>
            <a:r>
              <a:rPr lang="es-ES_tradnl" sz="4400">
                <a:solidFill>
                  <a:schemeClr val="tx2"/>
                </a:solidFill>
              </a:rPr>
              <a:t>Arquitectura ANSI</a:t>
            </a:r>
            <a:endParaRPr lang="es-ES" sz="4400">
              <a:solidFill>
                <a:schemeClr val="tx2"/>
              </a:solidFill>
            </a:endParaRPr>
          </a:p>
        </p:txBody>
      </p:sp>
      <p:sp>
        <p:nvSpPr>
          <p:cNvPr id="6" name="Rectangle 6"/>
          <p:cNvSpPr>
            <a:spLocks noChangeArrowheads="1"/>
          </p:cNvSpPr>
          <p:nvPr/>
        </p:nvSpPr>
        <p:spPr bwMode="auto">
          <a:xfrm>
            <a:off x="609600" y="1524000"/>
            <a:ext cx="8153400" cy="457200"/>
          </a:xfrm>
          <a:prstGeom prst="rect">
            <a:avLst/>
          </a:prstGeom>
          <a:noFill/>
          <a:ln w="9525">
            <a:noFill/>
            <a:miter lim="800000"/>
            <a:headEnd/>
            <a:tailEnd/>
          </a:ln>
          <a:effectLst/>
        </p:spPr>
        <p:txBody>
          <a:bodyPr anchor="ctr"/>
          <a:lstStyle/>
          <a:p>
            <a:pPr algn="r">
              <a:buFont typeface="Wingdings" pitchFamily="2" charset="2"/>
              <a:buChar char="Ø"/>
            </a:pPr>
            <a:r>
              <a:rPr lang="es-ES_tradnl" sz="2400" b="1">
                <a:latin typeface="Tahoma" pitchFamily="34" charset="0"/>
              </a:rPr>
              <a:t>Estructura</a:t>
            </a:r>
            <a:endParaRPr lang="es-ES" sz="2400" b="1">
              <a:latin typeface="Tahoma"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r>
              <a:rPr lang="es-ES_tradnl"/>
              <a:t>Nivel Conceptual</a:t>
            </a:r>
            <a:endParaRPr lang="es-ES"/>
          </a:p>
        </p:txBody>
      </p:sp>
      <p:sp>
        <p:nvSpPr>
          <p:cNvPr id="28677" name="Rectangle 3"/>
          <p:cNvSpPr>
            <a:spLocks noGrp="1" noChangeArrowheads="1"/>
          </p:cNvSpPr>
          <p:nvPr>
            <p:ph idx="1"/>
          </p:nvPr>
        </p:nvSpPr>
        <p:spPr>
          <a:xfrm>
            <a:off x="179388" y="1628775"/>
            <a:ext cx="8964612" cy="4464050"/>
          </a:xfrm>
        </p:spPr>
        <p:txBody>
          <a:bodyPr/>
          <a:lstStyle/>
          <a:p>
            <a:pPr eaLnBrk="1" hangingPunct="1"/>
            <a:r>
              <a:rPr lang="es-ES" sz="2600"/>
              <a:t>Es una visión completa de todos los </a:t>
            </a:r>
            <a:r>
              <a:rPr lang="es-ES" sz="2600" i="1"/>
              <a:t>requerimientos</a:t>
            </a:r>
            <a:r>
              <a:rPr lang="es-ES" sz="2600"/>
              <a:t> y elementos de  interés para  la organización</a:t>
            </a:r>
          </a:p>
          <a:p>
            <a:pPr eaLnBrk="1" hangingPunct="1"/>
            <a:r>
              <a:rPr lang="es-ES" sz="2600"/>
              <a:t>Debe incluir </a:t>
            </a:r>
            <a:r>
              <a:rPr lang="es-ES" sz="2600" i="1"/>
              <a:t>restricciones</a:t>
            </a:r>
            <a:r>
              <a:rPr lang="es-ES" sz="2600"/>
              <a:t> sobre los datos</a:t>
            </a:r>
          </a:p>
          <a:p>
            <a:pPr eaLnBrk="1" hangingPunct="1"/>
            <a:r>
              <a:rPr lang="es-ES" sz="2600"/>
              <a:t>La descripción del nivel conceptual no debe tener detalles dependientes del almacenamiento*</a:t>
            </a:r>
          </a:p>
          <a:p>
            <a:pPr eaLnBrk="1" hangingPunct="1"/>
            <a:r>
              <a:rPr lang="es-ES" sz="2600"/>
              <a:t>Tiene asociado un lenguaje de alto nivel</a:t>
            </a:r>
          </a:p>
          <a:p>
            <a:pPr eaLnBrk="1" hangingPunct="1">
              <a:buFont typeface="Wingdings" pitchFamily="2" charset="2"/>
              <a:buNone/>
            </a:pPr>
            <a:endParaRPr lang="es-MX" sz="1900"/>
          </a:p>
          <a:p>
            <a:pPr eaLnBrk="1" hangingPunct="1">
              <a:buFont typeface="Wingdings" pitchFamily="2" charset="2"/>
              <a:buNone/>
            </a:pPr>
            <a:r>
              <a:rPr lang="es-MX" sz="1900"/>
              <a:t>* Sin embargo en algunos SGBD esto no se logra expresar de esta manera…</a:t>
            </a:r>
            <a:endParaRPr lang="es-ES" sz="1900"/>
          </a:p>
          <a:p>
            <a:pPr eaLnBrk="1" hangingPunct="1"/>
            <a:endParaRPr lang="es-ES" sz="1900"/>
          </a:p>
        </p:txBody>
      </p:sp>
      <p:sp>
        <p:nvSpPr>
          <p:cNvPr id="4" name="3 Marcador de fecha"/>
          <p:cNvSpPr>
            <a:spLocks noGrp="1"/>
          </p:cNvSpPr>
          <p:nvPr>
            <p:ph type="dt" sz="half" idx="10"/>
          </p:nvPr>
        </p:nvSpPr>
        <p:spPr/>
        <p:txBody>
          <a:bodyPr/>
          <a:lstStyle/>
          <a:p>
            <a:pPr>
              <a:defRPr/>
            </a:pPr>
            <a:r>
              <a:rPr lang="es-CO"/>
              <a:t>Bases de datos I</a:t>
            </a:r>
            <a:endParaRPr lang="es-CO" altLang="en-US"/>
          </a:p>
        </p:txBody>
      </p:sp>
      <p:sp>
        <p:nvSpPr>
          <p:cNvPr id="6" name="5 Marcador de número de diapositiva"/>
          <p:cNvSpPr>
            <a:spLocks noGrp="1"/>
          </p:cNvSpPr>
          <p:nvPr>
            <p:ph type="sldNum" sz="quarter" idx="12"/>
          </p:nvPr>
        </p:nvSpPr>
        <p:spPr/>
        <p:txBody>
          <a:bodyPr/>
          <a:lstStyle/>
          <a:p>
            <a:pPr>
              <a:defRPr/>
            </a:pPr>
            <a:fld id="{B48C6538-4521-4CA5-8E8E-07E735D96E05}" type="slidenum">
              <a:rPr lang="es-CO" altLang="en-US"/>
              <a:pPr>
                <a:defRPr/>
              </a:pPr>
              <a:t>7</a:t>
            </a:fld>
            <a:endParaRPr lang="es-CO" alt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285750" y="-95250"/>
            <a:ext cx="7772400" cy="1143000"/>
          </a:xfrm>
          <a:prstGeom prst="rect">
            <a:avLst/>
          </a:prstGeom>
          <a:noFill/>
          <a:ln w="9525">
            <a:noFill/>
            <a:miter lim="800000"/>
            <a:headEnd/>
            <a:tailEnd/>
          </a:ln>
          <a:effectLst/>
        </p:spPr>
        <p:txBody>
          <a:bodyPr anchor="ctr"/>
          <a:lstStyle/>
          <a:p>
            <a:pPr algn="ctr"/>
            <a:r>
              <a:rPr lang="es-ES_tradnl" sz="4400" dirty="0">
                <a:solidFill>
                  <a:schemeClr val="tx2"/>
                </a:solidFill>
              </a:rPr>
              <a:t>Arquitectura ANSI</a:t>
            </a:r>
            <a:endParaRPr lang="es-ES" sz="4400" dirty="0">
              <a:solidFill>
                <a:schemeClr val="tx2"/>
              </a:solidFill>
            </a:endParaRPr>
          </a:p>
        </p:txBody>
      </p:sp>
      <p:sp>
        <p:nvSpPr>
          <p:cNvPr id="5" name="Rectangle 5"/>
          <p:cNvSpPr>
            <a:spLocks noChangeArrowheads="1"/>
          </p:cNvSpPr>
          <p:nvPr/>
        </p:nvSpPr>
        <p:spPr bwMode="auto">
          <a:xfrm>
            <a:off x="609600" y="1524000"/>
            <a:ext cx="8153400" cy="457200"/>
          </a:xfrm>
          <a:prstGeom prst="rect">
            <a:avLst/>
          </a:prstGeom>
          <a:noFill/>
          <a:ln w="9525">
            <a:noFill/>
            <a:miter lim="800000"/>
            <a:headEnd/>
            <a:tailEnd/>
          </a:ln>
          <a:effectLst/>
        </p:spPr>
        <p:txBody>
          <a:bodyPr anchor="ctr"/>
          <a:lstStyle/>
          <a:p>
            <a:pPr algn="r">
              <a:buFont typeface="Wingdings" pitchFamily="2" charset="2"/>
              <a:buChar char="Ø"/>
            </a:pPr>
            <a:r>
              <a:rPr lang="es-ES_tradnl" sz="2400" b="1">
                <a:latin typeface="Tahoma" pitchFamily="34" charset="0"/>
              </a:rPr>
              <a:t>Estructura</a:t>
            </a:r>
            <a:endParaRPr lang="es-ES" sz="2400" b="1">
              <a:latin typeface="Tahoma" pitchFamily="34" charset="0"/>
            </a:endParaRPr>
          </a:p>
        </p:txBody>
      </p:sp>
      <p:sp>
        <p:nvSpPr>
          <p:cNvPr id="6" name="Rectangle 6"/>
          <p:cNvSpPr>
            <a:spLocks noChangeArrowheads="1"/>
          </p:cNvSpPr>
          <p:nvPr/>
        </p:nvSpPr>
        <p:spPr bwMode="auto">
          <a:xfrm>
            <a:off x="685800" y="1981200"/>
            <a:ext cx="6705600" cy="5010150"/>
          </a:xfrm>
          <a:prstGeom prst="rect">
            <a:avLst/>
          </a:prstGeom>
          <a:noFill/>
          <a:ln w="9525">
            <a:noFill/>
            <a:miter lim="800000"/>
            <a:headEnd/>
            <a:tailEnd/>
          </a:ln>
          <a:effectLst/>
        </p:spPr>
        <p:txBody>
          <a:bodyPr lIns="101572" tIns="50786" rIns="101572" bIns="50786">
            <a:spAutoFit/>
          </a:bodyPr>
          <a:lstStyle/>
          <a:p>
            <a:pPr marL="457200" indent="-457200" defTabSz="1016000" eaLnBrk="0" hangingPunct="0">
              <a:lnSpc>
                <a:spcPct val="110000"/>
              </a:lnSpc>
              <a:buFontTx/>
              <a:buChar char="•"/>
            </a:pPr>
            <a:endParaRPr lang="es-ES_tradnl" sz="1000" dirty="0">
              <a:latin typeface="Tahoma" pitchFamily="34" charset="0"/>
            </a:endParaRPr>
          </a:p>
          <a:p>
            <a:pPr marL="1035050" lvl="1" indent="-457200" defTabSz="1016000" eaLnBrk="0" hangingPunct="0">
              <a:lnSpc>
                <a:spcPct val="110000"/>
              </a:lnSpc>
              <a:buFontTx/>
              <a:buChar char="•"/>
            </a:pPr>
            <a:r>
              <a:rPr lang="es-ES_tradnl" b="1" dirty="0">
                <a:latin typeface="Tahoma" pitchFamily="34" charset="0"/>
              </a:rPr>
              <a:t>Nivel interno </a:t>
            </a:r>
          </a:p>
          <a:p>
            <a:pPr marL="1035050" lvl="1" indent="-457200" defTabSz="1016000" eaLnBrk="0" hangingPunct="0">
              <a:lnSpc>
                <a:spcPct val="110000"/>
              </a:lnSpc>
            </a:pPr>
            <a:r>
              <a:rPr lang="es-ES_tradnl" dirty="0">
                <a:latin typeface="Tahoma" pitchFamily="34" charset="0"/>
              </a:rPr>
              <a:t>	</a:t>
            </a:r>
            <a:r>
              <a:rPr lang="es-ES" sz="1400" b="1" dirty="0">
                <a:latin typeface="Tahoma" pitchFamily="34" charset="0"/>
              </a:rPr>
              <a:t>En el </a:t>
            </a:r>
            <a:r>
              <a:rPr lang="es-ES" sz="1400" b="1" i="1" dirty="0">
                <a:latin typeface="Tahoma" pitchFamily="34" charset="0"/>
              </a:rPr>
              <a:t>nivel interno</a:t>
            </a:r>
            <a:r>
              <a:rPr lang="es-ES" sz="1400" b="1" dirty="0">
                <a:latin typeface="Tahoma" pitchFamily="34" charset="0"/>
              </a:rPr>
              <a:t> se describe la estructura física de la base de datos mediante un </a:t>
            </a:r>
            <a:r>
              <a:rPr lang="es-ES" sz="1400" b="1" i="1" dirty="0">
                <a:latin typeface="Tahoma" pitchFamily="34" charset="0"/>
              </a:rPr>
              <a:t>esquema interno</a:t>
            </a:r>
            <a:r>
              <a:rPr lang="es-ES" sz="1400" b="1" dirty="0">
                <a:latin typeface="Tahoma" pitchFamily="34" charset="0"/>
              </a:rPr>
              <a:t>. Este esquema se especifica mediante un modelo físico y describe todos los detalles para el almacenamiento de la base de datos, así como los métodos de acceso. </a:t>
            </a:r>
            <a:r>
              <a:rPr lang="es-ES_tradnl" sz="1400" b="1" dirty="0">
                <a:latin typeface="Tahoma" pitchFamily="34" charset="0"/>
              </a:rPr>
              <a:t>Esquema interno: descripción de la BD en términos de su representación física. </a:t>
            </a:r>
          </a:p>
          <a:p>
            <a:pPr marL="1035050" lvl="1" indent="-457200" defTabSz="1016000" eaLnBrk="0" hangingPunct="0">
              <a:lnSpc>
                <a:spcPct val="110000"/>
              </a:lnSpc>
            </a:pPr>
            <a:r>
              <a:rPr lang="es-ES_tradnl" sz="1400" dirty="0">
                <a:latin typeface="Tahoma" pitchFamily="34" charset="0"/>
              </a:rPr>
              <a:t>Ejemplo:</a:t>
            </a:r>
          </a:p>
          <a:p>
            <a:pPr marL="2074863" lvl="3" indent="-457200" algn="just" defTabSz="1016000" eaLnBrk="0" hangingPunct="0">
              <a:lnSpc>
                <a:spcPct val="110000"/>
              </a:lnSpc>
            </a:pPr>
            <a:r>
              <a:rPr lang="es-ES" sz="1400" dirty="0">
                <a:latin typeface="Symbol" pitchFamily="18" charset="2"/>
                <a:cs typeface="Times New Roman" pitchFamily="18" charset="0"/>
              </a:rPr>
              <a:t>·</a:t>
            </a:r>
            <a:r>
              <a:rPr lang="es-ES" sz="1400" dirty="0">
                <a:latin typeface="Times New Roman" pitchFamily="18" charset="0"/>
                <a:cs typeface="Times New Roman" pitchFamily="18" charset="0"/>
              </a:rPr>
              <a:t>        </a:t>
            </a:r>
            <a:r>
              <a:rPr lang="es-ES" sz="1400" dirty="0">
                <a:latin typeface="Tahoma" pitchFamily="34" charset="0"/>
                <a:cs typeface="Times New Roman" pitchFamily="18" charset="0"/>
              </a:rPr>
              <a:t>Archivo Empleados</a:t>
            </a:r>
          </a:p>
          <a:p>
            <a:pPr marL="2074863" lvl="3" indent="-457200" algn="just" defTabSz="1016000" eaLnBrk="0" hangingPunct="0">
              <a:lnSpc>
                <a:spcPct val="110000"/>
              </a:lnSpc>
            </a:pPr>
            <a:r>
              <a:rPr lang="es-ES" sz="1400" dirty="0">
                <a:latin typeface="Tahoma" pitchFamily="34" charset="0"/>
                <a:cs typeface="Times New Roman" pitchFamily="18" charset="0"/>
              </a:rPr>
              <a:t>Nombre 	: </a:t>
            </a:r>
            <a:r>
              <a:rPr lang="es-ES" sz="1400" dirty="0" err="1">
                <a:latin typeface="Tahoma" pitchFamily="34" charset="0"/>
                <a:cs typeface="Times New Roman" pitchFamily="18" charset="0"/>
              </a:rPr>
              <a:t>char</a:t>
            </a:r>
            <a:r>
              <a:rPr lang="es-ES" sz="1400" dirty="0">
                <a:latin typeface="Tahoma" pitchFamily="34" charset="0"/>
                <a:cs typeface="Times New Roman" pitchFamily="18" charset="0"/>
              </a:rPr>
              <a:t> [20]</a:t>
            </a:r>
          </a:p>
          <a:p>
            <a:pPr marL="2074863" lvl="3" indent="-457200" algn="just" defTabSz="1016000" eaLnBrk="0" hangingPunct="0">
              <a:lnSpc>
                <a:spcPct val="110000"/>
              </a:lnSpc>
            </a:pPr>
            <a:r>
              <a:rPr lang="es-ES" sz="1400" dirty="0">
                <a:latin typeface="Tahoma" pitchFamily="34" charset="0"/>
                <a:cs typeface="Times New Roman" pitchFamily="18" charset="0"/>
              </a:rPr>
              <a:t>Dirección	: </a:t>
            </a:r>
            <a:r>
              <a:rPr lang="es-ES" sz="1400" dirty="0" err="1">
                <a:latin typeface="Tahoma" pitchFamily="34" charset="0"/>
                <a:cs typeface="Times New Roman" pitchFamily="18" charset="0"/>
              </a:rPr>
              <a:t>char</a:t>
            </a:r>
            <a:r>
              <a:rPr lang="es-ES" sz="1400" dirty="0">
                <a:latin typeface="Tahoma" pitchFamily="34" charset="0"/>
                <a:cs typeface="Times New Roman" pitchFamily="18" charset="0"/>
              </a:rPr>
              <a:t> [40]</a:t>
            </a:r>
          </a:p>
          <a:p>
            <a:pPr marL="2074863" lvl="3" indent="-457200" algn="just" defTabSz="1016000" eaLnBrk="0" hangingPunct="0">
              <a:lnSpc>
                <a:spcPct val="110000"/>
              </a:lnSpc>
            </a:pPr>
            <a:r>
              <a:rPr lang="es-ES" sz="1400" dirty="0">
                <a:latin typeface="Tahoma" pitchFamily="34" charset="0"/>
                <a:cs typeface="Times New Roman" pitchFamily="18" charset="0"/>
              </a:rPr>
              <a:t>Teléfono 	: </a:t>
            </a:r>
            <a:r>
              <a:rPr lang="es-ES" sz="1400" dirty="0" err="1">
                <a:latin typeface="Tahoma" pitchFamily="34" charset="0"/>
                <a:cs typeface="Times New Roman" pitchFamily="18" charset="0"/>
              </a:rPr>
              <a:t>char</a:t>
            </a:r>
            <a:r>
              <a:rPr lang="es-ES" sz="1400" dirty="0">
                <a:latin typeface="Tahoma" pitchFamily="34" charset="0"/>
                <a:cs typeface="Times New Roman" pitchFamily="18" charset="0"/>
              </a:rPr>
              <a:t> [10]</a:t>
            </a:r>
          </a:p>
          <a:p>
            <a:pPr marL="2074863" lvl="3" indent="-457200" algn="just" defTabSz="1016000" eaLnBrk="0" hangingPunct="0">
              <a:lnSpc>
                <a:spcPct val="110000"/>
              </a:lnSpc>
            </a:pPr>
            <a:r>
              <a:rPr lang="es-ES" sz="1400" dirty="0" err="1">
                <a:latin typeface="Times New Roman" pitchFamily="18" charset="0"/>
                <a:cs typeface="Times New Roman" pitchFamily="18" charset="0"/>
              </a:rPr>
              <a:t>Depto</a:t>
            </a:r>
            <a:r>
              <a:rPr lang="es-ES" sz="1400" dirty="0">
                <a:latin typeface="Times New Roman" pitchFamily="18" charset="0"/>
                <a:cs typeface="Times New Roman" pitchFamily="18" charset="0"/>
              </a:rPr>
              <a:t>	: </a:t>
            </a:r>
            <a:r>
              <a:rPr lang="es-ES" sz="1400" dirty="0" err="1">
                <a:latin typeface="Times New Roman" pitchFamily="18" charset="0"/>
                <a:cs typeface="Times New Roman" pitchFamily="18" charset="0"/>
              </a:rPr>
              <a:t>char</a:t>
            </a:r>
            <a:r>
              <a:rPr lang="es-ES" sz="1400" dirty="0">
                <a:latin typeface="Times New Roman" pitchFamily="18" charset="0"/>
                <a:cs typeface="Times New Roman" pitchFamily="18" charset="0"/>
              </a:rPr>
              <a:t> [15]</a:t>
            </a:r>
            <a:endParaRPr lang="es-ES" sz="1400" dirty="0">
              <a:cs typeface="Times New Roman" pitchFamily="18" charset="0"/>
            </a:endParaRPr>
          </a:p>
          <a:p>
            <a:pPr marL="2074863" lvl="3" indent="-457200" algn="just" defTabSz="1016000" eaLnBrk="0" hangingPunct="0">
              <a:lnSpc>
                <a:spcPct val="110000"/>
              </a:lnSpc>
            </a:pPr>
            <a:r>
              <a:rPr lang="es-ES" sz="1400" dirty="0">
                <a:latin typeface="Tahoma" pitchFamily="34" charset="0"/>
                <a:cs typeface="Times New Roman" pitchFamily="18" charset="0"/>
              </a:rPr>
              <a:t>Sueldo	: REAL</a:t>
            </a:r>
          </a:p>
          <a:p>
            <a:pPr marL="2074863" lvl="3" indent="-457200" algn="just" defTabSz="1016000" eaLnBrk="0" hangingPunct="0">
              <a:lnSpc>
                <a:spcPct val="110000"/>
              </a:lnSpc>
            </a:pPr>
            <a:r>
              <a:rPr lang="es-ES" sz="1400" dirty="0">
                <a:latin typeface="Symbol" pitchFamily="18" charset="2"/>
                <a:cs typeface="Times New Roman" pitchFamily="18" charset="0"/>
              </a:rPr>
              <a:t>·</a:t>
            </a:r>
            <a:r>
              <a:rPr lang="es-ES" sz="1400" dirty="0">
                <a:latin typeface="Times New Roman" pitchFamily="18" charset="0"/>
                <a:cs typeface="Times New Roman" pitchFamily="18" charset="0"/>
              </a:rPr>
              <a:t>        </a:t>
            </a:r>
            <a:r>
              <a:rPr lang="es-ES" sz="1400" dirty="0">
                <a:latin typeface="Tahoma" pitchFamily="34" charset="0"/>
                <a:cs typeface="Times New Roman" pitchFamily="18" charset="0"/>
              </a:rPr>
              <a:t>Archivo índices por nombre</a:t>
            </a:r>
          </a:p>
          <a:p>
            <a:pPr marL="2074863" lvl="3" indent="-457200" algn="just" defTabSz="1016000" eaLnBrk="0" hangingPunct="0">
              <a:lnSpc>
                <a:spcPct val="110000"/>
              </a:lnSpc>
            </a:pPr>
            <a:r>
              <a:rPr lang="es-ES" sz="1400" dirty="0">
                <a:latin typeface="Symbol" pitchFamily="18" charset="2"/>
                <a:cs typeface="Times New Roman" pitchFamily="18" charset="0"/>
              </a:rPr>
              <a:t>·</a:t>
            </a:r>
            <a:r>
              <a:rPr lang="es-ES" sz="1400" dirty="0">
                <a:latin typeface="Times New Roman" pitchFamily="18" charset="0"/>
                <a:cs typeface="Times New Roman" pitchFamily="18" charset="0"/>
              </a:rPr>
              <a:t>        </a:t>
            </a:r>
            <a:r>
              <a:rPr lang="es-ES" sz="1400" dirty="0">
                <a:latin typeface="Tahoma" pitchFamily="34" charset="0"/>
                <a:cs typeface="Times New Roman" pitchFamily="18" charset="0"/>
              </a:rPr>
              <a:t>Archivo índices por </a:t>
            </a:r>
            <a:r>
              <a:rPr lang="es-ES" sz="1400" dirty="0" err="1">
                <a:latin typeface="Tahoma" pitchFamily="34" charset="0"/>
                <a:cs typeface="Times New Roman" pitchFamily="18" charset="0"/>
              </a:rPr>
              <a:t>depto</a:t>
            </a:r>
            <a:endParaRPr lang="es-ES" sz="1400" dirty="0">
              <a:latin typeface="Tahoma" pitchFamily="34" charset="0"/>
              <a:cs typeface="Times New Roman" pitchFamily="18" charset="0"/>
            </a:endParaRPr>
          </a:p>
          <a:p>
            <a:pPr marL="1035050" lvl="1" indent="-457200" defTabSz="1016000" eaLnBrk="0" hangingPunct="0">
              <a:lnSpc>
                <a:spcPct val="110000"/>
              </a:lnSpc>
            </a:pPr>
            <a:endParaRPr lang="es-ES" sz="1400" dirty="0">
              <a:latin typeface="Tahoma" pitchFamily="34" charset="0"/>
            </a:endParaRPr>
          </a:p>
          <a:p>
            <a:pPr marL="1035050" lvl="1" indent="-457200" defTabSz="1016000" eaLnBrk="0" hangingPunct="0">
              <a:lnSpc>
                <a:spcPct val="110000"/>
              </a:lnSpc>
            </a:pPr>
            <a:endParaRPr lang="es-ES_tradnl" dirty="0">
              <a:latin typeface="Tahoma" pitchFamily="34" charset="0"/>
            </a:endParaRPr>
          </a:p>
          <a:p>
            <a:pPr marL="457200" indent="-457200" defTabSz="1016000" eaLnBrk="0" hangingPunct="0">
              <a:lnSpc>
                <a:spcPct val="110000"/>
              </a:lnSpc>
              <a:buFontTx/>
              <a:buChar char="•"/>
            </a:pPr>
            <a:endParaRPr lang="es-ES_tradnl" sz="2000" dirty="0">
              <a:latin typeface="Tahoma"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r>
              <a:rPr lang="es-ES_tradnl"/>
              <a:t>Nivel Físico</a:t>
            </a:r>
            <a:endParaRPr lang="es-ES"/>
          </a:p>
        </p:txBody>
      </p:sp>
      <p:sp>
        <p:nvSpPr>
          <p:cNvPr id="30725" name="Rectangle 3"/>
          <p:cNvSpPr>
            <a:spLocks noGrp="1" noChangeArrowheads="1"/>
          </p:cNvSpPr>
          <p:nvPr>
            <p:ph idx="1"/>
          </p:nvPr>
        </p:nvSpPr>
        <p:spPr>
          <a:xfrm>
            <a:off x="566738" y="1752600"/>
            <a:ext cx="8326437" cy="4267200"/>
          </a:xfrm>
        </p:spPr>
        <p:txBody>
          <a:bodyPr/>
          <a:lstStyle/>
          <a:p>
            <a:pPr eaLnBrk="1" hangingPunct="1"/>
            <a:r>
              <a:rPr lang="es-ES"/>
              <a:t>Describe </a:t>
            </a:r>
            <a:r>
              <a:rPr lang="es-ES" b="1" i="1"/>
              <a:t>cómo</a:t>
            </a:r>
            <a:r>
              <a:rPr lang="es-ES"/>
              <a:t> los datos son almacenados en términos de estructuras de datos particulares</a:t>
            </a:r>
          </a:p>
          <a:p>
            <a:pPr eaLnBrk="1" hangingPunct="1"/>
            <a:r>
              <a:rPr lang="es-ES"/>
              <a:t>Se encarga de: </a:t>
            </a:r>
          </a:p>
          <a:p>
            <a:pPr eaLnBrk="1" hangingPunct="1">
              <a:buFont typeface="Wingdings" pitchFamily="2" charset="2"/>
              <a:buNone/>
            </a:pPr>
            <a:r>
              <a:rPr lang="es-ES"/>
              <a:t>    - Reservar espacio para datos e índices</a:t>
            </a:r>
          </a:p>
          <a:p>
            <a:pPr eaLnBrk="1" hangingPunct="1">
              <a:buFont typeface="Wingdings" pitchFamily="2" charset="2"/>
              <a:buNone/>
            </a:pPr>
            <a:r>
              <a:rPr lang="es-ES"/>
              <a:t>    - Compresión de datos</a:t>
            </a:r>
          </a:p>
          <a:p>
            <a:pPr eaLnBrk="1" hangingPunct="1">
              <a:buFont typeface="Wingdings" pitchFamily="2" charset="2"/>
              <a:buNone/>
            </a:pPr>
            <a:r>
              <a:rPr lang="es-ES"/>
              <a:t>    - Técnicas de encriptamiento de datos</a:t>
            </a:r>
          </a:p>
          <a:p>
            <a:pPr eaLnBrk="1" hangingPunct="1">
              <a:buFont typeface="Wingdings" pitchFamily="2" charset="2"/>
              <a:buNone/>
            </a:pPr>
            <a:endParaRPr lang="es-ES"/>
          </a:p>
        </p:txBody>
      </p:sp>
      <p:sp>
        <p:nvSpPr>
          <p:cNvPr id="4" name="3 Marcador de fecha"/>
          <p:cNvSpPr>
            <a:spLocks noGrp="1"/>
          </p:cNvSpPr>
          <p:nvPr>
            <p:ph type="dt" sz="half" idx="10"/>
          </p:nvPr>
        </p:nvSpPr>
        <p:spPr/>
        <p:txBody>
          <a:bodyPr/>
          <a:lstStyle/>
          <a:p>
            <a:pPr>
              <a:defRPr/>
            </a:pPr>
            <a:r>
              <a:rPr lang="es-CO"/>
              <a:t>Bases de datos I</a:t>
            </a:r>
            <a:endParaRPr lang="es-CO" altLang="en-US"/>
          </a:p>
        </p:txBody>
      </p:sp>
      <p:sp>
        <p:nvSpPr>
          <p:cNvPr id="6" name="5 Marcador de número de diapositiva"/>
          <p:cNvSpPr>
            <a:spLocks noGrp="1"/>
          </p:cNvSpPr>
          <p:nvPr>
            <p:ph type="sldNum" sz="quarter" idx="12"/>
          </p:nvPr>
        </p:nvSpPr>
        <p:spPr/>
        <p:txBody>
          <a:bodyPr/>
          <a:lstStyle/>
          <a:p>
            <a:pPr>
              <a:defRPr/>
            </a:pPr>
            <a:fld id="{0B4AC0C0-0FBA-49CD-954B-3DA721069F35}" type="slidenum">
              <a:rPr lang="es-CO" altLang="en-US"/>
              <a:pPr>
                <a:defRPr/>
              </a:pPr>
              <a:t>9</a:t>
            </a:fld>
            <a:endParaRPr lang="es-CO" altLang="en-US"/>
          </a:p>
        </p:txBody>
      </p:sp>
    </p:spTree>
  </p:cSld>
  <p:clrMapOvr>
    <a:masterClrMapping/>
  </p:clrMapOvr>
  <p:transition/>
</p:sld>
</file>

<file path=ppt/theme/theme1.xml><?xml version="1.0" encoding="utf-8"?>
<a:theme xmlns:a="http://schemas.openxmlformats.org/drawingml/2006/main" name="Técnico">
  <a:themeElements>
    <a:clrScheme name="Técnico">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écnico">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écnico">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2154</TotalTime>
  <Words>1852</Words>
  <Application>Microsoft Office PowerPoint</Application>
  <PresentationFormat>Presentación en pantalla (4:3)</PresentationFormat>
  <Paragraphs>268</Paragraphs>
  <Slides>36</Slides>
  <Notes>0</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36</vt:i4>
      </vt:variant>
    </vt:vector>
  </HeadingPairs>
  <TitlesOfParts>
    <vt:vector size="48" baseType="lpstr">
      <vt:lpstr>Arial</vt:lpstr>
      <vt:lpstr>Arial Unicode MS</vt:lpstr>
      <vt:lpstr>Calibri</vt:lpstr>
      <vt:lpstr>Comic Sans MS</vt:lpstr>
      <vt:lpstr>Franklin Gothic Book</vt:lpstr>
      <vt:lpstr>Symbol</vt:lpstr>
      <vt:lpstr>Tahoma</vt:lpstr>
      <vt:lpstr>Times New Roman</vt:lpstr>
      <vt:lpstr>Verdana</vt:lpstr>
      <vt:lpstr>Wingdings</vt:lpstr>
      <vt:lpstr>Wingdings 2</vt:lpstr>
      <vt:lpstr>Técnico</vt:lpstr>
      <vt:lpstr>BASE DE DATOS</vt:lpstr>
      <vt:lpstr>REFLEXION</vt:lpstr>
      <vt:lpstr>Presentación de PowerPoint</vt:lpstr>
      <vt:lpstr>ESTRUCTURA  </vt:lpstr>
      <vt:lpstr>Presentación de PowerPoint</vt:lpstr>
      <vt:lpstr>Presentación de PowerPoint</vt:lpstr>
      <vt:lpstr>Nivel Conceptual</vt:lpstr>
      <vt:lpstr>Presentación de PowerPoint</vt:lpstr>
      <vt:lpstr>Nivel Físico</vt:lpstr>
      <vt:lpstr>Presentación de PowerPoint</vt:lpstr>
      <vt:lpstr>Nivel de Visión</vt:lpstr>
      <vt:lpstr>Nivel de Visión</vt:lpstr>
      <vt:lpstr>Niveles de abstracción (ANSI/SPARC)</vt:lpstr>
      <vt:lpstr>Presentación de PowerPoint</vt:lpstr>
      <vt:lpstr>Independencia de los datos</vt:lpstr>
      <vt:lpstr>Independencia de los datos</vt:lpstr>
      <vt:lpstr>Independencia Física</vt:lpstr>
      <vt:lpstr>Independencia Lógica</vt:lpstr>
      <vt:lpstr>Independencia Lógica</vt:lpstr>
      <vt:lpstr>Modelos de datos</vt:lpstr>
      <vt:lpstr>Clasificación de los modelos de datos</vt:lpstr>
      <vt:lpstr>Clasificación de los modelos de datos</vt:lpstr>
      <vt:lpstr>Clasificación de los modelos de datos</vt:lpstr>
      <vt:lpstr>Diferencias entre el modelo lógico y el conceptual</vt:lpstr>
      <vt:lpstr>Algunos ejemplos de modelos conceptuales son:</vt:lpstr>
      <vt:lpstr>Presentación de PowerPoint</vt:lpstr>
      <vt:lpstr>Desventajas</vt:lpstr>
      <vt:lpstr>Análisis y diseño</vt:lpstr>
      <vt:lpstr>Determinación de requerimientos</vt:lpstr>
      <vt:lpstr>Determinación de requerimientos- ejemplo</vt:lpstr>
      <vt:lpstr>Determinación de requerimientos- ejemplo</vt:lpstr>
      <vt:lpstr>Determinación de requerimientos- ejemplo</vt:lpstr>
      <vt:lpstr>Determinación de requerimientos- ejemplo</vt:lpstr>
      <vt:lpstr>Determinación de requerimientos- ejemplo</vt:lpstr>
      <vt:lpstr>Determinación de requerimientos- ejemplo</vt:lpstr>
      <vt:lpstr>Determinación de requerimientos- ejemplo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DATOS</dc:title>
  <dc:creator>frey</dc:creator>
  <cp:lastModifiedBy>frey</cp:lastModifiedBy>
  <cp:revision>80</cp:revision>
  <dcterms:created xsi:type="dcterms:W3CDTF">2014-01-15T22:59:49Z</dcterms:created>
  <dcterms:modified xsi:type="dcterms:W3CDTF">2017-05-16T00:29:04Z</dcterms:modified>
</cp:coreProperties>
</file>