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316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77E62-43A7-4B19-A358-CFF1B864ACB0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FE2C-D2E3-44E9-892C-4397885067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A573-F5F1-4F1E-80CB-D90CCADB75C0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2800-DF7C-4F00-9B03-16AF84472F30}" type="slidenum">
              <a:rPr lang="es-VE" smtClean="0"/>
              <a:pPr/>
              <a:t>17</a:t>
            </a:fld>
            <a:endParaRPr lang="es-V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2800-DF7C-4F00-9B03-16AF84472F30}" type="slidenum">
              <a:rPr lang="es-VE" smtClean="0"/>
              <a:pPr/>
              <a:t>18</a:t>
            </a:fld>
            <a:endParaRPr lang="es-V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8489-66C9-4388-A058-0383DF20A781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179"/>
            <a:ext cx="5027893" cy="4114358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30BD1-4552-4376-962A-BFD1517E69B3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179"/>
            <a:ext cx="5027893" cy="4114358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461B9-74EE-4C39-B2E2-C44B0B8D4BCF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E60CA-08B0-43AC-AA86-0E99DC744B13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11D5E-2D14-419A-8791-437D7572F2BB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C1D45-209B-4648-BDB4-409173705343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2084C-529C-4B26-B455-3504833F754D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C485E-EA20-4CDA-9A82-AED06800C0AF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2800-DF7C-4F00-9B03-16AF84472F30}" type="slidenum">
              <a:rPr lang="es-VE" smtClean="0"/>
              <a:pPr/>
              <a:t>14</a:t>
            </a:fld>
            <a:endParaRPr lang="es-V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B8B83-729D-4C33-BDB0-28DA91FBB6FE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4656"/>
            <a:ext cx="5027893" cy="4112881"/>
          </a:xfrm>
          <a:noFill/>
          <a:ln/>
        </p:spPr>
        <p:txBody>
          <a:bodyPr/>
          <a:lstStyle/>
          <a:p>
            <a:pPr eaLnBrk="1" hangingPunct="1"/>
            <a:endParaRPr lang="es-P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altLang="en-US"/>
              <a:t>Universidad Nacional de Colombia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9D5F-BF4A-4E76-B8B3-C4CB5E66526F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11/05/2016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hyperlink" Target="http://es.wikipedia.org/wiki/MySQL" TargetMode="Externa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4" name="3 Marcador de contenido" descr="M200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714488"/>
            <a:ext cx="4500594" cy="4500594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429256" y="214290"/>
            <a:ext cx="4071966" cy="1339841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ing.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Freidy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Nuñez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fnunez@itla.edu.do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28775"/>
            <a:ext cx="8278813" cy="492918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s-ES_tradnl" dirty="0"/>
              <a:t>¿Por qué surgieron los sistemas de Bases de Datos?</a:t>
            </a:r>
          </a:p>
          <a:p>
            <a:pPr lvl="1" eaLnBrk="1" hangingPunct="1">
              <a:defRPr/>
            </a:pPr>
            <a:r>
              <a:rPr lang="es-ES_tradnl" dirty="0"/>
              <a:t>Necesidad de solucionar las debilidades de los sistemas de archivos</a:t>
            </a:r>
          </a:p>
          <a:p>
            <a:pPr lvl="1" eaLnBrk="1" hangingPunct="1">
              <a:defRPr/>
            </a:pPr>
            <a:r>
              <a:rPr lang="es-ES_tradnl" dirty="0"/>
              <a:t>Capacidades:</a:t>
            </a:r>
          </a:p>
          <a:p>
            <a:pPr marL="1341438" lvl="2" indent="-669925" eaLnBrk="1" hangingPunct="1">
              <a:defRPr/>
            </a:pPr>
            <a:r>
              <a:rPr lang="es-ES_tradnl" sz="2100" dirty="0"/>
              <a:t>Manejo de </a:t>
            </a:r>
            <a:r>
              <a:rPr lang="es-ES_tradnl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persistencia</a:t>
            </a:r>
          </a:p>
          <a:p>
            <a:pPr marL="1341438" lvl="2" indent="-669925" eaLnBrk="1" hangingPunct="1">
              <a:defRPr/>
            </a:pPr>
            <a:r>
              <a:rPr lang="es-ES_tradnl" sz="2100" dirty="0"/>
              <a:t>Soporte por lo menos de un </a:t>
            </a:r>
            <a:r>
              <a:rPr lang="es-ES_tradnl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modelo de datos</a:t>
            </a:r>
          </a:p>
          <a:p>
            <a:pPr marL="1341438" lvl="2" indent="-669925" eaLnBrk="1" hangingPunct="1">
              <a:defRPr/>
            </a:pPr>
            <a:r>
              <a:rPr lang="es-ES_tradnl" sz="2100" dirty="0"/>
              <a:t>Soporte de un </a:t>
            </a:r>
            <a:r>
              <a:rPr lang="es-ES_tradnl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lenguaje de alto nivel</a:t>
            </a:r>
            <a:r>
              <a:rPr lang="es-ES_tradnl" sz="2100" dirty="0"/>
              <a:t> que permita manipular y definir la estructura de la información</a:t>
            </a:r>
          </a:p>
          <a:p>
            <a:pPr marL="1341438" lvl="2" indent="-669925" eaLnBrk="1" hangingPunct="1">
              <a:defRPr/>
            </a:pPr>
            <a:r>
              <a:rPr lang="es-ES_tradnl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 de acceso</a:t>
            </a:r>
          </a:p>
          <a:p>
            <a:pPr marL="1341438" lvl="2" indent="-669925" eaLnBrk="1" hangingPunct="1">
              <a:defRPr/>
            </a:pPr>
            <a:r>
              <a:rPr lang="es-ES_tradnl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Evitar inconsistencias</a:t>
            </a:r>
            <a:r>
              <a:rPr lang="es-ES_tradnl" sz="2100" dirty="0"/>
              <a:t> al </a:t>
            </a:r>
            <a:r>
              <a:rPr lang="es-ES_tradnl" sz="21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compartir</a:t>
            </a:r>
            <a:r>
              <a:rPr lang="es-ES_tradnl" sz="2100" dirty="0"/>
              <a:t> la información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D5CCE-B680-42D7-AF29-56A06FC6B302}" type="slidenum">
              <a:rPr lang="es-CO" altLang="en-US"/>
              <a:pPr>
                <a:defRPr/>
              </a:pPr>
              <a:t>10</a:t>
            </a:fld>
            <a:endParaRPr lang="es-CO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9750" y="549275"/>
            <a:ext cx="80010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CO" sz="4200">
                <a:solidFill>
                  <a:schemeClr val="tx2"/>
                </a:solidFill>
                <a:latin typeface="Garamond" pitchFamily="18" charset="0"/>
              </a:rPr>
              <a:t>Un poco de historia …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03350" y="260350"/>
            <a:ext cx="2447925" cy="712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CO"/>
              <a:t>… Antes</a:t>
            </a:r>
          </a:p>
        </p:txBody>
      </p:sp>
      <p:graphicFrame>
        <p:nvGraphicFramePr>
          <p:cNvPr id="7173" name="Object 3">
            <a:hlinkClick r:id="" action="ppaction://ole?verb=0"/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751263" y="692150"/>
          <a:ext cx="1528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Microsoft ClipArt Gallery" r:id="rId4" imgW="4054475" imgH="2538413" progId="">
                  <p:embed/>
                </p:oleObj>
              </mc:Choice>
              <mc:Fallback>
                <p:oleObj name="Microsoft ClipArt Gallery" r:id="rId4" imgW="4054475" imgH="2538413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692150"/>
                        <a:ext cx="15287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>
            <a:hlinkClick r:id="" action="ppaction://ole?verb=0"/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081088" y="3990975"/>
          <a:ext cx="1098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Microsoft ClipArt Gallery" r:id="rId6" imgW="4054475" imgH="2538413" progId="">
                  <p:embed/>
                </p:oleObj>
              </mc:Choice>
              <mc:Fallback>
                <p:oleObj name="Microsoft ClipArt Gallery" r:id="rId6" imgW="4054475" imgH="2538413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990975"/>
                        <a:ext cx="10985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>
            <a:hlinkClick r:id="" action="ppaction://ole?verb=0"/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175500" y="620713"/>
          <a:ext cx="152876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Microsoft ClipArt Gallery" r:id="rId7" imgW="4054475" imgH="2538413" progId="">
                  <p:embed/>
                </p:oleObj>
              </mc:Choice>
              <mc:Fallback>
                <p:oleObj name="Microsoft ClipArt Gallery" r:id="rId7" imgW="4054475" imgH="2538413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620713"/>
                        <a:ext cx="152876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36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459FE-000C-4D26-AC49-C13DD1A95059}" type="slidenum">
              <a:rPr lang="es-CO" altLang="en-US"/>
              <a:pPr>
                <a:defRPr/>
              </a:pPr>
              <a:t>11</a:t>
            </a:fld>
            <a:endParaRPr lang="es-CO" altLang="en-US"/>
          </a:p>
        </p:txBody>
      </p:sp>
      <p:graphicFrame>
        <p:nvGraphicFramePr>
          <p:cNvPr id="717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3850" y="765175"/>
          <a:ext cx="18716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Microsoft ClipArt Gallery" r:id="rId8" imgW="4054475" imgH="2538413" progId="">
                  <p:embed/>
                </p:oleObj>
              </mc:Choice>
              <mc:Fallback>
                <p:oleObj name="Microsoft ClipArt Gallery" r:id="rId8" imgW="4054475" imgH="2538413" progId="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65175"/>
                        <a:ext cx="18716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31913" y="5445125"/>
          <a:ext cx="12033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icrosoft ClipArt Gallery" r:id="rId9" imgW="4054475" imgH="2538413" progId="">
                  <p:embed/>
                </p:oleObj>
              </mc:Choice>
              <mc:Fallback>
                <p:oleObj name="Microsoft ClipArt Gallery" r:id="rId9" imgW="4054475" imgH="2538413" progId="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12033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7088" y="4724400"/>
          <a:ext cx="1203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Microsoft ClipArt Gallery" r:id="rId10" imgW="4054475" imgH="2538413" progId="">
                  <p:embed/>
                </p:oleObj>
              </mc:Choice>
              <mc:Fallback>
                <p:oleObj name="Microsoft ClipArt Gallery" r:id="rId10" imgW="4054475" imgH="2538413" progId="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2033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AutoShape 9"/>
          <p:cNvSpPr>
            <a:spLocks noChangeArrowheads="1"/>
          </p:cNvSpPr>
          <p:nvPr/>
        </p:nvSpPr>
        <p:spPr bwMode="auto">
          <a:xfrm>
            <a:off x="560388" y="2276475"/>
            <a:ext cx="1562100" cy="7826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latin typeface="Verdana" pitchFamily="34" charset="0"/>
              </a:rPr>
              <a:t>Empleados</a:t>
            </a:r>
          </a:p>
        </p:txBody>
      </p:sp>
      <p:sp>
        <p:nvSpPr>
          <p:cNvPr id="7180" name="AutoShape 10"/>
          <p:cNvSpPr>
            <a:spLocks noChangeArrowheads="1"/>
          </p:cNvSpPr>
          <p:nvPr/>
        </p:nvSpPr>
        <p:spPr bwMode="auto">
          <a:xfrm>
            <a:off x="3276600" y="2205038"/>
            <a:ext cx="1203325" cy="576262"/>
          </a:xfrm>
          <a:prstGeom prst="can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latin typeface="Verdana" pitchFamily="34" charset="0"/>
              </a:rPr>
              <a:t>Clientes</a:t>
            </a:r>
          </a:p>
        </p:txBody>
      </p:sp>
      <p:sp>
        <p:nvSpPr>
          <p:cNvPr id="7181" name="AutoShape 11"/>
          <p:cNvSpPr>
            <a:spLocks noChangeArrowheads="1"/>
          </p:cNvSpPr>
          <p:nvPr/>
        </p:nvSpPr>
        <p:spPr bwMode="auto">
          <a:xfrm>
            <a:off x="4068763" y="2924175"/>
            <a:ext cx="1347787" cy="576263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latin typeface="Verdana" pitchFamily="34" charset="0"/>
              </a:rPr>
              <a:t>Inventario</a:t>
            </a:r>
          </a:p>
        </p:txBody>
      </p:sp>
      <p:sp>
        <p:nvSpPr>
          <p:cNvPr id="7182" name="AutoShape 12"/>
          <p:cNvSpPr>
            <a:spLocks noChangeArrowheads="1"/>
          </p:cNvSpPr>
          <p:nvPr/>
        </p:nvSpPr>
        <p:spPr bwMode="auto">
          <a:xfrm>
            <a:off x="5005388" y="2205038"/>
            <a:ext cx="1006475" cy="6477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latin typeface="Verdana" pitchFamily="34" charset="0"/>
              </a:rPr>
              <a:t>Ventas</a:t>
            </a:r>
          </a:p>
        </p:txBody>
      </p:sp>
      <p:sp>
        <p:nvSpPr>
          <p:cNvPr id="7183" name="AutoShape 13"/>
          <p:cNvSpPr>
            <a:spLocks noChangeArrowheads="1"/>
          </p:cNvSpPr>
          <p:nvPr/>
        </p:nvSpPr>
        <p:spPr bwMode="auto">
          <a:xfrm>
            <a:off x="7019925" y="2133600"/>
            <a:ext cx="1562100" cy="782638"/>
          </a:xfrm>
          <a:prstGeom prst="can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latin typeface="Verdana" pitchFamily="34" charset="0"/>
              </a:rPr>
              <a:t>Cuentas</a:t>
            </a:r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4140200" y="458152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CO">
                <a:solidFill>
                  <a:schemeClr val="bg1"/>
                </a:solidFill>
                <a:latin typeface="Verdana" pitchFamily="34" charset="0"/>
              </a:rPr>
              <a:t>SGBD</a:t>
            </a:r>
          </a:p>
        </p:txBody>
      </p:sp>
      <p:sp>
        <p:nvSpPr>
          <p:cNvPr id="7185" name="AutoShape 15"/>
          <p:cNvSpPr>
            <a:spLocks noChangeArrowheads="1"/>
          </p:cNvSpPr>
          <p:nvPr/>
        </p:nvSpPr>
        <p:spPr bwMode="auto">
          <a:xfrm>
            <a:off x="6659563" y="4149725"/>
            <a:ext cx="2162175" cy="1944688"/>
          </a:xfrm>
          <a:prstGeom prst="can">
            <a:avLst>
              <a:gd name="adj" fmla="val 25000"/>
            </a:avLst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CO" sz="1600" b="1">
                <a:latin typeface="Verdana" pitchFamily="34" charset="0"/>
              </a:rPr>
              <a:t>Empleados</a:t>
            </a:r>
          </a:p>
          <a:p>
            <a:pPr algn="ctr"/>
            <a:r>
              <a:rPr lang="es-CO" sz="1600" b="1">
                <a:latin typeface="Verdana" pitchFamily="34" charset="0"/>
              </a:rPr>
              <a:t>Clientes</a:t>
            </a:r>
          </a:p>
          <a:p>
            <a:pPr algn="ctr"/>
            <a:r>
              <a:rPr lang="es-CO" sz="1600" b="1">
                <a:latin typeface="Verdana" pitchFamily="34" charset="0"/>
              </a:rPr>
              <a:t>Ventas</a:t>
            </a:r>
          </a:p>
          <a:p>
            <a:pPr algn="ctr"/>
            <a:r>
              <a:rPr lang="es-CO" sz="1600" b="1">
                <a:latin typeface="Verdana" pitchFamily="34" charset="0"/>
              </a:rPr>
              <a:t>Inventario</a:t>
            </a:r>
          </a:p>
          <a:p>
            <a:pPr algn="ctr"/>
            <a:r>
              <a:rPr lang="es-CO" sz="1600" b="1">
                <a:latin typeface="Verdana" pitchFamily="34" charset="0"/>
              </a:rPr>
              <a:t>Cuentas</a:t>
            </a:r>
          </a:p>
        </p:txBody>
      </p:sp>
      <p:sp>
        <p:nvSpPr>
          <p:cNvPr id="7186" name="Text Box 16"/>
          <p:cNvSpPr txBox="1">
            <a:spLocks noChangeArrowheads="1"/>
          </p:cNvSpPr>
          <p:nvPr/>
        </p:nvSpPr>
        <p:spPr bwMode="auto">
          <a:xfrm>
            <a:off x="323850" y="1622425"/>
            <a:ext cx="186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>
                <a:latin typeface="Verdana" pitchFamily="34" charset="0"/>
              </a:rPr>
              <a:t>Dpto. Personal</a:t>
            </a:r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>
            <a:off x="1352550" y="1916113"/>
            <a:ext cx="0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8" name="Line 18"/>
          <p:cNvSpPr>
            <a:spLocks noChangeShapeType="1"/>
          </p:cNvSpPr>
          <p:nvPr/>
        </p:nvSpPr>
        <p:spPr bwMode="auto">
          <a:xfrm flipH="1">
            <a:off x="3924300" y="2060575"/>
            <a:ext cx="576263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9" name="Line 19"/>
          <p:cNvSpPr>
            <a:spLocks noChangeShapeType="1"/>
          </p:cNvSpPr>
          <p:nvPr/>
        </p:nvSpPr>
        <p:spPr bwMode="auto">
          <a:xfrm>
            <a:off x="4716463" y="2060575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0" name="Line 20"/>
          <p:cNvSpPr>
            <a:spLocks noChangeShapeType="1"/>
          </p:cNvSpPr>
          <p:nvPr/>
        </p:nvSpPr>
        <p:spPr bwMode="auto">
          <a:xfrm>
            <a:off x="4932363" y="2060575"/>
            <a:ext cx="5762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1" name="Text Box 21"/>
          <p:cNvSpPr txBox="1">
            <a:spLocks noChangeArrowheads="1"/>
          </p:cNvSpPr>
          <p:nvPr/>
        </p:nvSpPr>
        <p:spPr bwMode="auto">
          <a:xfrm>
            <a:off x="3757613" y="1700213"/>
            <a:ext cx="1677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>
                <a:latin typeface="Verdana" pitchFamily="34" charset="0"/>
              </a:rPr>
              <a:t>Dpto. Ventas</a:t>
            </a:r>
          </a:p>
        </p:txBody>
      </p:sp>
      <p:sp>
        <p:nvSpPr>
          <p:cNvPr id="7192" name="Text Box 22"/>
          <p:cNvSpPr txBox="1">
            <a:spLocks noChangeArrowheads="1"/>
          </p:cNvSpPr>
          <p:nvPr/>
        </p:nvSpPr>
        <p:spPr bwMode="auto">
          <a:xfrm>
            <a:off x="6715125" y="1549400"/>
            <a:ext cx="2320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>
                <a:latin typeface="Verdana" pitchFamily="34" charset="0"/>
              </a:rPr>
              <a:t>Dpto. Contabilidad</a:t>
            </a:r>
          </a:p>
        </p:txBody>
      </p:sp>
      <p:sp>
        <p:nvSpPr>
          <p:cNvPr id="7193" name="Line 23"/>
          <p:cNvSpPr>
            <a:spLocks noChangeShapeType="1"/>
          </p:cNvSpPr>
          <p:nvPr/>
        </p:nvSpPr>
        <p:spPr bwMode="auto">
          <a:xfrm>
            <a:off x="7812088" y="1844675"/>
            <a:ext cx="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4" name="Line 24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95" name="Line 25"/>
          <p:cNvSpPr>
            <a:spLocks noChangeShapeType="1"/>
          </p:cNvSpPr>
          <p:nvPr/>
        </p:nvSpPr>
        <p:spPr bwMode="auto">
          <a:xfrm>
            <a:off x="2484438" y="4437063"/>
            <a:ext cx="15827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6" name="Line 26"/>
          <p:cNvSpPr>
            <a:spLocks noChangeShapeType="1"/>
          </p:cNvSpPr>
          <p:nvPr/>
        </p:nvSpPr>
        <p:spPr bwMode="auto">
          <a:xfrm>
            <a:off x="2051050" y="501332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7" name="Line 27"/>
          <p:cNvSpPr>
            <a:spLocks noChangeShapeType="1"/>
          </p:cNvSpPr>
          <p:nvPr/>
        </p:nvSpPr>
        <p:spPr bwMode="auto">
          <a:xfrm flipV="1">
            <a:off x="2627313" y="5229225"/>
            <a:ext cx="14398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8" name="Line 28"/>
          <p:cNvSpPr>
            <a:spLocks noChangeShapeType="1"/>
          </p:cNvSpPr>
          <p:nvPr/>
        </p:nvSpPr>
        <p:spPr bwMode="auto">
          <a:xfrm>
            <a:off x="5148263" y="5084763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9" name="Text Box 29"/>
          <p:cNvSpPr txBox="1">
            <a:spLocks noChangeArrowheads="1"/>
          </p:cNvSpPr>
          <p:nvPr/>
        </p:nvSpPr>
        <p:spPr bwMode="auto">
          <a:xfrm>
            <a:off x="6646863" y="4192588"/>
            <a:ext cx="223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b="1">
                <a:latin typeface="Verdana" pitchFamily="34" charset="0"/>
              </a:rPr>
              <a:t>BASE DE DATOS</a:t>
            </a:r>
          </a:p>
        </p:txBody>
      </p:sp>
      <p:sp>
        <p:nvSpPr>
          <p:cNvPr id="7200" name="Rectangle 30"/>
          <p:cNvSpPr>
            <a:spLocks noChangeArrowheads="1"/>
          </p:cNvSpPr>
          <p:nvPr/>
        </p:nvSpPr>
        <p:spPr bwMode="auto">
          <a:xfrm>
            <a:off x="3276600" y="3795713"/>
            <a:ext cx="206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3600">
                <a:solidFill>
                  <a:schemeClr val="tx2"/>
                </a:solidFill>
                <a:latin typeface="Verdana" pitchFamily="34" charset="0"/>
              </a:rPr>
              <a:t>… Ahora</a:t>
            </a:r>
          </a:p>
        </p:txBody>
      </p:sp>
      <p:sp>
        <p:nvSpPr>
          <p:cNvPr id="7201" name="Text Box 31"/>
          <p:cNvSpPr txBox="1">
            <a:spLocks noChangeArrowheads="1"/>
          </p:cNvSpPr>
          <p:nvPr/>
        </p:nvSpPr>
        <p:spPr bwMode="auto">
          <a:xfrm>
            <a:off x="0" y="4005263"/>
            <a:ext cx="1050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600">
                <a:latin typeface="Verdana" pitchFamily="34" charset="0"/>
              </a:rPr>
              <a:t>Personal</a:t>
            </a:r>
          </a:p>
        </p:txBody>
      </p:sp>
      <p:sp>
        <p:nvSpPr>
          <p:cNvPr id="7202" name="Text Box 32"/>
          <p:cNvSpPr txBox="1">
            <a:spLocks noChangeArrowheads="1"/>
          </p:cNvSpPr>
          <p:nvPr/>
        </p:nvSpPr>
        <p:spPr bwMode="auto">
          <a:xfrm>
            <a:off x="0" y="4749800"/>
            <a:ext cx="881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600">
                <a:latin typeface="Verdana" pitchFamily="34" charset="0"/>
              </a:rPr>
              <a:t>Ventas</a:t>
            </a:r>
          </a:p>
        </p:txBody>
      </p:sp>
      <p:sp>
        <p:nvSpPr>
          <p:cNvPr id="7203" name="Text Box 33"/>
          <p:cNvSpPr txBox="1">
            <a:spLocks noChangeArrowheads="1"/>
          </p:cNvSpPr>
          <p:nvPr/>
        </p:nvSpPr>
        <p:spPr bwMode="auto">
          <a:xfrm>
            <a:off x="-36513" y="5629275"/>
            <a:ext cx="1449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600">
                <a:latin typeface="Verdana" pitchFamily="34" charset="0"/>
              </a:rPr>
              <a:t>Contabilidad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antigua</a:t>
            </a:r>
          </a:p>
        </p:txBody>
      </p:sp>
      <p:pic>
        <p:nvPicPr>
          <p:cNvPr id="4" name="3 Marcador de contenido" descr="archivero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6" y="2143116"/>
            <a:ext cx="3028950" cy="2790825"/>
          </a:xfrm>
        </p:spPr>
      </p:pic>
      <p:pic>
        <p:nvPicPr>
          <p:cNvPr id="5" name="4 Imagen" descr="Archivist_Surv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85926"/>
            <a:ext cx="4597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4" name="3 Marcador de contenido" descr="1253650064AM8x8z[1]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85860"/>
            <a:ext cx="5080000" cy="3810000"/>
          </a:xfrm>
        </p:spPr>
      </p:pic>
      <p:sp>
        <p:nvSpPr>
          <p:cNvPr id="5" name="4 CuadroTexto"/>
          <p:cNvSpPr txBox="1"/>
          <p:nvPr/>
        </p:nvSpPr>
        <p:spPr>
          <a:xfrm>
            <a:off x="1285852" y="5715016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Tablas. </a:t>
            </a:r>
          </a:p>
          <a:p>
            <a:r>
              <a:rPr lang="es-ES" dirty="0"/>
              <a:t>Varias tablas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2910" y="714356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COMPONENTES DE UNA BASE DE DATOS</a:t>
            </a:r>
            <a:endParaRPr lang="es-VE" sz="2400" b="1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71472" y="2214554"/>
            <a:ext cx="62151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VE" b="1" dirty="0">
                <a:latin typeface="Tahoma" pitchFamily="34" charset="0"/>
                <a:ea typeface="Tahoma" pitchFamily="34" charset="0"/>
                <a:cs typeface="Tahoma" pitchFamily="34" charset="0"/>
              </a:rPr>
              <a:t>Usuarios</a:t>
            </a: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 personal que usa la base de datos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s-VE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s-VE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</a:t>
            </a: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 que es el DBMS o Sistema Administrador de 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s-VE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s-VE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Datos</a:t>
            </a: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 los cuales están almacenados de acuerdo a la estructura externa y van a ser procesados para convertirse en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VE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VE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4033" name="Imagen 1" descr="http://www.monografias.com/trabajos34/base-de-datos/Image89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2928934"/>
            <a:ext cx="2214578" cy="3499278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214414" y="50004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DO" dirty="0"/>
                        <a:t>Sistema de Base</a:t>
                      </a:r>
                      <a:r>
                        <a:rPr lang="es-DO" baseline="0" dirty="0"/>
                        <a:t> de datos (SGBD):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9 Imagen" descr="base-de-datos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928670"/>
            <a:ext cx="7404024" cy="55980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/>
              <a:t>Definición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8063"/>
            <a:ext cx="7596188" cy="1870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/>
              <a:t>Un </a:t>
            </a:r>
            <a:r>
              <a:rPr lang="es-CO" b="1"/>
              <a:t>S</a:t>
            </a:r>
            <a:r>
              <a:rPr lang="es-CO"/>
              <a:t>istema de </a:t>
            </a:r>
            <a:r>
              <a:rPr lang="es-CO" b="1"/>
              <a:t>G</a:t>
            </a:r>
            <a:r>
              <a:rPr lang="es-CO"/>
              <a:t>estión de </a:t>
            </a:r>
            <a:r>
              <a:rPr lang="es-CO" b="1"/>
              <a:t>B</a:t>
            </a:r>
            <a:r>
              <a:rPr lang="es-CO"/>
              <a:t>ases de </a:t>
            </a:r>
            <a:r>
              <a:rPr lang="es-CO" b="1"/>
              <a:t>D</a:t>
            </a:r>
            <a:r>
              <a:rPr lang="es-CO"/>
              <a:t>atos (</a:t>
            </a:r>
            <a:r>
              <a:rPr lang="es-CO" b="1"/>
              <a:t>SGBD</a:t>
            </a:r>
            <a:r>
              <a:rPr lang="es-CO"/>
              <a:t>) es un software que permite </a:t>
            </a:r>
            <a:r>
              <a:rPr lang="es-CO">
                <a:solidFill>
                  <a:srgbClr val="FF9933"/>
                </a:solidFill>
              </a:rPr>
              <a:t>manipular</a:t>
            </a:r>
            <a:r>
              <a:rPr lang="es-CO"/>
              <a:t> las bases de datos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408A5-82DC-4CFF-8F25-931B3AEB70E3}" type="slidenum">
              <a:rPr lang="es-CO" altLang="en-US"/>
              <a:pPr>
                <a:defRPr/>
              </a:pPr>
              <a:t>16</a:t>
            </a:fld>
            <a:endParaRPr lang="es-CO" altLang="en-US"/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5148263" y="4292600"/>
            <a:ext cx="2663825" cy="1657350"/>
          </a:xfrm>
          <a:prstGeom prst="wedgeRectCallout">
            <a:avLst>
              <a:gd name="adj1" fmla="val -119903"/>
              <a:gd name="adj2" fmla="val -71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Tx/>
              <a:buChar char="•"/>
            </a:pPr>
            <a:r>
              <a:rPr lang="es-CO" sz="2400">
                <a:latin typeface="Verdana" pitchFamily="34" charset="0"/>
              </a:rPr>
              <a:t>Construir</a:t>
            </a:r>
          </a:p>
          <a:p>
            <a:pPr lvl="1">
              <a:buFontTx/>
              <a:buChar char="•"/>
            </a:pPr>
            <a:r>
              <a:rPr lang="es-CO" sz="2400">
                <a:latin typeface="Verdana" pitchFamily="34" charset="0"/>
              </a:rPr>
              <a:t>Utilizar </a:t>
            </a:r>
          </a:p>
          <a:p>
            <a:pPr lvl="1">
              <a:buFontTx/>
              <a:buChar char="•"/>
            </a:pPr>
            <a:r>
              <a:rPr lang="es-CO" sz="2400">
                <a:latin typeface="Verdana" pitchFamily="34" charset="0"/>
              </a:rPr>
              <a:t>Mantener </a:t>
            </a:r>
          </a:p>
          <a:p>
            <a:pPr lvl="1">
              <a:buFontTx/>
              <a:buChar char="•"/>
            </a:pPr>
            <a:r>
              <a:rPr lang="es-CO" sz="2400">
                <a:latin typeface="Verdana" pitchFamily="34" charset="0"/>
              </a:rPr>
              <a:t>Reorganizar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0034" y="642918"/>
            <a:ext cx="7598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DBMS (DATABASE MANAGEMENT SYSTEM, </a:t>
            </a:r>
          </a:p>
          <a:p>
            <a:r>
              <a:rPr lang="en-US" sz="2400" b="1" dirty="0"/>
              <a:t>SISTEMA DE GESTION DE BASE DE DATOS)</a:t>
            </a:r>
            <a:endParaRPr lang="es-VE" sz="2400" b="1" dirty="0"/>
          </a:p>
        </p:txBody>
      </p:sp>
      <p:sp>
        <p:nvSpPr>
          <p:cNvPr id="4" name="3 Rectángulo"/>
          <p:cNvSpPr/>
          <p:nvPr/>
        </p:nvSpPr>
        <p:spPr>
          <a:xfrm>
            <a:off x="714348" y="2143116"/>
            <a:ext cx="7358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Se compone de un lenguaje de definición de datos, de un lenguaje de manipulación de datos y de un lenguaje de consulta. </a:t>
            </a:r>
          </a:p>
        </p:txBody>
      </p:sp>
      <p:pic>
        <p:nvPicPr>
          <p:cNvPr id="48138" name="Picture 10" descr="http://comunidadcodificada.com/portal/Images/sql_inje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143248"/>
            <a:ext cx="2643176" cy="1838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definicionabc.com/wp-content/uploads/logo-mysq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319020"/>
            <a:ext cx="1285884" cy="937825"/>
          </a:xfrm>
          <a:prstGeom prst="rect">
            <a:avLst/>
          </a:prstGeom>
          <a:noFill/>
        </p:spPr>
      </p:pic>
      <p:pic>
        <p:nvPicPr>
          <p:cNvPr id="7" name="Picture 6" descr="oracle logo Oracle compra Ksp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2500306"/>
            <a:ext cx="1071570" cy="803678"/>
          </a:xfrm>
          <a:prstGeom prst="rect">
            <a:avLst/>
          </a:prstGeom>
          <a:noFill/>
        </p:spPr>
      </p:pic>
      <p:sp>
        <p:nvSpPr>
          <p:cNvPr id="2" name="1 CuadroTexto"/>
          <p:cNvSpPr txBox="1"/>
          <p:nvPr/>
        </p:nvSpPr>
        <p:spPr>
          <a:xfrm>
            <a:off x="500034" y="57148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PRINCIPALES DBMS</a:t>
            </a:r>
            <a:endParaRPr lang="es-VE" sz="2400" b="1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428596" y="1597871"/>
            <a:ext cx="8072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MICROSOFT SQL SERVER</a:t>
            </a:r>
            <a:endParaRPr kumimoji="0" lang="es-VE" sz="1600" b="0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 un sistema para la gestión de bases de datos producido por Microsoft basado en el modelo relacional. Sus lenguajes para consultas son T-SQL y ANSI SQL.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28596" y="3000372"/>
            <a:ext cx="82309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ORACLE</a:t>
            </a:r>
            <a:endParaRPr kumimoji="0" lang="es-VE" sz="1600" b="0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 un sistema de gestión de base de datos objeto-relacional (o ORDBMS por el acrónimo en inglés de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Object-Relational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Data Base Management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System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), desarrollado por Oracle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Corporation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 considera a Oracle como uno de los sistemas de bases de datos más completos,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28596" y="5000636"/>
            <a:ext cx="7929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endParaRPr kumimoji="0" lang="es-VE" sz="1600" b="0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es un sistema de gestión de bases de datos relacional, multihilo y multiusuario con más de seis millones de instalaciones.</a:t>
            </a:r>
            <a:r>
              <a:rPr kumimoji="0" lang="es-VE" sz="1600" b="0" i="0" u="none" strike="noStrike" cap="none" normalizeH="0" baseline="3000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1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AB —desde enero de 2008 una subsidiaria de 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Sun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Microsystems y ésta a su vez de Oracle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Corporation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desde abril de 2009— desarrolla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s-VE" sz="1600" b="0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comosoftware</a:t>
            </a:r>
            <a:r>
              <a:rPr kumimoji="0" lang="es-VE" sz="16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libre en un esquema de licenciamiento dual.</a:t>
            </a:r>
          </a:p>
        </p:txBody>
      </p:sp>
      <p:pic>
        <p:nvPicPr>
          <p:cNvPr id="8" name="Picture 2" descr="http://www.intrasys.com.ar/imagenes/sql-server-logo-4113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679" y="1005852"/>
            <a:ext cx="1071570" cy="880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447800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Char char="Ø"/>
            </a:pPr>
            <a:r>
              <a:rPr lang="es-CL" sz="2400" b="1" dirty="0">
                <a:latin typeface="Tahoma" pitchFamily="34" charset="0"/>
              </a:rPr>
              <a:t>Sistema Administrador de Base de Datos 	</a:t>
            </a:r>
            <a:r>
              <a:rPr lang="es-CL" sz="2400" dirty="0">
                <a:latin typeface="Tahoma" pitchFamily="34" charset="0"/>
              </a:rPr>
              <a:t>(</a:t>
            </a:r>
            <a:r>
              <a:rPr lang="es-CL" sz="1600" dirty="0">
                <a:latin typeface="Tahoma" pitchFamily="34" charset="0"/>
              </a:rPr>
              <a:t>DBMS: Data Base  </a:t>
            </a:r>
            <a:r>
              <a:rPr lang="es-CL" sz="1600" dirty="0" err="1">
                <a:latin typeface="Tahoma" pitchFamily="34" charset="0"/>
              </a:rPr>
              <a:t>Managment</a:t>
            </a:r>
            <a:r>
              <a:rPr lang="es-CL" sz="1600" dirty="0">
                <a:latin typeface="Tahoma" pitchFamily="34" charset="0"/>
              </a:rPr>
              <a:t> </a:t>
            </a:r>
            <a:r>
              <a:rPr lang="es-CL" sz="1600" dirty="0" err="1">
                <a:latin typeface="Tahoma" pitchFamily="34" charset="0"/>
              </a:rPr>
              <a:t>System</a:t>
            </a:r>
            <a:r>
              <a:rPr lang="es-CL" sz="2400" dirty="0">
                <a:latin typeface="Tahoma" pitchFamily="34" charset="0"/>
              </a:rPr>
              <a:t>)</a:t>
            </a:r>
            <a:endParaRPr lang="es-ES" sz="2400" dirty="0">
              <a:latin typeface="Tahom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Un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 DBMS es una colecci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n de numerosas rutinas de software interrelacionadas, cada una de las cuales es responsable de una tarea espec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í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fica en relaci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n a la administraci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n y organizaci</a:t>
            </a:r>
            <a:r>
              <a:rPr lang="es-ES" b="1" dirty="0">
                <a:latin typeface="Verdana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b="1" dirty="0">
                <a:ea typeface="Arial Unicode MS" pitchFamily="34" charset="-128"/>
                <a:cs typeface="Arial Unicode MS" pitchFamily="34" charset="-128"/>
              </a:rPr>
              <a:t>n de las bases de datos.</a:t>
            </a:r>
            <a:endParaRPr lang="es-ES_tradnl" b="1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" b="1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CL" b="1" dirty="0">
                <a:cs typeface="Times New Roman" pitchFamily="18" charset="0"/>
              </a:rPr>
              <a:t>El objetivo primordial de un sistema manejador base de datos es proporcionar un entorno que sea a la vez conveniente y eficiente para ser utilizado al extraer, almacenar y manipular informaci</a:t>
            </a:r>
            <a:r>
              <a:rPr lang="es-CL" b="1" dirty="0">
                <a:latin typeface="Verdana"/>
                <a:cs typeface="Times New Roman" pitchFamily="18" charset="0"/>
              </a:rPr>
              <a:t>ó</a:t>
            </a:r>
            <a:r>
              <a:rPr lang="es-CL" b="1" dirty="0">
                <a:cs typeface="Times New Roman" pitchFamily="18" charset="0"/>
              </a:rPr>
              <a:t>n de la base de datos. Todas las peticiones de acceso a la base, se manejan centralizadamente por medio del DBMS</a:t>
            </a:r>
            <a:r>
              <a:rPr lang="es-ES_tradnl" b="1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4400" dirty="0">
                <a:solidFill>
                  <a:schemeClr val="tx2"/>
                </a:solidFill>
              </a:rPr>
              <a:t>Conceptos y Definiciones</a:t>
            </a:r>
            <a:endParaRPr lang="es-ES" sz="4400" dirty="0">
              <a:solidFill>
                <a:schemeClr val="tx2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23622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s-CL" b="1">
                <a:latin typeface="Tahoma" pitchFamily="34" charset="0"/>
              </a:rPr>
              <a:t>Definicion de DBMS</a:t>
            </a:r>
            <a:endParaRPr lang="es-ES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Base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Que es un dato?</a:t>
            </a:r>
          </a:p>
          <a:p>
            <a:r>
              <a:rPr lang="es-DO" dirty="0"/>
              <a:t>Que es la información?</a:t>
            </a:r>
          </a:p>
          <a:p>
            <a:r>
              <a:rPr lang="es-DO" dirty="0"/>
              <a:t>Que es una base de datos?</a:t>
            </a:r>
          </a:p>
          <a:p>
            <a:r>
              <a:rPr lang="es-DO" dirty="0"/>
              <a:t>Que es sistema de gestión de base de datos (SGBD)?</a:t>
            </a:r>
          </a:p>
          <a:p>
            <a:r>
              <a:rPr lang="es-DO" dirty="0"/>
              <a:t>Que es SQL?</a:t>
            </a:r>
          </a:p>
          <a:p>
            <a:endParaRPr lang="es-D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743200"/>
            <a:ext cx="65532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s-CL" sz="24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2400" dirty="0"/>
              <a:t>Redundancia mínima</a:t>
            </a:r>
            <a:endParaRPr lang="es-CL" sz="2400" b="1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2400" dirty="0"/>
              <a:t>Acceso concurrente por parte de múltiples usuarios</a:t>
            </a:r>
            <a:endParaRPr lang="es-ES_tradnl" sz="2400" b="1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2400" dirty="0"/>
              <a:t>Distribución espacial de los datos</a:t>
            </a:r>
            <a:endParaRPr lang="es-ES" sz="24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362200"/>
            <a:ext cx="731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s-CL" sz="2000" b="1">
                <a:latin typeface="Tahoma" pitchFamily="34" charset="0"/>
              </a:rPr>
              <a:t>Potencialidades</a:t>
            </a:r>
            <a:r>
              <a:rPr lang="es-CL" sz="2000">
                <a:solidFill>
                  <a:srgbClr val="000066"/>
                </a:solidFill>
                <a:latin typeface="Tahoma" pitchFamily="34" charset="0"/>
              </a:rPr>
              <a:t>		</a:t>
            </a:r>
            <a:endParaRPr lang="es-ES" sz="200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9200" y="1295400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Char char="Ø"/>
            </a:pPr>
            <a:r>
              <a:rPr lang="es-CL" sz="2400" b="1">
                <a:latin typeface="Tahoma" pitchFamily="34" charset="0"/>
              </a:rPr>
              <a:t>Sistema Administrador de Base de Datos 	</a:t>
            </a:r>
            <a:endParaRPr lang="es-ES" sz="240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00113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4400">
                <a:solidFill>
                  <a:schemeClr val="tx2"/>
                </a:solidFill>
              </a:rPr>
              <a:t>Conceptos y Definiciones</a:t>
            </a:r>
            <a:endParaRPr lang="es-E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020888"/>
            <a:ext cx="7391400" cy="372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2" tIns="50786" rIns="101572" bIns="50786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s-ES" sz="2000" b="1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Independencia l</a:t>
            </a: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ó</a:t>
            </a: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gica y f</a:t>
            </a: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í</a:t>
            </a: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sica de los datos</a:t>
            </a:r>
            <a:r>
              <a:rPr lang="es-CL" sz="1600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: </a:t>
            </a:r>
            <a:r>
              <a:rPr lang="es-CL" sz="1600" b="1" dirty="0">
                <a:cs typeface="Times New Roman" pitchFamily="18" charset="0"/>
              </a:rPr>
              <a:t>se refiere a la capacidad de modificar una definici</a:t>
            </a:r>
            <a:r>
              <a:rPr lang="es-CL" sz="1600" b="1" dirty="0">
                <a:latin typeface="Verdana"/>
                <a:cs typeface="Times New Roman" pitchFamily="18" charset="0"/>
              </a:rPr>
              <a:t>ó</a:t>
            </a:r>
            <a:r>
              <a:rPr lang="es-CL" sz="1600" b="1" dirty="0">
                <a:cs typeface="Times New Roman" pitchFamily="18" charset="0"/>
              </a:rPr>
              <a:t>n de esquema en un nivel de la arquitectura sin que esta modificaci</a:t>
            </a:r>
            <a:r>
              <a:rPr lang="es-CL" sz="1600" b="1" dirty="0">
                <a:latin typeface="Verdana"/>
                <a:cs typeface="Times New Roman" pitchFamily="18" charset="0"/>
              </a:rPr>
              <a:t>ó</a:t>
            </a:r>
            <a:r>
              <a:rPr lang="es-CL" sz="1600" b="1" dirty="0">
                <a:cs typeface="Times New Roman" pitchFamily="18" charset="0"/>
              </a:rPr>
              <a:t>n afecte al nivel inmediatamente superior. Para ello un registro externo en un esquema externo no tiene por qu</a:t>
            </a:r>
            <a:r>
              <a:rPr lang="es-CL" sz="1600" b="1" dirty="0">
                <a:latin typeface="Verdana"/>
                <a:cs typeface="Times New Roman" pitchFamily="18" charset="0"/>
              </a:rPr>
              <a:t>é</a:t>
            </a:r>
            <a:r>
              <a:rPr lang="es-CL" sz="1600" b="1" dirty="0">
                <a:cs typeface="Times New Roman" pitchFamily="18" charset="0"/>
              </a:rPr>
              <a:t> ser igual a su registro correspondiente en el esquema conceptual</a:t>
            </a:r>
            <a:r>
              <a:rPr lang="es-CL" sz="1600" dirty="0">
                <a:cs typeface="Times New Roman" pitchFamily="18" charset="0"/>
              </a:rPr>
              <a:t>.</a:t>
            </a:r>
            <a:r>
              <a:rPr lang="es-ES" sz="1600" dirty="0">
                <a:cs typeface="Times New Roman" pitchFamily="18" charset="0"/>
              </a:rPr>
              <a:t> </a:t>
            </a:r>
            <a:endParaRPr lang="es-ES_tradnl" sz="16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s-ES_tradnl" sz="16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Integridad de los datos</a:t>
            </a:r>
            <a:r>
              <a:rPr lang="es-CL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s-CL" sz="1600" b="1" dirty="0"/>
              <a:t>se refiere a las medidas de seguridad que impiden que se introduzcan datos err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neos. Esto puede suceder tanto por motivos f</a:t>
            </a:r>
            <a:r>
              <a:rPr lang="es-CL" sz="1600" b="1" dirty="0">
                <a:latin typeface="Verdana"/>
              </a:rPr>
              <a:t>í</a:t>
            </a:r>
            <a:r>
              <a:rPr lang="es-CL" sz="1600" b="1" dirty="0"/>
              <a:t>sicos</a:t>
            </a:r>
            <a:r>
              <a:rPr lang="es-CL" sz="1600" b="1" dirty="0">
                <a:latin typeface="Verdana"/>
              </a:rPr>
              <a:t> </a:t>
            </a:r>
            <a:r>
              <a:rPr lang="es-CL" sz="1600" b="1" dirty="0"/>
              <a:t>(defectos de hardware, actualizaci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 incompleta debido a causas externas), como de operaci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 (introducci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 de datos incoherentes). </a:t>
            </a:r>
            <a:endParaRPr lang="es-ES" sz="16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s-CL" sz="1600" b="1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Consultas complejas optimizadas</a:t>
            </a:r>
            <a:r>
              <a:rPr lang="es-CL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s-CL" sz="1600" b="1" dirty="0"/>
              <a:t>la optimizaci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 de consultas permite la r</a:t>
            </a:r>
            <a:r>
              <a:rPr lang="es-CL" sz="1600" b="1" dirty="0">
                <a:latin typeface="Verdana"/>
              </a:rPr>
              <a:t>á</a:t>
            </a:r>
            <a:r>
              <a:rPr lang="es-CL" sz="1600" b="1" dirty="0"/>
              <a:t>pida ejecuci</a:t>
            </a:r>
            <a:r>
              <a:rPr lang="es-CL" sz="1600" b="1" dirty="0">
                <a:latin typeface="Verdana"/>
              </a:rPr>
              <a:t>ó</a:t>
            </a:r>
            <a:r>
              <a:rPr lang="es-CL" sz="1600" b="1" dirty="0"/>
              <a:t>n de las mismas. </a:t>
            </a:r>
            <a:endParaRPr lang="es-ES" sz="16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219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Char char="Ø"/>
            </a:pPr>
            <a:r>
              <a:rPr lang="es-CL" sz="2400" b="1">
                <a:latin typeface="Tahoma" pitchFamily="34" charset="0"/>
              </a:rPr>
              <a:t>Sistema Administrador de Base de Datos 	</a:t>
            </a:r>
            <a:endParaRPr lang="es-ES" sz="2400">
              <a:latin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82880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s-CL" sz="2000" b="1">
                <a:latin typeface="Tahoma" pitchFamily="34" charset="0"/>
              </a:rPr>
              <a:t>Objetivos de los DBMS</a:t>
            </a:r>
            <a:endParaRPr lang="es-ES" sz="200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715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4400" dirty="0">
                <a:solidFill>
                  <a:schemeClr val="tx2"/>
                </a:solidFill>
              </a:rPr>
              <a:t>Conceptos y Definiciones</a:t>
            </a:r>
            <a:endParaRPr lang="es-E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752600"/>
            <a:ext cx="6553200" cy="375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2" tIns="50786" rIns="101572" bIns="50786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Seguridad de acceso y auditoría</a:t>
            </a:r>
            <a:r>
              <a:rPr lang="es-CL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: </a:t>
            </a:r>
            <a:r>
              <a:rPr lang="es-CL" b="1" dirty="0">
                <a:cs typeface="Times New Roman" pitchFamily="18" charset="0"/>
              </a:rPr>
              <a:t>se refiere al derecho de acceso a los datos contenidos en la base de datos por parte de personas y organismos. El sistema de auditoría mantiene el control de acceso a la base de datos, con el objeto de saber qué o quién realizó una determinada modificación y en qué momento. </a:t>
            </a:r>
            <a:endParaRPr lang="es-CL" i="1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Respaldo y recuperaci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ó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es-CL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: </a:t>
            </a:r>
            <a:r>
              <a:rPr lang="es-CL" b="1" dirty="0">
                <a:cs typeface="Times New Roman" pitchFamily="18" charset="0"/>
              </a:rPr>
              <a:t>se refiere a la capacidad de un sistema de base de datos de recuperar su estado en un momento previo a la p</a:t>
            </a:r>
            <a:r>
              <a:rPr lang="es-CL" b="1" dirty="0">
                <a:latin typeface="Verdana"/>
                <a:cs typeface="Times New Roman" pitchFamily="18" charset="0"/>
              </a:rPr>
              <a:t>é</a:t>
            </a:r>
            <a:r>
              <a:rPr lang="es-CL" b="1" dirty="0">
                <a:cs typeface="Times New Roman" pitchFamily="18" charset="0"/>
              </a:rPr>
              <a:t>rdida de datos. </a:t>
            </a:r>
            <a:endParaRPr lang="es-CL" b="1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Acceso a trav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é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s de lenguajes de programaci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ó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n est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cs typeface="Times New Roman" pitchFamily="18" charset="0"/>
              </a:rPr>
              <a:t>á</a:t>
            </a:r>
            <a:r>
              <a:rPr lang="es-CL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ndar</a:t>
            </a:r>
            <a:r>
              <a:rPr lang="es-CL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: </a:t>
            </a:r>
            <a:r>
              <a:rPr lang="es-CL" b="1" dirty="0">
                <a:cs typeface="Times New Roman" pitchFamily="18" charset="0"/>
              </a:rPr>
              <a:t>se refiere a la posibilidad ya mencionada de acceder a los datos de una base de datos mediante lenguajes de programaci</a:t>
            </a:r>
            <a:r>
              <a:rPr lang="es-CL" b="1" dirty="0">
                <a:latin typeface="Verdana"/>
                <a:cs typeface="Times New Roman" pitchFamily="18" charset="0"/>
              </a:rPr>
              <a:t>ó</a:t>
            </a:r>
            <a:r>
              <a:rPr lang="es-CL" b="1" dirty="0">
                <a:cs typeface="Times New Roman" pitchFamily="18" charset="0"/>
              </a:rPr>
              <a:t>n basados en est</a:t>
            </a:r>
            <a:r>
              <a:rPr lang="es-CL" b="1" dirty="0">
                <a:latin typeface="Verdana"/>
                <a:cs typeface="Times New Roman" pitchFamily="18" charset="0"/>
              </a:rPr>
              <a:t>á</a:t>
            </a:r>
            <a:r>
              <a:rPr lang="es-CL" b="1" dirty="0">
                <a:cs typeface="Times New Roman" pitchFamily="18" charset="0"/>
              </a:rPr>
              <a:t>ndares. </a:t>
            </a:r>
            <a:endParaRPr lang="es-ES" b="1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" b="1" dirty="0"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066800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Char char="Ø"/>
            </a:pPr>
            <a:r>
              <a:rPr lang="es-CL" sz="2400" b="1">
                <a:latin typeface="Tahoma" pitchFamily="34" charset="0"/>
              </a:rPr>
              <a:t>Sistema Administrador de Base de Datos</a:t>
            </a:r>
            <a:r>
              <a:rPr lang="es-CL" sz="2400" b="1">
                <a:solidFill>
                  <a:srgbClr val="000066"/>
                </a:solidFill>
                <a:latin typeface="Tahoma" pitchFamily="34" charset="0"/>
              </a:rPr>
              <a:t> 	</a:t>
            </a:r>
            <a:endParaRPr lang="es-ES" sz="240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42988" y="1889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4400">
                <a:solidFill>
                  <a:schemeClr val="tx2"/>
                </a:solidFill>
              </a:rPr>
              <a:t>Conceptos y Definiciones</a:t>
            </a:r>
            <a:endParaRPr lang="es-E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3800"/>
              <a:t>Componentes funcionales de un SGBD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 algn="just" eaLnBrk="1" hangingPunct="1">
              <a:defRPr/>
            </a:pPr>
            <a:r>
              <a:rPr lang="es-ES_tradnl" sz="2600" b="1" dirty="0"/>
              <a:t>Manejador de almacenamiento </a:t>
            </a:r>
            <a:r>
              <a:rPr lang="es-ES_tradnl" sz="2600" dirty="0"/>
              <a:t>tiene dos componentes:</a:t>
            </a:r>
          </a:p>
          <a:p>
            <a:pPr marL="450850" indent="-450850" algn="just" eaLnBrk="1" hangingPunct="1">
              <a:buFont typeface="Wingdings" pitchFamily="2" charset="2"/>
              <a:buNone/>
              <a:defRPr/>
            </a:pPr>
            <a:r>
              <a:rPr lang="es-ES_tradnl" sz="2600" dirty="0"/>
              <a:t>   	-</a:t>
            </a:r>
            <a:r>
              <a:rPr lang="es-ES_tradnl" sz="2600" b="1" dirty="0"/>
              <a:t>M</a:t>
            </a:r>
            <a:r>
              <a:rPr lang="es-ES_tradnl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anejador de archivos </a:t>
            </a:r>
            <a:r>
              <a:rPr lang="es-ES_tradnl" sz="2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</a:t>
            </a:r>
            <a:r>
              <a:rPr lang="es-ES_tradnl" sz="2600" dirty="0"/>
              <a:t> recupera desde disco los bloques que contienen la información solicitada por una transacción.</a:t>
            </a:r>
          </a:p>
          <a:p>
            <a:pPr marL="450850" indent="-450850" algn="just" eaLnBrk="1" hangingPunct="1">
              <a:buFont typeface="Wingdings" pitchFamily="2" charset="2"/>
              <a:buNone/>
              <a:defRPr/>
            </a:pPr>
            <a:r>
              <a:rPr lang="es-ES_tradnl" sz="2600" dirty="0"/>
              <a:t>    -</a:t>
            </a:r>
            <a:r>
              <a:rPr lang="es-ES_tradnl" sz="2600" b="1" dirty="0"/>
              <a:t>M</a:t>
            </a:r>
            <a:r>
              <a:rPr lang="es-ES_tradnl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anejador de buffer </a:t>
            </a:r>
            <a:r>
              <a:rPr lang="es-ES_tradnl" sz="2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</a:t>
            </a:r>
            <a:r>
              <a:rPr lang="es-ES_tradnl" sz="2600" dirty="0"/>
              <a:t> mantiene en memoria principal la información </a:t>
            </a:r>
            <a:r>
              <a:rPr lang="es-ES_tradnl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más usada</a:t>
            </a:r>
            <a:r>
              <a:rPr lang="es-ES_tradnl" sz="2600" dirty="0"/>
              <a:t> y decide cuando llevar a disco alguno de sus bloques.</a:t>
            </a:r>
            <a:endParaRPr lang="es-ES" sz="26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4B78D-A828-43A7-80CF-C1845CC0416A}" type="slidenum">
              <a:rPr lang="es-CO" altLang="en-US"/>
              <a:pPr>
                <a:defRPr/>
              </a:pPr>
              <a:t>23</a:t>
            </a:fld>
            <a:endParaRPr lang="es-CO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SGBD - Funciones</a:t>
            </a:r>
            <a:endParaRPr lang="es-ES_tradnl" sz="190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00213"/>
            <a:ext cx="7772400" cy="4608512"/>
          </a:xfrm>
        </p:spPr>
        <p:txBody>
          <a:bodyPr/>
          <a:lstStyle/>
          <a:p>
            <a:pPr eaLnBrk="1" hangingPunct="1"/>
            <a:r>
              <a:rPr lang="es-ES_tradnl" sz="2800"/>
              <a:t>Soporta DML: </a:t>
            </a:r>
            <a:r>
              <a:rPr lang="es-ES_tradnl" sz="2400"/>
              <a:t>Lenguaje para actualización, almacenamiento y recuperación de datos</a:t>
            </a:r>
          </a:p>
          <a:p>
            <a:pPr eaLnBrk="1" hangingPunct="1"/>
            <a:r>
              <a:rPr lang="es-ES_tradnl" sz="2800"/>
              <a:t>Ofrece optimización en la búsqueda de la información</a:t>
            </a:r>
          </a:p>
          <a:p>
            <a:pPr eaLnBrk="1" hangingPunct="1"/>
            <a:r>
              <a:rPr lang="es-ES_tradnl" sz="2800"/>
              <a:t>Soporta DDL : </a:t>
            </a:r>
            <a:r>
              <a:rPr lang="es-ES_tradnl" sz="2400"/>
              <a:t>Lenguaje para definir los datos</a:t>
            </a:r>
          </a:p>
          <a:p>
            <a:pPr eaLnBrk="1" hangingPunct="1"/>
            <a:r>
              <a:rPr lang="es-ES_tradnl" sz="2800"/>
              <a:t>Metadatos (DD): Catálogo autodescriptivo,  información sobre los objetos existentes en el sistema </a:t>
            </a:r>
            <a:r>
              <a:rPr lang="es-ES_tradnl" sz="2800">
                <a:sym typeface="Wingdings" pitchFamily="2" charset="2"/>
              </a:rPr>
              <a:t> </a:t>
            </a:r>
            <a:r>
              <a:rPr lang="es-ES_tradnl" sz="2800" i="1">
                <a:sym typeface="Wingdings" pitchFamily="2" charset="2"/>
              </a:rPr>
              <a:t>Datos sobre los datos</a:t>
            </a:r>
            <a:endParaRPr lang="es-ES_tradnl" sz="280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92ED6-553B-40E2-B8C5-3C2E346999D7}" type="slidenum">
              <a:rPr lang="es-CO" altLang="en-US"/>
              <a:pPr>
                <a:defRPr/>
              </a:pPr>
              <a:t>24</a:t>
            </a:fld>
            <a:endParaRPr lang="es-CO" altLang="en-US"/>
          </a:p>
        </p:txBody>
      </p: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Marcador de contenido" descr="sq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85728"/>
            <a:ext cx="2476517" cy="1857388"/>
          </a:xfrm>
        </p:spPr>
      </p:pic>
      <p:sp>
        <p:nvSpPr>
          <p:cNvPr id="5" name="4 Rectángulo"/>
          <p:cNvSpPr/>
          <p:nvPr/>
        </p:nvSpPr>
        <p:spPr>
          <a:xfrm>
            <a:off x="428596" y="2285992"/>
            <a:ext cx="8715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 </a:t>
            </a:r>
            <a:r>
              <a:rPr lang="es-ES" b="1" dirty="0"/>
              <a:t>SQL</a:t>
            </a:r>
            <a:r>
              <a:rPr lang="es-ES" dirty="0"/>
              <a:t> 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),</a:t>
            </a:r>
            <a:r>
              <a:rPr lang="es-ES" b="1" dirty="0"/>
              <a:t> lenguaje de consulta estructurado</a:t>
            </a:r>
            <a:r>
              <a:rPr lang="es-ES" dirty="0"/>
              <a:t>, es un lenguaje surgido de un proyecto de investigación de IBM para el acceso a bases de datos relacionales. Actualmente se ha convertido en un </a:t>
            </a:r>
            <a:r>
              <a:rPr lang="es-ES" b="1" dirty="0"/>
              <a:t>estándar</a:t>
            </a:r>
            <a:r>
              <a:rPr lang="es-ES" dirty="0"/>
              <a:t>  de lenguaje de bases de datos, y la mayoría de los sistemas de bases de datos lo soportan, desde sistemas para ordenadores personales, hasta grandes ordenadores.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Por supuesto, a partir del estándar cada sistema ha desarrollado su propio SQL que puede variar de un sistema a otro, pero con cambios que no suponen ninguna complicación para alguien que conozca un SQL concreto, como el que vamos a ver aquí correspondiente al Access2000.</a:t>
            </a:r>
            <a:br>
              <a:rPr lang="es-ES" dirty="0"/>
            </a:br>
            <a:endParaRPr lang="es-ES" dirty="0"/>
          </a:p>
          <a:p>
            <a:r>
              <a:rPr lang="es-ES" dirty="0"/>
              <a:t>Como su nombre indica, el SQL nos </a:t>
            </a:r>
            <a:r>
              <a:rPr lang="es-ES" b="1" dirty="0"/>
              <a:t>permite</a:t>
            </a:r>
            <a:r>
              <a:rPr lang="es-ES" dirty="0"/>
              <a:t> realizar </a:t>
            </a:r>
            <a:r>
              <a:rPr lang="es-ES" b="1" dirty="0"/>
              <a:t>consultas a la base de datos</a:t>
            </a:r>
            <a:r>
              <a:rPr lang="es-ES" dirty="0"/>
              <a:t>. Pero el nombre se queda corto ya que SQL además realiza funciones de </a:t>
            </a:r>
            <a:r>
              <a:rPr lang="es-ES" b="1" dirty="0"/>
              <a:t>definición, control y gestión de la base de datos.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01000" cy="1216025"/>
          </a:xfrm>
          <a:noFill/>
        </p:spPr>
        <p:txBody>
          <a:bodyPr anchor="b"/>
          <a:lstStyle/>
          <a:p>
            <a:pPr eaLnBrk="1" hangingPunct="1"/>
            <a:r>
              <a:rPr lang="es-CO"/>
              <a:t>Algunas definiciones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916113"/>
            <a:ext cx="7848600" cy="3960812"/>
          </a:xfrm>
        </p:spPr>
        <p:txBody>
          <a:bodyPr/>
          <a:lstStyle/>
          <a:p>
            <a:pPr eaLnBrk="1" hangingPunct="1"/>
            <a:r>
              <a:rPr lang="es-ES_tradnl" sz="2600" b="1"/>
              <a:t>Usuario final:</a:t>
            </a:r>
            <a:r>
              <a:rPr lang="es-ES_tradnl" sz="2600"/>
              <a:t> El que interactúa con la base de datos, por lo general a través de aplicaciones e interfaces</a:t>
            </a:r>
          </a:p>
          <a:p>
            <a:pPr eaLnBrk="1" hangingPunct="1"/>
            <a:r>
              <a:rPr lang="es-ES_tradnl" sz="2600" b="1"/>
              <a:t>Usuario especialista:</a:t>
            </a:r>
            <a:r>
              <a:rPr lang="es-ES_tradnl" sz="2600"/>
              <a:t> El que diseña y programa aplicaciones para usuarios finales.</a:t>
            </a:r>
          </a:p>
          <a:p>
            <a:pPr eaLnBrk="1" hangingPunct="1"/>
            <a:r>
              <a:rPr lang="es-ES_tradnl" sz="2600" b="1"/>
              <a:t>DBA (Database Administrator):</a:t>
            </a:r>
            <a:r>
              <a:rPr lang="es-ES_tradnl" sz="2600"/>
              <a:t> El que administra la base de datos. ¿Qué hace?</a:t>
            </a:r>
            <a:endParaRPr lang="es-CO" sz="260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11EF7-1346-4650-A6A4-AFA171BA43DE}" type="slidenum">
              <a:rPr lang="es-CO" altLang="en-US"/>
              <a:pPr>
                <a:defRPr/>
              </a:pPr>
              <a:t>26</a:t>
            </a:fld>
            <a:endParaRPr lang="es-CO" altLang="en-US"/>
          </a:p>
        </p:txBody>
      </p:sp>
      <p:pic>
        <p:nvPicPr>
          <p:cNvPr id="7" name="Picture 2" descr="http://yougeek.net/wp-content/uploads/usuario-de-meneame-karma-10.jpg"/>
          <p:cNvPicPr>
            <a:picLocks noChangeAspect="1" noChangeArrowheads="1"/>
          </p:cNvPicPr>
          <p:nvPr/>
        </p:nvPicPr>
        <p:blipFill>
          <a:blip r:embed="rId3" cstate="print"/>
          <a:srcRect b="12280"/>
          <a:stretch>
            <a:fillRect/>
          </a:stretch>
        </p:blipFill>
        <p:spPr bwMode="auto">
          <a:xfrm>
            <a:off x="6072198" y="142852"/>
            <a:ext cx="2714612" cy="17859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00166" y="857232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DO" dirty="0"/>
                        <a:t>Dato:</a:t>
                      </a:r>
                    </a:p>
                    <a:p>
                      <a:r>
                        <a:rPr lang="es-DO" dirty="0"/>
                        <a:t>Hecho conocido que pueden registrarse</a:t>
                      </a:r>
                      <a:r>
                        <a:rPr lang="es-DO" baseline="0" dirty="0"/>
                        <a:t> y que tienen un significado implícito.</a:t>
                      </a:r>
                    </a:p>
                    <a:p>
                      <a:r>
                        <a:rPr lang="es-DO" baseline="0" dirty="0"/>
                        <a:t>Compuesto por tipos de datos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428728" y="2571744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DO" dirty="0"/>
                        <a:t>Información:</a:t>
                      </a:r>
                    </a:p>
                    <a:p>
                      <a:r>
                        <a:rPr lang="es-DO" dirty="0"/>
                        <a:t>Es</a:t>
                      </a:r>
                      <a:r>
                        <a:rPr lang="es-DO" baseline="0" dirty="0"/>
                        <a:t> lo que obtenemos de los datos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10 Imagen" descr="Datos-info-conocimiento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857628"/>
            <a:ext cx="7086734" cy="201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00166" y="2285992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DO" dirty="0"/>
                        <a:t>Base</a:t>
                      </a:r>
                      <a:r>
                        <a:rPr lang="es-DO" baseline="0" dirty="0"/>
                        <a:t> de datos:</a:t>
                      </a:r>
                    </a:p>
                    <a:p>
                      <a:r>
                        <a:rPr lang="es-DO" baseline="0" dirty="0"/>
                        <a:t>Conjunto de datos relacionado entre si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214546" y="5857892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Los datos no tienen valor semántico en si mismos</a:t>
            </a:r>
          </a:p>
        </p:txBody>
      </p:sp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857488" y="3357562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AutoNum type="arabicPlain" startAt="299"/>
            </a:pPr>
            <a:r>
              <a:rPr lang="es-DO" dirty="0"/>
              <a:t>500   49</a:t>
            </a:r>
          </a:p>
          <a:p>
            <a:pPr marL="342900" indent="-342900">
              <a:buAutoNum type="arabicPlain" startAt="299"/>
            </a:pPr>
            <a:r>
              <a:rPr lang="es-DO" dirty="0"/>
              <a:t> 3</a:t>
            </a:r>
          </a:p>
          <a:p>
            <a:pPr marL="342900" indent="-342900">
              <a:buAutoNum type="arabicPlain" startAt="299"/>
            </a:pPr>
            <a:r>
              <a:rPr lang="es-DO" dirty="0"/>
              <a:t>33</a:t>
            </a:r>
          </a:p>
          <a:p>
            <a:pPr marL="342900" indent="-342900">
              <a:buAutoNum type="arabicPlain" startAt="299"/>
            </a:pPr>
            <a:r>
              <a:rPr lang="es-DO" dirty="0"/>
              <a:t>45     6778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2357422" y="3714752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714876" y="4643446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857224" y="335756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Conjunto de datos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643570" y="49291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Dato</a:t>
            </a:r>
          </a:p>
        </p:txBody>
      </p:sp>
      <p:pic>
        <p:nvPicPr>
          <p:cNvPr id="10" name="Picture 2" descr="http://carlosgracia.files.wordpress.com/2010/11/basedato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214290"/>
            <a:ext cx="1643074" cy="1859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/>
              <a:t>Definición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8063"/>
            <a:ext cx="7596188" cy="3527425"/>
          </a:xfrm>
        </p:spPr>
        <p:txBody>
          <a:bodyPr/>
          <a:lstStyle/>
          <a:p>
            <a:pPr eaLnBrk="1" hangingPunct="1"/>
            <a:r>
              <a:rPr lang="es-CO"/>
              <a:t>Una </a:t>
            </a:r>
            <a:r>
              <a:rPr lang="es-CO" b="1"/>
              <a:t>base de datos</a:t>
            </a:r>
            <a:r>
              <a:rPr lang="es-CO"/>
              <a:t> es un </a:t>
            </a:r>
            <a:r>
              <a:rPr lang="es-CO">
                <a:solidFill>
                  <a:srgbClr val="FF9933"/>
                </a:solidFill>
              </a:rPr>
              <a:t>conjunto</a:t>
            </a:r>
            <a:r>
              <a:rPr lang="es-CO"/>
              <a:t> estructurado de datos coherentes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9FBE8-F7A0-4B79-ABCC-142BAA7767CA}" type="slidenum">
              <a:rPr lang="es-CO" altLang="en-US"/>
              <a:pPr>
                <a:defRPr/>
              </a:pPr>
              <a:t>5</a:t>
            </a:fld>
            <a:endParaRPr lang="es-CO" altLang="en-US"/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4211638" y="0"/>
          <a:ext cx="1320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4" imgW="2373140" imgH="2601740" progId="">
                  <p:embed/>
                </p:oleObj>
              </mc:Choice>
              <mc:Fallback>
                <p:oleObj name="Clip" r:id="rId4" imgW="2373140" imgH="26017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1320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5219700" y="549275"/>
          <a:ext cx="14462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6" imgW="2468541" imgH="2598524" progId="">
                  <p:embed/>
                </p:oleObj>
              </mc:Choice>
              <mc:Fallback>
                <p:oleObj name="Clip" r:id="rId6" imgW="2468541" imgH="259852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9275"/>
                        <a:ext cx="14462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6443663" y="1484313"/>
          <a:ext cx="1247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8" imgW="1243448" imgH="841656" progId="">
                  <p:embed/>
                </p:oleObj>
              </mc:Choice>
              <mc:Fallback>
                <p:oleObj name="Clip" r:id="rId8" imgW="1243448" imgH="84165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1247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1187450" y="3860800"/>
            <a:ext cx="4968875" cy="1008063"/>
          </a:xfrm>
          <a:prstGeom prst="wedgeRectCallout">
            <a:avLst>
              <a:gd name="adj1" fmla="val 56963"/>
              <a:gd name="adj2" fmla="val -127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CO" sz="2400" b="1">
                <a:latin typeface="Verdana" pitchFamily="34" charset="0"/>
              </a:rPr>
              <a:t>Colección disponible de información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/>
              <a:t>Definición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8063"/>
            <a:ext cx="7596188" cy="3527425"/>
          </a:xfrm>
        </p:spPr>
        <p:txBody>
          <a:bodyPr/>
          <a:lstStyle/>
          <a:p>
            <a:pPr eaLnBrk="1" hangingPunct="1"/>
            <a:r>
              <a:rPr lang="es-CO"/>
              <a:t>Una </a:t>
            </a:r>
            <a:r>
              <a:rPr lang="es-CO" b="1"/>
              <a:t>base de datos</a:t>
            </a:r>
            <a:r>
              <a:rPr lang="es-CO"/>
              <a:t> es un conjunto </a:t>
            </a:r>
            <a:r>
              <a:rPr lang="es-CO">
                <a:solidFill>
                  <a:srgbClr val="FF9933"/>
                </a:solidFill>
              </a:rPr>
              <a:t>estructurado</a:t>
            </a:r>
            <a:r>
              <a:rPr lang="es-CO"/>
              <a:t> de datos coherentes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639FD-F5CB-4F6D-AE35-4D84F676C3EF}" type="slidenum">
              <a:rPr lang="es-CO" altLang="en-US"/>
              <a:pPr>
                <a:defRPr/>
              </a:pPr>
              <a:t>6</a:t>
            </a:fld>
            <a:endParaRPr lang="es-CO" altLang="en-US"/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4211638" y="0"/>
          <a:ext cx="1320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4" imgW="2373140" imgH="2601740" progId="">
                  <p:embed/>
                </p:oleObj>
              </mc:Choice>
              <mc:Fallback>
                <p:oleObj name="Clip" r:id="rId4" imgW="2373140" imgH="26017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1320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5219700" y="549275"/>
          <a:ext cx="14462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6" imgW="2468541" imgH="2598524" progId="">
                  <p:embed/>
                </p:oleObj>
              </mc:Choice>
              <mc:Fallback>
                <p:oleObj name="Clip" r:id="rId6" imgW="2468541" imgH="259852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9275"/>
                        <a:ext cx="14462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6443663" y="1484313"/>
          <a:ext cx="1247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8" imgW="1243448" imgH="841656" progId="">
                  <p:embed/>
                </p:oleObj>
              </mc:Choice>
              <mc:Fallback>
                <p:oleObj name="Clip" r:id="rId8" imgW="1243448" imgH="84165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1247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AutoShape 7"/>
          <p:cNvSpPr>
            <a:spLocks noChangeArrowheads="1"/>
          </p:cNvSpPr>
          <p:nvPr/>
        </p:nvSpPr>
        <p:spPr bwMode="auto">
          <a:xfrm>
            <a:off x="3276600" y="4005263"/>
            <a:ext cx="5327650" cy="1944687"/>
          </a:xfrm>
          <a:prstGeom prst="wedgeRectCallout">
            <a:avLst>
              <a:gd name="adj1" fmla="val -71333"/>
              <a:gd name="adj2" fmla="val -72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CO" sz="2400" b="1">
                <a:latin typeface="Verdana" pitchFamily="34" charset="0"/>
              </a:rPr>
              <a:t>Colección organizada en subconjuntos, en función de ligas y de relaciones entre las diferentes informaciones (estructura lógica)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/>
              <a:t>Definición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8063"/>
            <a:ext cx="7596188" cy="3527425"/>
          </a:xfrm>
        </p:spPr>
        <p:txBody>
          <a:bodyPr/>
          <a:lstStyle/>
          <a:p>
            <a:pPr eaLnBrk="1" hangingPunct="1"/>
            <a:r>
              <a:rPr lang="es-CO"/>
              <a:t>Una </a:t>
            </a:r>
            <a:r>
              <a:rPr lang="es-CO" b="1"/>
              <a:t>base de datos</a:t>
            </a:r>
            <a:r>
              <a:rPr lang="es-CO"/>
              <a:t> es un conjunto estructurado de datos </a:t>
            </a:r>
            <a:r>
              <a:rPr lang="es-CO">
                <a:solidFill>
                  <a:srgbClr val="FF9933"/>
                </a:solidFill>
              </a:rPr>
              <a:t>coherentes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B92D3-C018-4301-87A6-E1DFC48A8427}" type="slidenum">
              <a:rPr lang="es-CO" altLang="en-US"/>
              <a:pPr>
                <a:defRPr/>
              </a:pPr>
              <a:t>7</a:t>
            </a:fld>
            <a:endParaRPr lang="es-CO" altLang="en-US"/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4211638" y="0"/>
          <a:ext cx="1320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4" imgW="2373140" imgH="2601740" progId="">
                  <p:embed/>
                </p:oleObj>
              </mc:Choice>
              <mc:Fallback>
                <p:oleObj name="Clip" r:id="rId4" imgW="2373140" imgH="26017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1320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/>
        </p:nvGraphicFramePr>
        <p:xfrm>
          <a:off x="5219700" y="549275"/>
          <a:ext cx="14462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lip" r:id="rId6" imgW="2468541" imgH="2598524" progId="">
                  <p:embed/>
                </p:oleObj>
              </mc:Choice>
              <mc:Fallback>
                <p:oleObj name="Clip" r:id="rId6" imgW="2468541" imgH="259852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9275"/>
                        <a:ext cx="14462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6443663" y="1484313"/>
          <a:ext cx="1247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lip" r:id="rId8" imgW="1243448" imgH="841656" progId="">
                  <p:embed/>
                </p:oleObj>
              </mc:Choice>
              <mc:Fallback>
                <p:oleObj name="Clip" r:id="rId8" imgW="1243448" imgH="84165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1247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539750" y="3933825"/>
            <a:ext cx="4968875" cy="1944688"/>
          </a:xfrm>
          <a:prstGeom prst="wedgeRectCallout">
            <a:avLst>
              <a:gd name="adj1" fmla="val 60704"/>
              <a:gd name="adj2" fmla="val -71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s-ES" b="1">
                <a:latin typeface="Verdana" pitchFamily="34" charset="0"/>
              </a:rPr>
              <a:t>No hay contradicción entre los datos ligados, no hay pérdida de información, aun sabiendo que hay una utilización compartida de los datos entre varios usuarios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"/>
            </a:pPr>
            <a:endParaRPr lang="es-ES" sz="24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/>
              <a:t>Un poco de historia …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403C-D690-4866-B38F-2C4292518B5A}" type="slidenum">
              <a:rPr lang="es-CO" altLang="en-US"/>
              <a:pPr>
                <a:defRPr/>
              </a:pPr>
              <a:t>8</a:t>
            </a:fld>
            <a:endParaRPr lang="es-CO" alt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5288" y="1268413"/>
            <a:ext cx="813593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s-ES_tradnl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	Sistemas de archivos: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s-ES_tradnl" sz="2200"/>
              <a:t>Surgieron a raíz de la necesidad de almacenamiento de la información para su correspondiente reutilización (</a:t>
            </a:r>
            <a:r>
              <a:rPr lang="es-ES_tradnl" sz="220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persistencia</a:t>
            </a:r>
            <a:r>
              <a:rPr lang="es-ES_tradnl" sz="2200"/>
              <a:t>)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s-ES_tradnl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Desventajas: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s-ES_tradnl" sz="2200"/>
              <a:t>Redundancia de los datos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s-ES_tradnl" sz="2200"/>
              <a:t>Los archivos están separados unos de otros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s-ES_tradnl" sz="2200"/>
              <a:t>    (no se pueden “combinar” fácilmente)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s-ES_tradnl" sz="2200"/>
              <a:t>Alto costo para la propagación de cambios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s-ES_tradnl" sz="2200"/>
              <a:t>Inconsistencia debido a actualizaciones simultáneas				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s-CO"/>
              <a:t>Un poco de historia …</a:t>
            </a:r>
          </a:p>
        </p:txBody>
      </p:sp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 I</a:t>
            </a:r>
            <a:endParaRPr lang="es-CO" altLang="en-US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AA732-16FD-4135-9E0C-1975FF4C62D2}" type="slidenum">
              <a:rPr lang="es-CO" altLang="en-US"/>
              <a:pPr>
                <a:defRPr/>
              </a:pPr>
              <a:t>9</a:t>
            </a:fld>
            <a:endParaRPr lang="es-CO" alt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203575" y="2060575"/>
            <a:ext cx="2376488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Procesamiento 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Clientes</a:t>
            </a: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5" name="AutoShape 3"/>
          <p:cNvSpPr>
            <a:spLocks noChangeArrowheads="1"/>
          </p:cNvSpPr>
          <p:nvPr/>
        </p:nvSpPr>
        <p:spPr bwMode="auto">
          <a:xfrm>
            <a:off x="6659563" y="1773238"/>
            <a:ext cx="1223962" cy="1657350"/>
          </a:xfrm>
          <a:prstGeom prst="can">
            <a:avLst>
              <a:gd name="adj" fmla="val 338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Archivo</a:t>
            </a:r>
          </a:p>
          <a:p>
            <a:pPr algn="ctr"/>
            <a:r>
              <a:rPr lang="es-MX"/>
              <a:t>de </a:t>
            </a:r>
          </a:p>
          <a:p>
            <a:pPr algn="ctr"/>
            <a:r>
              <a:rPr lang="es-MX"/>
              <a:t>Clientes</a:t>
            </a:r>
            <a:endParaRPr lang="es-E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5580063" y="2420938"/>
            <a:ext cx="936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203575" y="3717925"/>
            <a:ext cx="2376488" cy="12017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Procesamiento 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Préstamos</a:t>
            </a:r>
            <a:endParaRPr lang="es-ES" b="1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8" name="AutoShape 6"/>
          <p:cNvSpPr>
            <a:spLocks noChangeArrowheads="1"/>
          </p:cNvSpPr>
          <p:nvPr/>
        </p:nvSpPr>
        <p:spPr bwMode="auto">
          <a:xfrm>
            <a:off x="6732588" y="3644900"/>
            <a:ext cx="1223962" cy="1657350"/>
          </a:xfrm>
          <a:prstGeom prst="can">
            <a:avLst>
              <a:gd name="adj" fmla="val 338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Archivo</a:t>
            </a:r>
          </a:p>
          <a:p>
            <a:pPr algn="ctr"/>
            <a:r>
              <a:rPr lang="es-MX"/>
              <a:t>de </a:t>
            </a:r>
          </a:p>
          <a:p>
            <a:pPr algn="ctr"/>
            <a:r>
              <a:rPr lang="es-MX"/>
              <a:t>Préstamos</a:t>
            </a:r>
            <a:endParaRPr lang="es-ES"/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5651500" y="4365625"/>
            <a:ext cx="936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39750" y="2852738"/>
            <a:ext cx="215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MX" b="1">
                <a:effectLst>
                  <a:outerShdw blurRad="38100" dist="38100" dir="2700000" algn="tl">
                    <a:srgbClr val="C0C0C0"/>
                  </a:outerShdw>
                </a:effectLst>
              </a:rPr>
              <a:t>Usuario</a:t>
            </a:r>
            <a:r>
              <a:rPr lang="es-MX"/>
              <a:t> del </a:t>
            </a:r>
          </a:p>
          <a:p>
            <a:pPr algn="ctr">
              <a:defRPr/>
            </a:pPr>
            <a:r>
              <a:rPr lang="es-MX"/>
              <a:t>Archivo de Clientes</a:t>
            </a:r>
            <a:endParaRPr lang="es-ES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868863"/>
            <a:ext cx="241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MX" b="1">
                <a:effectLst>
                  <a:outerShdw blurRad="38100" dist="38100" dir="2700000" algn="tl">
                    <a:srgbClr val="C0C0C0"/>
                  </a:outerShdw>
                </a:effectLst>
              </a:rPr>
              <a:t>Usuario</a:t>
            </a:r>
            <a:r>
              <a:rPr lang="es-MX"/>
              <a:t> del </a:t>
            </a:r>
          </a:p>
          <a:p>
            <a:pPr algn="ctr">
              <a:defRPr/>
            </a:pPr>
            <a:r>
              <a:rPr lang="es-MX"/>
              <a:t>Archivo de Préstamos</a:t>
            </a:r>
            <a:endParaRPr lang="es-ES"/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195513" y="2420938"/>
            <a:ext cx="936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2195513" y="4365625"/>
            <a:ext cx="936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2411413" y="5595938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i="1"/>
              <a:t>Por cada préstamo se guarda la información</a:t>
            </a:r>
          </a:p>
          <a:p>
            <a:r>
              <a:rPr lang="es-MX" i="1"/>
              <a:t>del cliente correspondiente: Redundancia</a:t>
            </a:r>
            <a:endParaRPr lang="es-ES" i="1"/>
          </a:p>
        </p:txBody>
      </p:sp>
      <p:pic>
        <p:nvPicPr>
          <p:cNvPr id="5136" name="Picture 15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989138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16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933825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317</TotalTime>
  <Words>757</Words>
  <Application>Microsoft Office PowerPoint</Application>
  <PresentationFormat>Presentación en pantalla (4:3)</PresentationFormat>
  <Paragraphs>195</Paragraphs>
  <Slides>27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40" baseType="lpstr">
      <vt:lpstr>Arial</vt:lpstr>
      <vt:lpstr>Arial Unicode MS</vt:lpstr>
      <vt:lpstr>Calibri</vt:lpstr>
      <vt:lpstr>Franklin Gothic Book</vt:lpstr>
      <vt:lpstr>Garamond</vt:lpstr>
      <vt:lpstr>Tahoma</vt:lpstr>
      <vt:lpstr>Times New Roman</vt:lpstr>
      <vt:lpstr>Verdana</vt:lpstr>
      <vt:lpstr>Wingdings</vt:lpstr>
      <vt:lpstr>Wingdings 2</vt:lpstr>
      <vt:lpstr>Técnico</vt:lpstr>
      <vt:lpstr>Clip</vt:lpstr>
      <vt:lpstr>Microsoft ClipArt Gallery</vt:lpstr>
      <vt:lpstr>BASE DE DATOS</vt:lpstr>
      <vt:lpstr>Base de datos</vt:lpstr>
      <vt:lpstr>Presentación de PowerPoint</vt:lpstr>
      <vt:lpstr>Presentación de PowerPoint</vt:lpstr>
      <vt:lpstr>Definición</vt:lpstr>
      <vt:lpstr>Definición</vt:lpstr>
      <vt:lpstr>Definición</vt:lpstr>
      <vt:lpstr>Un poco de historia …</vt:lpstr>
      <vt:lpstr>Un poco de historia …</vt:lpstr>
      <vt:lpstr>Presentación de PowerPoint</vt:lpstr>
      <vt:lpstr>… Antes</vt:lpstr>
      <vt:lpstr>Base de datos antigua</vt:lpstr>
      <vt:lpstr>Base de datos</vt:lpstr>
      <vt:lpstr>Presentación de PowerPoint</vt:lpstr>
      <vt:lpstr>Presentación de PowerPoint</vt:lpstr>
      <vt:lpstr>Definición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Componentes funcionales de un SGBD</vt:lpstr>
      <vt:lpstr>SGBD - Funciones</vt:lpstr>
      <vt:lpstr>Presentación de PowerPoint</vt:lpstr>
      <vt:lpstr>Algunas definiciones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frey</dc:creator>
  <cp:lastModifiedBy>freidy</cp:lastModifiedBy>
  <cp:revision>20</cp:revision>
  <dcterms:created xsi:type="dcterms:W3CDTF">2014-01-15T22:59:49Z</dcterms:created>
  <dcterms:modified xsi:type="dcterms:W3CDTF">2016-05-12T02:50:39Z</dcterms:modified>
</cp:coreProperties>
</file>