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86" r:id="rId2"/>
    <p:sldId id="269" r:id="rId3"/>
    <p:sldId id="266" r:id="rId4"/>
    <p:sldId id="270" r:id="rId5"/>
    <p:sldId id="271" r:id="rId6"/>
    <p:sldId id="272" r:id="rId7"/>
    <p:sldId id="282" r:id="rId8"/>
    <p:sldId id="274" r:id="rId9"/>
    <p:sldId id="284" r:id="rId10"/>
    <p:sldId id="275" r:id="rId11"/>
    <p:sldId id="285" r:id="rId12"/>
    <p:sldId id="283" r:id="rId13"/>
    <p:sldId id="276" r:id="rId14"/>
    <p:sldId id="277" r:id="rId15"/>
    <p:sldId id="278" r:id="rId16"/>
    <p:sldId id="279" r:id="rId17"/>
    <p:sldId id="287" r:id="rId1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1793B2-3458-4171-86F5-3A307141FD53}" type="datetimeFigureOut">
              <a:rPr lang="es-ES" smtClean="0"/>
              <a:pPr/>
              <a:t>25/09/2018</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656AAD-7EC7-4C50-BC6B-579F12A55277}"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VE"/>
          </a:p>
        </p:txBody>
      </p:sp>
      <p:sp>
        <p:nvSpPr>
          <p:cNvPr id="4" name="3 Marcador de número de diapositiva"/>
          <p:cNvSpPr>
            <a:spLocks noGrp="1"/>
          </p:cNvSpPr>
          <p:nvPr>
            <p:ph type="sldNum" sz="quarter" idx="10"/>
          </p:nvPr>
        </p:nvSpPr>
        <p:spPr/>
        <p:txBody>
          <a:bodyPr/>
          <a:lstStyle/>
          <a:p>
            <a:fld id="{0E232800-DF7C-4F00-9B03-16AF84472F30}" type="slidenum">
              <a:rPr lang="es-VE" smtClean="0"/>
              <a:pPr/>
              <a:t>3</a:t>
            </a:fld>
            <a:endParaRPr lang="es-V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DO" dirty="0"/>
              <a:t>233</a:t>
            </a:r>
          </a:p>
        </p:txBody>
      </p:sp>
      <p:sp>
        <p:nvSpPr>
          <p:cNvPr id="4" name="3 Marcador de número de diapositiva"/>
          <p:cNvSpPr>
            <a:spLocks noGrp="1"/>
          </p:cNvSpPr>
          <p:nvPr>
            <p:ph type="sldNum" sz="quarter" idx="10"/>
          </p:nvPr>
        </p:nvSpPr>
        <p:spPr/>
        <p:txBody>
          <a:bodyPr/>
          <a:lstStyle/>
          <a:p>
            <a:fld id="{A8C4B1E0-51EA-4E10-B32B-8AEC0614F9BC}" type="slidenum">
              <a:rPr lang="es-DO" smtClean="0"/>
              <a:pPr/>
              <a:t>5</a:t>
            </a:fld>
            <a:endParaRPr lang="es-D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Título"/>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a:t>Haga clic para modificar el estilo de título del patrón</a:t>
            </a:r>
            <a:endParaRPr kumimoji="0" lang="en-US"/>
          </a:p>
        </p:txBody>
      </p:sp>
      <p:sp>
        <p:nvSpPr>
          <p:cNvPr id="17" name="16 Subtítulo"/>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7A847CFC-816F-41D0-AAC0-9BF4FEBC753E}" type="datetimeFigureOut">
              <a:rPr lang="es-ES" smtClean="0"/>
              <a:pPr/>
              <a:t>25/09/2018</a:t>
            </a:fld>
            <a:endParaRPr lang="es-ES"/>
          </a:p>
        </p:txBody>
      </p:sp>
      <p:sp>
        <p:nvSpPr>
          <p:cNvPr id="19" name="18 Marcador de pie de página"/>
          <p:cNvSpPr>
            <a:spLocks noGrp="1"/>
          </p:cNvSpPr>
          <p:nvPr>
            <p:ph type="ftr" sz="quarter" idx="11"/>
          </p:nvPr>
        </p:nvSpPr>
        <p:spPr/>
        <p:txBody>
          <a:bodyPr/>
          <a:lstStyle/>
          <a:p>
            <a:endParaRPr lang="es-ES"/>
          </a:p>
        </p:txBody>
      </p:sp>
      <p:sp>
        <p:nvSpPr>
          <p:cNvPr id="27" name="2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25/09/2018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25/09/2018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lgn="l">
              <a:defRPr/>
            </a:lvl1p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25/09/2018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Título"/>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25/09/2018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43000"/>
          </a:xfrm>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pPr/>
              <a:t>25/09/2018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7A847CFC-816F-41D0-AAC0-9BF4FEBC753E}" type="datetimeFigureOut">
              <a:rPr lang="es-ES" smtClean="0"/>
              <a:pPr/>
              <a:t>25/09/2018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320"/>
            <a:ext cx="7470648" cy="1143000"/>
          </a:xfrm>
        </p:spPr>
        <p:txBody>
          <a:bodyPr anchor="ctr"/>
          <a:lstStyle>
            <a:lvl1pPr algn="l">
              <a:defRPr sz="4600"/>
            </a:lvl1pPr>
          </a:lstStyle>
          <a:p>
            <a:r>
              <a:rPr kumimoji="0" lang="es-ES"/>
              <a:t>Haga clic para modificar el estilo de título del patrón</a:t>
            </a:r>
            <a:endParaRPr kumimoji="0" lang="en-US"/>
          </a:p>
        </p:txBody>
      </p:sp>
      <p:sp>
        <p:nvSpPr>
          <p:cNvPr id="7" name="6 Marcador de fecha"/>
          <p:cNvSpPr>
            <a:spLocks noGrp="1"/>
          </p:cNvSpPr>
          <p:nvPr>
            <p:ph type="dt" sz="half" idx="10"/>
          </p:nvPr>
        </p:nvSpPr>
        <p:spPr/>
        <p:txBody>
          <a:bodyPr/>
          <a:lstStyle/>
          <a:p>
            <a:fld id="{7A847CFC-816F-41D0-AAC0-9BF4FEBC753E}" type="datetimeFigureOut">
              <a:rPr lang="es-ES" smtClean="0"/>
              <a:pPr/>
              <a:t>25/09/2018</a:t>
            </a:fld>
            <a:endParaRPr lang="es-ES"/>
          </a:p>
        </p:txBody>
      </p:sp>
      <p:sp>
        <p:nvSpPr>
          <p:cNvPr id="8" name="7 Marcador de número de diapositiva"/>
          <p:cNvSpPr>
            <a:spLocks noGrp="1"/>
          </p:cNvSpPr>
          <p:nvPr>
            <p:ph type="sldNum" sz="quarter" idx="11"/>
          </p:nvPr>
        </p:nvSpPr>
        <p:spPr/>
        <p:txBody>
          <a:bodyPr/>
          <a:lstStyle/>
          <a:p>
            <a:fld id="{132FADFE-3B8F-471C-ABF0-DBC7717ECBBC}" type="slidenum">
              <a:rPr lang="es-ES" smtClean="0"/>
              <a:pPr/>
              <a:t>‹Nº›</a:t>
            </a:fld>
            <a:endParaRPr lang="es-ES"/>
          </a:p>
        </p:txBody>
      </p:sp>
      <p:sp>
        <p:nvSpPr>
          <p:cNvPr id="9" name="8 Marcador de pie de página"/>
          <p:cNvSpPr>
            <a:spLocks noGrp="1"/>
          </p:cNvSpPr>
          <p:nvPr>
            <p:ph type="ftr" sz="quarter" idx="12"/>
          </p:nvPr>
        </p:nvSpPr>
        <p:spPr/>
        <p:txBody>
          <a:bodyPr/>
          <a:lstStyle/>
          <a:p>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25/09/2018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pPr/>
              <a:t>25/09/2018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a:xfrm>
            <a:off x="8156448" y="6422064"/>
            <a:ext cx="762000" cy="365125"/>
          </a:xfrm>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s-ES"/>
              <a:t>Haga clic en el icono para agregar una imagen</a:t>
            </a:r>
            <a:endParaRPr kumimoji="0" lang="en-US" dirty="0"/>
          </a:p>
        </p:txBody>
      </p:sp>
      <p:sp>
        <p:nvSpPr>
          <p:cNvPr id="4" name="3 Marcador de texto"/>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a:xfrm>
            <a:off x="457200" y="6422064"/>
            <a:ext cx="2133600" cy="365125"/>
          </a:xfrm>
        </p:spPr>
        <p:txBody>
          <a:bodyPr/>
          <a:lstStyle/>
          <a:p>
            <a:fld id="{7A847CFC-816F-41D0-AAC0-9BF4FEBC753E}" type="datetimeFigureOut">
              <a:rPr lang="es-ES" smtClean="0"/>
              <a:pPr/>
              <a:t>25/09/2018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Forma libre"/>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Marcador de título"/>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s-ES"/>
              <a:t>Haga clic para modificar el estilo de título del patrón</a:t>
            </a:r>
            <a:endParaRPr kumimoji="0" lang="en-US"/>
          </a:p>
        </p:txBody>
      </p:sp>
      <p:sp>
        <p:nvSpPr>
          <p:cNvPr id="30" name="29 Marcador de texto"/>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0" name="9 Marcador de fecha"/>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7A847CFC-816F-41D0-AAC0-9BF4FEBC753E}" type="datetimeFigureOut">
              <a:rPr lang="es-ES" smtClean="0"/>
              <a:pPr/>
              <a:t>25/09/2018</a:t>
            </a:fld>
            <a:endParaRPr lang="es-ES"/>
          </a:p>
        </p:txBody>
      </p:sp>
      <p:sp>
        <p:nvSpPr>
          <p:cNvPr id="22" name="21 Marcador de pie de página"/>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s-ES"/>
          </a:p>
        </p:txBody>
      </p:sp>
      <p:sp>
        <p:nvSpPr>
          <p:cNvPr id="18" name="17 Marcador de número de diapositiva"/>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132FADFE-3B8F-471C-ABF0-DBC7717ECBBC}"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DCEA32-8337-4115-9551-1BAB0D02D75C}"/>
              </a:ext>
            </a:extLst>
          </p:cNvPr>
          <p:cNvSpPr>
            <a:spLocks noGrp="1"/>
          </p:cNvSpPr>
          <p:nvPr>
            <p:ph type="title"/>
          </p:nvPr>
        </p:nvSpPr>
        <p:spPr/>
        <p:txBody>
          <a:bodyPr/>
          <a:lstStyle/>
          <a:p>
            <a:endParaRPr lang="es-DO"/>
          </a:p>
        </p:txBody>
      </p:sp>
      <p:sp>
        <p:nvSpPr>
          <p:cNvPr id="3" name="Marcador de contenido 2">
            <a:extLst>
              <a:ext uri="{FF2B5EF4-FFF2-40B4-BE49-F238E27FC236}">
                <a16:creationId xmlns:a16="http://schemas.microsoft.com/office/drawing/2014/main" id="{4D1A3253-923C-4982-9086-C28492FD88F3}"/>
              </a:ext>
            </a:extLst>
          </p:cNvPr>
          <p:cNvSpPr>
            <a:spLocks noGrp="1"/>
          </p:cNvSpPr>
          <p:nvPr>
            <p:ph idx="1"/>
          </p:nvPr>
        </p:nvSpPr>
        <p:spPr/>
        <p:txBody>
          <a:bodyPr/>
          <a:lstStyle/>
          <a:p>
            <a:endParaRPr lang="es-DO"/>
          </a:p>
        </p:txBody>
      </p:sp>
    </p:spTree>
    <p:extLst>
      <p:ext uri="{BB962C8B-B14F-4D97-AF65-F5344CB8AC3E}">
        <p14:creationId xmlns:p14="http://schemas.microsoft.com/office/powerpoint/2010/main" val="4222868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DO" dirty="0"/>
              <a:t>vinculo</a:t>
            </a:r>
          </a:p>
        </p:txBody>
      </p:sp>
      <p:sp>
        <p:nvSpPr>
          <p:cNvPr id="3" name="2 Marcador de contenido"/>
          <p:cNvSpPr>
            <a:spLocks noGrp="1"/>
          </p:cNvSpPr>
          <p:nvPr>
            <p:ph idx="1"/>
          </p:nvPr>
        </p:nvSpPr>
        <p:spPr>
          <a:xfrm>
            <a:off x="457200" y="1600201"/>
            <a:ext cx="7467600" cy="2686055"/>
          </a:xfrm>
        </p:spPr>
        <p:txBody>
          <a:bodyPr>
            <a:normAutofit fontScale="92500" lnSpcReduction="20000"/>
          </a:bodyPr>
          <a:lstStyle/>
          <a:p>
            <a:r>
              <a:rPr lang="es-DO" dirty="0"/>
              <a:t>Relación entre dos o mas entidades</a:t>
            </a:r>
          </a:p>
          <a:p>
            <a:pPr lvl="1"/>
            <a:r>
              <a:rPr lang="es-DO" dirty="0"/>
              <a:t>La entidades no deben ser necesariamente distintas</a:t>
            </a:r>
          </a:p>
          <a:p>
            <a:pPr lvl="1"/>
            <a:r>
              <a:rPr lang="es-DO" dirty="0"/>
              <a:t>En generar se espera que los vínculos sean binarios</a:t>
            </a:r>
          </a:p>
          <a:p>
            <a:r>
              <a:rPr lang="es-DO" dirty="0"/>
              <a:t>Generalmente representada por verbos o acciones.</a:t>
            </a:r>
          </a:p>
        </p:txBody>
      </p:sp>
      <p:sp>
        <p:nvSpPr>
          <p:cNvPr id="4" name="3 CuadroTexto"/>
          <p:cNvSpPr txBox="1"/>
          <p:nvPr/>
        </p:nvSpPr>
        <p:spPr>
          <a:xfrm>
            <a:off x="714348" y="4429132"/>
            <a:ext cx="3057247" cy="1754326"/>
          </a:xfrm>
          <a:prstGeom prst="rect">
            <a:avLst/>
          </a:prstGeom>
          <a:noFill/>
        </p:spPr>
        <p:txBody>
          <a:bodyPr wrap="none" rtlCol="0">
            <a:spAutoFit/>
          </a:bodyPr>
          <a:lstStyle/>
          <a:p>
            <a:r>
              <a:rPr lang="es-DO" dirty="0"/>
              <a:t>Ejemplo universidad</a:t>
            </a:r>
          </a:p>
          <a:p>
            <a:r>
              <a:rPr lang="es-DO" dirty="0"/>
              <a:t>Facultad </a:t>
            </a:r>
            <a:r>
              <a:rPr lang="es-DO" b="1" dirty="0">
                <a:solidFill>
                  <a:schemeClr val="accent2">
                    <a:lumMod val="60000"/>
                    <a:lumOff val="40000"/>
                  </a:schemeClr>
                </a:solidFill>
              </a:rPr>
              <a:t>posee </a:t>
            </a:r>
            <a:r>
              <a:rPr lang="es-DO" dirty="0"/>
              <a:t>curso</a:t>
            </a:r>
          </a:p>
          <a:p>
            <a:r>
              <a:rPr lang="es-DO" dirty="0"/>
              <a:t>Facultad </a:t>
            </a:r>
            <a:r>
              <a:rPr lang="es-DO" b="1" dirty="0">
                <a:solidFill>
                  <a:schemeClr val="accent2">
                    <a:lumMod val="60000"/>
                    <a:lumOff val="40000"/>
                  </a:schemeClr>
                </a:solidFill>
              </a:rPr>
              <a:t>ofrece </a:t>
            </a:r>
            <a:r>
              <a:rPr lang="es-DO" dirty="0"/>
              <a:t>sección</a:t>
            </a:r>
          </a:p>
          <a:p>
            <a:r>
              <a:rPr lang="es-DO" dirty="0"/>
              <a:t>Estudiante </a:t>
            </a:r>
            <a:r>
              <a:rPr lang="es-DO" dirty="0">
                <a:solidFill>
                  <a:schemeClr val="accent2">
                    <a:lumMod val="60000"/>
                    <a:lumOff val="40000"/>
                  </a:schemeClr>
                </a:solidFill>
              </a:rPr>
              <a:t>i</a:t>
            </a:r>
            <a:r>
              <a:rPr lang="es-DO" b="1" dirty="0">
                <a:solidFill>
                  <a:schemeClr val="accent2">
                    <a:lumMod val="60000"/>
                    <a:lumOff val="40000"/>
                  </a:schemeClr>
                </a:solidFill>
              </a:rPr>
              <a:t>nscribe </a:t>
            </a:r>
            <a:r>
              <a:rPr lang="es-DO" dirty="0"/>
              <a:t>sección</a:t>
            </a:r>
          </a:p>
          <a:p>
            <a:r>
              <a:rPr lang="es-DO" dirty="0"/>
              <a:t>Sección </a:t>
            </a:r>
            <a:r>
              <a:rPr lang="es-DO" b="1" dirty="0">
                <a:solidFill>
                  <a:schemeClr val="accent2">
                    <a:lumMod val="60000"/>
                    <a:lumOff val="40000"/>
                  </a:schemeClr>
                </a:solidFill>
              </a:rPr>
              <a:t>pertenece a </a:t>
            </a:r>
            <a:r>
              <a:rPr lang="es-DO" dirty="0"/>
              <a:t>curso</a:t>
            </a:r>
          </a:p>
          <a:p>
            <a:r>
              <a:rPr lang="es-DO" dirty="0"/>
              <a:t>Profesor </a:t>
            </a:r>
            <a:r>
              <a:rPr lang="es-DO" dirty="0">
                <a:solidFill>
                  <a:schemeClr val="accent2">
                    <a:lumMod val="60000"/>
                    <a:lumOff val="40000"/>
                  </a:schemeClr>
                </a:solidFill>
              </a:rPr>
              <a:t>imparte</a:t>
            </a:r>
            <a:r>
              <a:rPr lang="es-DO" dirty="0"/>
              <a:t> </a:t>
            </a:r>
            <a:r>
              <a:rPr lang="es-DO" dirty="0" err="1"/>
              <a:t>seccion</a:t>
            </a:r>
            <a:endParaRPr lang="es-DO" dirty="0"/>
          </a:p>
        </p:txBody>
      </p:sp>
      <p:sp>
        <p:nvSpPr>
          <p:cNvPr id="5" name="4 CuadroTexto"/>
          <p:cNvSpPr txBox="1"/>
          <p:nvPr/>
        </p:nvSpPr>
        <p:spPr>
          <a:xfrm>
            <a:off x="4214810" y="5429264"/>
            <a:ext cx="2993127" cy="1200329"/>
          </a:xfrm>
          <a:prstGeom prst="rect">
            <a:avLst/>
          </a:prstGeom>
          <a:noFill/>
        </p:spPr>
        <p:txBody>
          <a:bodyPr wrap="none" rtlCol="0">
            <a:spAutoFit/>
          </a:bodyPr>
          <a:lstStyle/>
          <a:p>
            <a:r>
              <a:rPr lang="es-DO" dirty="0"/>
              <a:t>Atributos vínculos</a:t>
            </a:r>
          </a:p>
          <a:p>
            <a:r>
              <a:rPr lang="es-DO" dirty="0"/>
              <a:t>Estudiante </a:t>
            </a:r>
            <a:r>
              <a:rPr lang="es-DO" dirty="0">
                <a:solidFill>
                  <a:schemeClr val="accent2">
                    <a:lumMod val="60000"/>
                    <a:lumOff val="40000"/>
                  </a:schemeClr>
                </a:solidFill>
              </a:rPr>
              <a:t>inscribe </a:t>
            </a:r>
            <a:r>
              <a:rPr lang="es-DO" dirty="0"/>
              <a:t>sección</a:t>
            </a:r>
          </a:p>
          <a:p>
            <a:r>
              <a:rPr lang="es-DO" dirty="0">
                <a:solidFill>
                  <a:schemeClr val="accent2">
                    <a:lumMod val="60000"/>
                    <a:lumOff val="40000"/>
                  </a:schemeClr>
                </a:solidFill>
              </a:rPr>
              <a:t>Fecha de la inscripción, </a:t>
            </a:r>
          </a:p>
          <a:p>
            <a:r>
              <a:rPr lang="es-DO" dirty="0">
                <a:solidFill>
                  <a:schemeClr val="accent2">
                    <a:lumMod val="60000"/>
                    <a:lumOff val="40000"/>
                  </a:schemeClr>
                </a:solidFill>
              </a:rPr>
              <a:t>resultado inscripción, nota..</a:t>
            </a:r>
          </a:p>
        </p:txBody>
      </p:sp>
      <p:sp>
        <p:nvSpPr>
          <p:cNvPr id="7" name="6 CuadroTexto"/>
          <p:cNvSpPr txBox="1"/>
          <p:nvPr/>
        </p:nvSpPr>
        <p:spPr>
          <a:xfrm>
            <a:off x="4286248" y="3929066"/>
            <a:ext cx="4500594" cy="1477328"/>
          </a:xfrm>
          <a:prstGeom prst="rect">
            <a:avLst/>
          </a:prstGeom>
          <a:noFill/>
        </p:spPr>
        <p:txBody>
          <a:bodyPr wrap="square" rtlCol="0">
            <a:spAutoFit/>
          </a:bodyPr>
          <a:lstStyle/>
          <a:p>
            <a:r>
              <a:rPr lang="es-ES" dirty="0"/>
              <a:t>Doble:</a:t>
            </a:r>
          </a:p>
          <a:p>
            <a:r>
              <a:rPr lang="es-ES" dirty="0"/>
              <a:t>Estudiante </a:t>
            </a:r>
            <a:r>
              <a:rPr lang="es-ES" dirty="0">
                <a:solidFill>
                  <a:schemeClr val="accent2">
                    <a:lumMod val="60000"/>
                    <a:lumOff val="40000"/>
                  </a:schemeClr>
                </a:solidFill>
              </a:rPr>
              <a:t>ayudante</a:t>
            </a:r>
            <a:r>
              <a:rPr lang="es-ES" dirty="0"/>
              <a:t>  sección</a:t>
            </a:r>
          </a:p>
          <a:p>
            <a:r>
              <a:rPr lang="es-ES" dirty="0"/>
              <a:t>Estudiante </a:t>
            </a:r>
            <a:r>
              <a:rPr lang="es-ES" dirty="0">
                <a:solidFill>
                  <a:schemeClr val="accent2">
                    <a:lumMod val="60000"/>
                    <a:lumOff val="40000"/>
                  </a:schemeClr>
                </a:solidFill>
              </a:rPr>
              <a:t>inscribe</a:t>
            </a:r>
            <a:r>
              <a:rPr lang="es-ES" dirty="0"/>
              <a:t> sección</a:t>
            </a:r>
          </a:p>
          <a:p>
            <a:r>
              <a:rPr lang="es-ES" dirty="0"/>
              <a:t>Si mismo:</a:t>
            </a:r>
          </a:p>
          <a:p>
            <a:r>
              <a:rPr lang="es-ES" dirty="0"/>
              <a:t>Estudiante </a:t>
            </a:r>
            <a:r>
              <a:rPr lang="es-ES" dirty="0">
                <a:solidFill>
                  <a:schemeClr val="accent2">
                    <a:lumMod val="60000"/>
                    <a:lumOff val="40000"/>
                  </a:schemeClr>
                </a:solidFill>
              </a:rPr>
              <a:t>compañero</a:t>
            </a:r>
            <a:r>
              <a:rPr lang="es-ES" dirty="0"/>
              <a:t> estudiante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4" name="3 Rombo"/>
          <p:cNvSpPr/>
          <p:nvPr/>
        </p:nvSpPr>
        <p:spPr>
          <a:xfrm>
            <a:off x="3500430" y="3071810"/>
            <a:ext cx="1928826" cy="135732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Rectángulo"/>
          <p:cNvSpPr/>
          <p:nvPr/>
        </p:nvSpPr>
        <p:spPr>
          <a:xfrm>
            <a:off x="357158" y="3214686"/>
            <a:ext cx="1928826"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Rectángulo"/>
          <p:cNvSpPr/>
          <p:nvPr/>
        </p:nvSpPr>
        <p:spPr>
          <a:xfrm>
            <a:off x="6429388" y="3286124"/>
            <a:ext cx="1928826"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 name="7 Conector recto"/>
          <p:cNvCxnSpPr>
            <a:stCxn id="5" idx="3"/>
            <a:endCxn id="4" idx="1"/>
          </p:cNvCxnSpPr>
          <p:nvPr/>
        </p:nvCxnSpPr>
        <p:spPr>
          <a:xfrm>
            <a:off x="2285984" y="3714752"/>
            <a:ext cx="1214446" cy="3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10 Conector recto"/>
          <p:cNvCxnSpPr>
            <a:stCxn id="4" idx="3"/>
            <a:endCxn id="6" idx="1"/>
          </p:cNvCxnSpPr>
          <p:nvPr/>
        </p:nvCxnSpPr>
        <p:spPr>
          <a:xfrm>
            <a:off x="5429256" y="3750471"/>
            <a:ext cx="1000132" cy="35719"/>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entidades </a:t>
            </a:r>
            <a:r>
              <a:rPr lang="es-ES" b="1" i="1" dirty="0" err="1"/>
              <a:t>is</a:t>
            </a:r>
            <a:r>
              <a:rPr lang="es-ES" b="1" i="1" dirty="0"/>
              <a:t> a</a:t>
            </a:r>
            <a:endParaRPr lang="es-ES" dirty="0"/>
          </a:p>
        </p:txBody>
      </p:sp>
      <p:sp>
        <p:nvSpPr>
          <p:cNvPr id="4" name="3 Rectángulo"/>
          <p:cNvSpPr/>
          <p:nvPr/>
        </p:nvSpPr>
        <p:spPr>
          <a:xfrm>
            <a:off x="0" y="1500174"/>
            <a:ext cx="9144000" cy="646331"/>
          </a:xfrm>
          <a:prstGeom prst="rect">
            <a:avLst/>
          </a:prstGeom>
        </p:spPr>
        <p:txBody>
          <a:bodyPr wrap="square">
            <a:spAutoFit/>
          </a:bodyPr>
          <a:lstStyle/>
          <a:p>
            <a:r>
              <a:rPr lang="es-ES" dirty="0"/>
              <a:t>Son relaciones de tipo </a:t>
            </a:r>
            <a:r>
              <a:rPr lang="es-ES" b="1" dirty="0" err="1"/>
              <a:t>is</a:t>
            </a:r>
            <a:r>
              <a:rPr lang="es-ES" b="1" dirty="0"/>
              <a:t> a (es un) </a:t>
            </a:r>
            <a:r>
              <a:rPr lang="es-ES" dirty="0"/>
              <a:t>aquellas en las que una entidad se descompone en entidades especializadas. </a:t>
            </a:r>
          </a:p>
        </p:txBody>
      </p:sp>
      <p:sp>
        <p:nvSpPr>
          <p:cNvPr id="5" name="4 Rectángulo"/>
          <p:cNvSpPr/>
          <p:nvPr/>
        </p:nvSpPr>
        <p:spPr>
          <a:xfrm>
            <a:off x="2714612" y="2357430"/>
            <a:ext cx="357190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PERSONAL</a:t>
            </a:r>
          </a:p>
        </p:txBody>
      </p:sp>
      <p:sp>
        <p:nvSpPr>
          <p:cNvPr id="6" name="5 Rectángulo"/>
          <p:cNvSpPr/>
          <p:nvPr/>
        </p:nvSpPr>
        <p:spPr>
          <a:xfrm>
            <a:off x="5214942" y="5286388"/>
            <a:ext cx="357190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BEDELES</a:t>
            </a:r>
          </a:p>
        </p:txBody>
      </p:sp>
      <p:sp>
        <p:nvSpPr>
          <p:cNvPr id="7" name="6 Rectángulo"/>
          <p:cNvSpPr/>
          <p:nvPr/>
        </p:nvSpPr>
        <p:spPr>
          <a:xfrm>
            <a:off x="1000100" y="5357826"/>
            <a:ext cx="357190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PROFESORES</a:t>
            </a:r>
          </a:p>
        </p:txBody>
      </p:sp>
      <p:sp>
        <p:nvSpPr>
          <p:cNvPr id="8" name="7 Triángulo isósceles"/>
          <p:cNvSpPr/>
          <p:nvPr/>
        </p:nvSpPr>
        <p:spPr>
          <a:xfrm>
            <a:off x="4143372" y="3929066"/>
            <a:ext cx="1285884" cy="9286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ISA</a:t>
            </a:r>
          </a:p>
        </p:txBody>
      </p:sp>
      <p:cxnSp>
        <p:nvCxnSpPr>
          <p:cNvPr id="10" name="9 Conector recto"/>
          <p:cNvCxnSpPr>
            <a:stCxn id="8" idx="0"/>
          </p:cNvCxnSpPr>
          <p:nvPr/>
        </p:nvCxnSpPr>
        <p:spPr>
          <a:xfrm rot="5400000" flipH="1" flipV="1">
            <a:off x="4536281" y="3679033"/>
            <a:ext cx="5000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10 Conector recto"/>
          <p:cNvCxnSpPr/>
          <p:nvPr/>
        </p:nvCxnSpPr>
        <p:spPr>
          <a:xfrm rot="5400000" flipH="1" flipV="1">
            <a:off x="4108447" y="4892685"/>
            <a:ext cx="500066" cy="430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rot="10800000">
            <a:off x="4930778" y="4857760"/>
            <a:ext cx="784230" cy="50006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329642" cy="1143000"/>
          </a:xfrm>
        </p:spPr>
        <p:txBody>
          <a:bodyPr>
            <a:normAutofit/>
          </a:bodyPr>
          <a:lstStyle/>
          <a:p>
            <a:r>
              <a:rPr lang="es-DO" dirty="0"/>
              <a:t>CARDINALIDADES</a:t>
            </a:r>
          </a:p>
        </p:txBody>
      </p:sp>
      <p:sp>
        <p:nvSpPr>
          <p:cNvPr id="4" name="3 CuadroTexto"/>
          <p:cNvSpPr txBox="1"/>
          <p:nvPr/>
        </p:nvSpPr>
        <p:spPr>
          <a:xfrm>
            <a:off x="500034" y="1285860"/>
            <a:ext cx="7199407" cy="646331"/>
          </a:xfrm>
          <a:prstGeom prst="rect">
            <a:avLst/>
          </a:prstGeom>
          <a:noFill/>
        </p:spPr>
        <p:txBody>
          <a:bodyPr wrap="none" rtlCol="0">
            <a:spAutoFit/>
          </a:bodyPr>
          <a:lstStyle/>
          <a:p>
            <a:r>
              <a:rPr lang="es-DO" dirty="0"/>
              <a:t>Indica el numero de instancias a las que otra entidad puede mapear </a:t>
            </a:r>
          </a:p>
          <a:p>
            <a:r>
              <a:rPr lang="es-DO" dirty="0"/>
              <a:t>En un vinculo</a:t>
            </a:r>
          </a:p>
        </p:txBody>
      </p:sp>
      <p:sp>
        <p:nvSpPr>
          <p:cNvPr id="5" name="4 CuadroTexto"/>
          <p:cNvSpPr txBox="1"/>
          <p:nvPr/>
        </p:nvSpPr>
        <p:spPr>
          <a:xfrm>
            <a:off x="357158" y="1928802"/>
            <a:ext cx="8374280" cy="3000821"/>
          </a:xfrm>
          <a:prstGeom prst="rect">
            <a:avLst/>
          </a:prstGeom>
          <a:noFill/>
        </p:spPr>
        <p:txBody>
          <a:bodyPr wrap="none" rtlCol="0">
            <a:spAutoFit/>
          </a:bodyPr>
          <a:lstStyle/>
          <a:p>
            <a:pPr>
              <a:lnSpc>
                <a:spcPct val="150000"/>
              </a:lnSpc>
            </a:pPr>
            <a:r>
              <a:rPr lang="es-DO" b="1" dirty="0">
                <a:solidFill>
                  <a:schemeClr val="accent2">
                    <a:lumMod val="60000"/>
                    <a:lumOff val="40000"/>
                  </a:schemeClr>
                </a:solidFill>
              </a:rPr>
              <a:t>OPCIONES DE CARDINALIDAD</a:t>
            </a:r>
          </a:p>
          <a:p>
            <a:pPr>
              <a:lnSpc>
                <a:spcPct val="150000"/>
              </a:lnSpc>
              <a:buFont typeface="Arial" pitchFamily="34" charset="0"/>
              <a:buChar char="•"/>
            </a:pPr>
            <a:r>
              <a:rPr lang="es-DO" dirty="0"/>
              <a:t>UNO A UNO cada instancia de X se asocia con una instancia de Y, y viceversa.</a:t>
            </a:r>
          </a:p>
          <a:p>
            <a:pPr>
              <a:lnSpc>
                <a:spcPct val="150000"/>
              </a:lnSpc>
              <a:buFont typeface="Arial" pitchFamily="34" charset="0"/>
              <a:buChar char="•"/>
            </a:pPr>
            <a:r>
              <a:rPr lang="es-DO" dirty="0"/>
              <a:t>UNO A MUCHOS cada instancia en X se puede asociar con muchas </a:t>
            </a:r>
          </a:p>
          <a:p>
            <a:pPr>
              <a:lnSpc>
                <a:spcPct val="150000"/>
              </a:lnSpc>
            </a:pPr>
            <a:r>
              <a:rPr lang="es-DO" dirty="0"/>
              <a:t>      instancias de Y, pero cada instancia de  Y se asocia con una de X </a:t>
            </a:r>
          </a:p>
          <a:p>
            <a:pPr>
              <a:lnSpc>
                <a:spcPct val="150000"/>
              </a:lnSpc>
              <a:buFont typeface="Arial" pitchFamily="34" charset="0"/>
              <a:buChar char="•"/>
            </a:pPr>
            <a:r>
              <a:rPr lang="es-DO" dirty="0"/>
              <a:t>MUCHOS  A UNO: viceversa de la anterior</a:t>
            </a:r>
          </a:p>
          <a:p>
            <a:pPr>
              <a:lnSpc>
                <a:spcPct val="150000"/>
              </a:lnSpc>
              <a:buFont typeface="Arial" pitchFamily="34" charset="0"/>
              <a:buChar char="•"/>
            </a:pPr>
            <a:r>
              <a:rPr lang="es-DO" dirty="0"/>
              <a:t>MUCHOS A MUCHOS :muchos de X se pueden comunicar con muchos de Y, </a:t>
            </a:r>
          </a:p>
          <a:p>
            <a:pPr>
              <a:lnSpc>
                <a:spcPct val="150000"/>
              </a:lnSpc>
            </a:pPr>
            <a:r>
              <a:rPr lang="es-DO" dirty="0"/>
              <a:t>          y viceversa</a:t>
            </a:r>
          </a:p>
        </p:txBody>
      </p:sp>
      <p:sp>
        <p:nvSpPr>
          <p:cNvPr id="6" name="5 CuadroTexto"/>
          <p:cNvSpPr txBox="1"/>
          <p:nvPr/>
        </p:nvSpPr>
        <p:spPr>
          <a:xfrm>
            <a:off x="2500298" y="4857760"/>
            <a:ext cx="3403496" cy="1477328"/>
          </a:xfrm>
          <a:prstGeom prst="rect">
            <a:avLst/>
          </a:prstGeom>
          <a:noFill/>
        </p:spPr>
        <p:txBody>
          <a:bodyPr wrap="none" rtlCol="0">
            <a:spAutoFit/>
          </a:bodyPr>
          <a:lstStyle/>
          <a:p>
            <a:r>
              <a:rPr lang="es-DO" dirty="0"/>
              <a:t>UNIVERSIDAD</a:t>
            </a:r>
          </a:p>
          <a:p>
            <a:r>
              <a:rPr lang="es-DO" dirty="0"/>
              <a:t>Facultad </a:t>
            </a:r>
            <a:r>
              <a:rPr lang="es-DO" dirty="0">
                <a:solidFill>
                  <a:schemeClr val="accent2">
                    <a:lumMod val="60000"/>
                    <a:lumOff val="40000"/>
                  </a:schemeClr>
                </a:solidFill>
              </a:rPr>
              <a:t>posee</a:t>
            </a:r>
            <a:r>
              <a:rPr lang="es-DO" dirty="0"/>
              <a:t> curso</a:t>
            </a:r>
          </a:p>
          <a:p>
            <a:r>
              <a:rPr lang="es-DO" dirty="0"/>
              <a:t>Facultad </a:t>
            </a:r>
            <a:r>
              <a:rPr lang="es-DO" dirty="0">
                <a:solidFill>
                  <a:schemeClr val="accent2">
                    <a:lumMod val="60000"/>
                    <a:lumOff val="40000"/>
                  </a:schemeClr>
                </a:solidFill>
              </a:rPr>
              <a:t>posee </a:t>
            </a:r>
            <a:r>
              <a:rPr lang="es-DO" dirty="0"/>
              <a:t>muchos cursos</a:t>
            </a:r>
          </a:p>
          <a:p>
            <a:r>
              <a:rPr lang="es-DO" dirty="0"/>
              <a:t>Curso </a:t>
            </a:r>
            <a:r>
              <a:rPr lang="es-DO" dirty="0">
                <a:solidFill>
                  <a:schemeClr val="accent2">
                    <a:lumMod val="60000"/>
                    <a:lumOff val="40000"/>
                  </a:schemeClr>
                </a:solidFill>
              </a:rPr>
              <a:t>pertenece</a:t>
            </a:r>
            <a:r>
              <a:rPr lang="es-DO" dirty="0"/>
              <a:t> a una facultad</a:t>
            </a:r>
          </a:p>
          <a:p>
            <a:r>
              <a:rPr lang="es-DO" b="1" i="1" dirty="0">
                <a:solidFill>
                  <a:schemeClr val="accent2">
                    <a:lumMod val="60000"/>
                    <a:lumOff val="40000"/>
                  </a:schemeClr>
                </a:solidFill>
              </a:rPr>
              <a:t>Carnalidad</a:t>
            </a:r>
            <a:r>
              <a:rPr lang="es-DO" dirty="0"/>
              <a:t> UNO A MUCHOS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DO" dirty="0"/>
              <a:t>PARTICIPACION</a:t>
            </a:r>
          </a:p>
        </p:txBody>
      </p:sp>
      <p:sp>
        <p:nvSpPr>
          <p:cNvPr id="4" name="3 CuadroTexto"/>
          <p:cNvSpPr txBox="1"/>
          <p:nvPr/>
        </p:nvSpPr>
        <p:spPr>
          <a:xfrm>
            <a:off x="642910" y="1785926"/>
            <a:ext cx="8289449" cy="2585323"/>
          </a:xfrm>
          <a:prstGeom prst="rect">
            <a:avLst/>
          </a:prstGeom>
          <a:noFill/>
        </p:spPr>
        <p:txBody>
          <a:bodyPr wrap="none" rtlCol="0">
            <a:spAutoFit/>
          </a:bodyPr>
          <a:lstStyle/>
          <a:p>
            <a:r>
              <a:rPr lang="es-DO" dirty="0"/>
              <a:t>Indica el grado de participación de las instancias de  una entidad en un vinculo.</a:t>
            </a:r>
          </a:p>
          <a:p>
            <a:endParaRPr lang="es-DO" dirty="0"/>
          </a:p>
          <a:p>
            <a:pPr>
              <a:buFont typeface="Arial" pitchFamily="34" charset="0"/>
              <a:buChar char="•"/>
            </a:pPr>
            <a:r>
              <a:rPr lang="es-DO" dirty="0"/>
              <a:t>Se define para cada entidad que es parte del vinculo.</a:t>
            </a:r>
          </a:p>
          <a:p>
            <a:endParaRPr lang="es-DO" dirty="0"/>
          </a:p>
          <a:p>
            <a:pPr>
              <a:buFont typeface="Arial" pitchFamily="34" charset="0"/>
              <a:buChar char="•"/>
            </a:pPr>
            <a:r>
              <a:rPr lang="es-DO" dirty="0"/>
              <a:t>Una entidad débil X que depende de otra entidad Y debe tener participación</a:t>
            </a:r>
          </a:p>
          <a:p>
            <a:r>
              <a:rPr lang="es-DO" dirty="0"/>
              <a:t> total en el Vinculo con esa entidad</a:t>
            </a:r>
          </a:p>
          <a:p>
            <a:endParaRPr lang="es-DO" dirty="0"/>
          </a:p>
          <a:p>
            <a:r>
              <a:rPr lang="es-DO" b="1" dirty="0">
                <a:solidFill>
                  <a:schemeClr val="accent2">
                    <a:lumMod val="60000"/>
                    <a:lumOff val="40000"/>
                  </a:schemeClr>
                </a:solidFill>
              </a:rPr>
              <a:t>TOTAL</a:t>
            </a:r>
            <a:r>
              <a:rPr lang="es-DO" dirty="0"/>
              <a:t> toda instancia debe participar del vinculo</a:t>
            </a:r>
          </a:p>
          <a:p>
            <a:r>
              <a:rPr lang="es-DO" b="1" dirty="0">
                <a:solidFill>
                  <a:schemeClr val="accent2">
                    <a:lumMod val="60000"/>
                    <a:lumOff val="40000"/>
                  </a:schemeClr>
                </a:solidFill>
              </a:rPr>
              <a:t>PARCIAL </a:t>
            </a:r>
            <a:r>
              <a:rPr lang="es-DO" dirty="0"/>
              <a:t>no es necesario que todas las instancias sean parte del vinculo</a:t>
            </a:r>
          </a:p>
        </p:txBody>
      </p:sp>
      <p:sp>
        <p:nvSpPr>
          <p:cNvPr id="5" name="4 CuadroTexto"/>
          <p:cNvSpPr txBox="1"/>
          <p:nvPr/>
        </p:nvSpPr>
        <p:spPr>
          <a:xfrm>
            <a:off x="1357290" y="4549676"/>
            <a:ext cx="5981125" cy="2308324"/>
          </a:xfrm>
          <a:prstGeom prst="rect">
            <a:avLst/>
          </a:prstGeom>
          <a:noFill/>
        </p:spPr>
        <p:txBody>
          <a:bodyPr wrap="none" rtlCol="0">
            <a:spAutoFit/>
          </a:bodyPr>
          <a:lstStyle/>
          <a:p>
            <a:r>
              <a:rPr lang="es-DO" dirty="0"/>
              <a:t>Ejemplo</a:t>
            </a:r>
          </a:p>
          <a:p>
            <a:r>
              <a:rPr lang="es-DO" dirty="0"/>
              <a:t>Sección pertenece curso</a:t>
            </a:r>
          </a:p>
          <a:p>
            <a:r>
              <a:rPr lang="es-DO" dirty="0"/>
              <a:t>Toda sección pertenece a un curso: </a:t>
            </a:r>
            <a:r>
              <a:rPr lang="es-DO" dirty="0">
                <a:solidFill>
                  <a:schemeClr val="accent2">
                    <a:lumMod val="60000"/>
                    <a:lumOff val="40000"/>
                  </a:schemeClr>
                </a:solidFill>
              </a:rPr>
              <a:t>total</a:t>
            </a:r>
          </a:p>
          <a:p>
            <a:r>
              <a:rPr lang="es-DO" dirty="0"/>
              <a:t>No todo curso debe tener una sección: </a:t>
            </a:r>
            <a:r>
              <a:rPr lang="es-DO" dirty="0">
                <a:solidFill>
                  <a:schemeClr val="accent2">
                    <a:lumMod val="60000"/>
                    <a:lumOff val="40000"/>
                  </a:schemeClr>
                </a:solidFill>
              </a:rPr>
              <a:t>parcial</a:t>
            </a:r>
          </a:p>
          <a:p>
            <a:endParaRPr lang="es-DO" dirty="0"/>
          </a:p>
          <a:p>
            <a:r>
              <a:rPr lang="es-DO" dirty="0"/>
              <a:t>Estudiante inscribe sección</a:t>
            </a:r>
          </a:p>
          <a:p>
            <a:r>
              <a:rPr lang="es-DO" dirty="0"/>
              <a:t>Un estudiante puede no inscribir secciones: </a:t>
            </a:r>
            <a:r>
              <a:rPr lang="es-DO" dirty="0">
                <a:solidFill>
                  <a:schemeClr val="accent2">
                    <a:lumMod val="60000"/>
                    <a:lumOff val="40000"/>
                  </a:schemeClr>
                </a:solidFill>
              </a:rPr>
              <a:t>parcial</a:t>
            </a:r>
          </a:p>
          <a:p>
            <a:r>
              <a:rPr lang="es-DO" dirty="0"/>
              <a:t>Una sección puede no tener estudiantes inscritos: </a:t>
            </a:r>
            <a:r>
              <a:rPr lang="es-DO" dirty="0">
                <a:solidFill>
                  <a:schemeClr val="accent2">
                    <a:lumMod val="60000"/>
                    <a:lumOff val="40000"/>
                  </a:schemeClr>
                </a:solidFill>
              </a:rPr>
              <a:t>parcial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DO" dirty="0"/>
              <a:t>Modelo conceptual</a:t>
            </a:r>
          </a:p>
        </p:txBody>
      </p:sp>
      <p:sp>
        <p:nvSpPr>
          <p:cNvPr id="4" name="3 CuadroTexto"/>
          <p:cNvSpPr txBox="1"/>
          <p:nvPr/>
        </p:nvSpPr>
        <p:spPr>
          <a:xfrm>
            <a:off x="785786" y="1643050"/>
            <a:ext cx="4711546" cy="369332"/>
          </a:xfrm>
          <a:prstGeom prst="rect">
            <a:avLst/>
          </a:prstGeom>
          <a:noFill/>
        </p:spPr>
        <p:txBody>
          <a:bodyPr wrap="none" rtlCol="0">
            <a:spAutoFit/>
          </a:bodyPr>
          <a:lstStyle/>
          <a:p>
            <a:r>
              <a:rPr lang="es-DO" dirty="0"/>
              <a:t>Relación: es una asociación entre entidades</a:t>
            </a:r>
          </a:p>
        </p:txBody>
      </p:sp>
      <p:sp>
        <p:nvSpPr>
          <p:cNvPr id="5" name="4 Rectángulo"/>
          <p:cNvSpPr/>
          <p:nvPr/>
        </p:nvSpPr>
        <p:spPr>
          <a:xfrm>
            <a:off x="714348" y="3000372"/>
            <a:ext cx="2071702"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dirty="0"/>
              <a:t>padre</a:t>
            </a:r>
          </a:p>
        </p:txBody>
      </p:sp>
      <p:sp>
        <p:nvSpPr>
          <p:cNvPr id="6" name="5 Rectángulo"/>
          <p:cNvSpPr/>
          <p:nvPr/>
        </p:nvSpPr>
        <p:spPr>
          <a:xfrm>
            <a:off x="6286512" y="2857496"/>
            <a:ext cx="2000264"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dirty="0"/>
              <a:t>hijo</a:t>
            </a:r>
          </a:p>
        </p:txBody>
      </p:sp>
      <p:sp>
        <p:nvSpPr>
          <p:cNvPr id="7" name="6 Decisión"/>
          <p:cNvSpPr/>
          <p:nvPr/>
        </p:nvSpPr>
        <p:spPr>
          <a:xfrm>
            <a:off x="3428992" y="2571744"/>
            <a:ext cx="2143140" cy="171451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dirty="0"/>
              <a:t>tiene</a:t>
            </a:r>
          </a:p>
        </p:txBody>
      </p:sp>
      <p:sp>
        <p:nvSpPr>
          <p:cNvPr id="8" name="7 Elipse"/>
          <p:cNvSpPr/>
          <p:nvPr/>
        </p:nvSpPr>
        <p:spPr>
          <a:xfrm>
            <a:off x="3357554" y="4929198"/>
            <a:ext cx="2428892" cy="1143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dirty="0"/>
              <a:t>atributo</a:t>
            </a:r>
          </a:p>
        </p:txBody>
      </p:sp>
      <p:cxnSp>
        <p:nvCxnSpPr>
          <p:cNvPr id="10" name="9 Conector recto"/>
          <p:cNvCxnSpPr>
            <a:stCxn id="5" idx="3"/>
            <a:endCxn id="7" idx="1"/>
          </p:cNvCxnSpPr>
          <p:nvPr/>
        </p:nvCxnSpPr>
        <p:spPr>
          <a:xfrm>
            <a:off x="2786050" y="3429000"/>
            <a:ext cx="64294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a:stCxn id="7" idx="3"/>
          </p:cNvCxnSpPr>
          <p:nvPr/>
        </p:nvCxnSpPr>
        <p:spPr>
          <a:xfrm>
            <a:off x="5572132" y="3429000"/>
            <a:ext cx="857256"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DO" dirty="0"/>
              <a:t>ENUNCIADO</a:t>
            </a:r>
          </a:p>
        </p:txBody>
      </p:sp>
      <p:sp>
        <p:nvSpPr>
          <p:cNvPr id="3" name="2 Marcador de contenido"/>
          <p:cNvSpPr>
            <a:spLocks noGrp="1"/>
          </p:cNvSpPr>
          <p:nvPr>
            <p:ph idx="1"/>
          </p:nvPr>
        </p:nvSpPr>
        <p:spPr/>
        <p:txBody>
          <a:bodyPr>
            <a:normAutofit/>
          </a:bodyPr>
          <a:lstStyle/>
          <a:p>
            <a:r>
              <a:rPr lang="es-DO" sz="2000" dirty="0"/>
              <a:t>Un supermercado tiene varios locales cada uno con dirección, teléfono, y horario de atención.</a:t>
            </a:r>
          </a:p>
          <a:p>
            <a:pPr lvl="1"/>
            <a:r>
              <a:rPr lang="es-DO" sz="2000" dirty="0"/>
              <a:t>Todo local tiene un administrador, el cual puede ser compartido con mas locales</a:t>
            </a:r>
          </a:p>
          <a:p>
            <a:r>
              <a:rPr lang="es-DO" sz="2000" dirty="0"/>
              <a:t>Los locales ofrecen productos, que son de una categoría(</a:t>
            </a:r>
            <a:r>
              <a:rPr lang="es-DO" sz="2000" dirty="0" err="1"/>
              <a:t>ej.dulces</a:t>
            </a:r>
            <a:r>
              <a:rPr lang="es-DO" sz="2000" dirty="0"/>
              <a:t>), un tipo(</a:t>
            </a:r>
            <a:r>
              <a:rPr lang="es-DO" sz="2000" dirty="0" err="1"/>
              <a:t>ej</a:t>
            </a:r>
            <a:r>
              <a:rPr lang="es-DO" sz="2000" dirty="0"/>
              <a:t> chocolate), un nombre (trencito), marca(ej. costa).</a:t>
            </a:r>
          </a:p>
          <a:p>
            <a:pPr lvl="1"/>
            <a:r>
              <a:rPr lang="es-DO" sz="2000" dirty="0"/>
              <a:t>Cada local lleva un control del stock de sus productos(ej. Cantidad de cada producto en el local).</a:t>
            </a:r>
          </a:p>
          <a:p>
            <a:pPr lvl="1"/>
            <a:r>
              <a:rPr lang="es-DO" sz="2000" dirty="0"/>
              <a:t>Los precios de los productos dependen del local</a:t>
            </a:r>
          </a:p>
          <a:p>
            <a:pPr lvl="1"/>
            <a:r>
              <a:rPr lang="es-DO" sz="2000" dirty="0"/>
              <a:t>Los locales pueden hacer ofertas que consisten en un precio especial para un producto por un tiempo limitado</a:t>
            </a:r>
          </a:p>
          <a:p>
            <a:pPr lvl="2"/>
            <a:r>
              <a:rPr lang="es-DO" sz="2000" dirty="0"/>
              <a:t>Las ofertas pueden ser compartidas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38C64B-54D6-4E34-A9B3-B0F1FB821AF8}"/>
              </a:ext>
            </a:extLst>
          </p:cNvPr>
          <p:cNvSpPr>
            <a:spLocks noGrp="1"/>
          </p:cNvSpPr>
          <p:nvPr>
            <p:ph type="title"/>
          </p:nvPr>
        </p:nvSpPr>
        <p:spPr/>
        <p:txBody>
          <a:bodyPr/>
          <a:lstStyle/>
          <a:p>
            <a:endParaRPr lang="es-DO"/>
          </a:p>
        </p:txBody>
      </p:sp>
      <p:pic>
        <p:nvPicPr>
          <p:cNvPr id="5" name="Marcador de contenido 4">
            <a:extLst>
              <a:ext uri="{FF2B5EF4-FFF2-40B4-BE49-F238E27FC236}">
                <a16:creationId xmlns:a16="http://schemas.microsoft.com/office/drawing/2014/main" id="{CAC0D693-C836-4D0C-B327-B9FD89CE2A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92038"/>
            <a:ext cx="7467600" cy="3942286"/>
          </a:xfrm>
        </p:spPr>
      </p:pic>
    </p:spTree>
    <p:extLst>
      <p:ext uri="{BB962C8B-B14F-4D97-AF65-F5344CB8AC3E}">
        <p14:creationId xmlns:p14="http://schemas.microsoft.com/office/powerpoint/2010/main" val="3258329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DO" dirty="0"/>
              <a:t>MODELO CONCEPTUAL</a:t>
            </a:r>
            <a:br>
              <a:rPr lang="es-DO" dirty="0"/>
            </a:br>
            <a:r>
              <a:rPr lang="es-DO" dirty="0"/>
              <a:t>ENTIDAD RELACION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71472" y="571480"/>
            <a:ext cx="5521063" cy="461665"/>
          </a:xfrm>
          <a:prstGeom prst="rect">
            <a:avLst/>
          </a:prstGeom>
          <a:noFill/>
        </p:spPr>
        <p:txBody>
          <a:bodyPr wrap="none" rtlCol="0">
            <a:spAutoFit/>
          </a:bodyPr>
          <a:lstStyle/>
          <a:p>
            <a:r>
              <a:rPr lang="en-US" sz="2400" b="1" dirty="0"/>
              <a:t>MODELO ENTIDAD - RELACIÓN</a:t>
            </a:r>
            <a:endParaRPr lang="es-VE" sz="2400" b="1" dirty="0"/>
          </a:p>
        </p:txBody>
      </p:sp>
      <p:sp>
        <p:nvSpPr>
          <p:cNvPr id="3" name="2 Rectángulo"/>
          <p:cNvSpPr/>
          <p:nvPr/>
        </p:nvSpPr>
        <p:spPr>
          <a:xfrm>
            <a:off x="571472" y="1643050"/>
            <a:ext cx="8001056" cy="1477328"/>
          </a:xfrm>
          <a:prstGeom prst="rect">
            <a:avLst/>
          </a:prstGeom>
        </p:spPr>
        <p:txBody>
          <a:bodyPr wrap="square">
            <a:spAutoFit/>
          </a:bodyPr>
          <a:lstStyle/>
          <a:p>
            <a:r>
              <a:rPr lang="es-VE" dirty="0">
                <a:latin typeface="Tahoma" pitchFamily="34" charset="0"/>
                <a:ea typeface="Tahoma" pitchFamily="34" charset="0"/>
                <a:cs typeface="Tahoma" pitchFamily="34" charset="0"/>
              </a:rPr>
              <a:t>Un </a:t>
            </a:r>
            <a:r>
              <a:rPr lang="es-VE" b="1" dirty="0">
                <a:latin typeface="Tahoma" pitchFamily="34" charset="0"/>
                <a:ea typeface="Tahoma" pitchFamily="34" charset="0"/>
                <a:cs typeface="Tahoma" pitchFamily="34" charset="0"/>
              </a:rPr>
              <a:t>diagrama o modelo entidad-relación</a:t>
            </a:r>
            <a:r>
              <a:rPr lang="es-VE" dirty="0">
                <a:latin typeface="Tahoma" pitchFamily="34" charset="0"/>
                <a:ea typeface="Tahoma" pitchFamily="34" charset="0"/>
                <a:cs typeface="Tahoma" pitchFamily="34" charset="0"/>
              </a:rPr>
              <a:t> (a veces denominado por sus siglas, </a:t>
            </a:r>
            <a:r>
              <a:rPr lang="es-VE" i="1" dirty="0">
                <a:latin typeface="Tahoma" pitchFamily="34" charset="0"/>
                <a:ea typeface="Tahoma" pitchFamily="34" charset="0"/>
                <a:cs typeface="Tahoma" pitchFamily="34" charset="0"/>
              </a:rPr>
              <a:t>E-R</a:t>
            </a:r>
            <a:r>
              <a:rPr lang="es-VE" dirty="0">
                <a:latin typeface="Tahoma" pitchFamily="34" charset="0"/>
                <a:ea typeface="Tahoma" pitchFamily="34" charset="0"/>
                <a:cs typeface="Tahoma" pitchFamily="34" charset="0"/>
              </a:rPr>
              <a:t> "</a:t>
            </a:r>
            <a:r>
              <a:rPr lang="es-VE" dirty="0" err="1">
                <a:latin typeface="Tahoma" pitchFamily="34" charset="0"/>
                <a:ea typeface="Tahoma" pitchFamily="34" charset="0"/>
                <a:cs typeface="Tahoma" pitchFamily="34" charset="0"/>
              </a:rPr>
              <a:t>Entity</a:t>
            </a:r>
            <a:r>
              <a:rPr lang="es-VE" dirty="0">
                <a:latin typeface="Tahoma" pitchFamily="34" charset="0"/>
                <a:ea typeface="Tahoma" pitchFamily="34" charset="0"/>
                <a:cs typeface="Tahoma" pitchFamily="34" charset="0"/>
              </a:rPr>
              <a:t> </a:t>
            </a:r>
            <a:r>
              <a:rPr lang="es-VE" dirty="0" err="1">
                <a:latin typeface="Tahoma" pitchFamily="34" charset="0"/>
                <a:ea typeface="Tahoma" pitchFamily="34" charset="0"/>
                <a:cs typeface="Tahoma" pitchFamily="34" charset="0"/>
              </a:rPr>
              <a:t>relationship</a:t>
            </a:r>
            <a:r>
              <a:rPr lang="es-VE" dirty="0">
                <a:latin typeface="Tahoma" pitchFamily="34" charset="0"/>
                <a:ea typeface="Tahoma" pitchFamily="34" charset="0"/>
                <a:cs typeface="Tahoma" pitchFamily="34" charset="0"/>
              </a:rPr>
              <a:t>", o, "DER" Diagrama de Entidad Relación) es una herramienta para el modelado de datos de un sistema de información. Estos modelos expresan entidades relevantes para un sistema de información así como sus interrelaciones y propiedades.</a:t>
            </a:r>
          </a:p>
        </p:txBody>
      </p:sp>
      <p:pic>
        <p:nvPicPr>
          <p:cNvPr id="4" name="Picture 2"/>
          <p:cNvPicPr>
            <a:picLocks noChangeAspect="1" noChangeArrowheads="1"/>
          </p:cNvPicPr>
          <p:nvPr/>
        </p:nvPicPr>
        <p:blipFill>
          <a:blip r:embed="rId3" cstate="print"/>
          <a:srcRect l="18668" t="48447" r="8076" b="9179"/>
          <a:stretch>
            <a:fillRect/>
          </a:stretch>
        </p:blipFill>
        <p:spPr bwMode="auto">
          <a:xfrm>
            <a:off x="642910" y="3500438"/>
            <a:ext cx="7929586" cy="285752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DO" dirty="0"/>
              <a:t>Modelo entidad relación. POR QUE?</a:t>
            </a:r>
          </a:p>
        </p:txBody>
      </p:sp>
      <p:sp>
        <p:nvSpPr>
          <p:cNvPr id="3" name="2 Marcador de contenido"/>
          <p:cNvSpPr>
            <a:spLocks noGrp="1"/>
          </p:cNvSpPr>
          <p:nvPr>
            <p:ph idx="1"/>
          </p:nvPr>
        </p:nvSpPr>
        <p:spPr/>
        <p:txBody>
          <a:bodyPr/>
          <a:lstStyle/>
          <a:p>
            <a:r>
              <a:rPr lang="es-DO" dirty="0"/>
              <a:t>Permite expresar nuestra BD en un modelo fácil de entender y analizar.</a:t>
            </a:r>
          </a:p>
          <a:p>
            <a:r>
              <a:rPr lang="es-DO" dirty="0"/>
              <a:t>Permite visualizar la BD en un solo modelo, apreciando todas las relaciones existentes.</a:t>
            </a:r>
          </a:p>
          <a:p>
            <a:r>
              <a:rPr lang="es-DO" dirty="0"/>
              <a:t>Facilita la construcción posterior de un modelo relacional(modelo </a:t>
            </a:r>
            <a:r>
              <a:rPr lang="es-DO" dirty="0" err="1"/>
              <a:t>logico</a:t>
            </a:r>
            <a:r>
              <a:rPr lang="es-DO"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DO" dirty="0"/>
              <a:t>COMPONENTES modelo entidad/ relación</a:t>
            </a:r>
          </a:p>
        </p:txBody>
      </p:sp>
      <p:sp>
        <p:nvSpPr>
          <p:cNvPr id="3" name="2 Marcador de contenido"/>
          <p:cNvSpPr>
            <a:spLocks noGrp="1"/>
          </p:cNvSpPr>
          <p:nvPr>
            <p:ph idx="1"/>
          </p:nvPr>
        </p:nvSpPr>
        <p:spPr>
          <a:xfrm>
            <a:off x="457200" y="1600201"/>
            <a:ext cx="7467600" cy="1328733"/>
          </a:xfrm>
        </p:spPr>
        <p:txBody>
          <a:bodyPr>
            <a:normAutofit fontScale="92500" lnSpcReduction="20000"/>
          </a:bodyPr>
          <a:lstStyle/>
          <a:p>
            <a:r>
              <a:rPr lang="es-DO" dirty="0"/>
              <a:t>Entidades</a:t>
            </a:r>
          </a:p>
          <a:p>
            <a:r>
              <a:rPr lang="es-DO" dirty="0"/>
              <a:t>Atributos</a:t>
            </a:r>
          </a:p>
          <a:p>
            <a:r>
              <a:rPr lang="es-DO" dirty="0"/>
              <a:t> vínculos</a:t>
            </a:r>
          </a:p>
        </p:txBody>
      </p:sp>
      <p:sp>
        <p:nvSpPr>
          <p:cNvPr id="4" name="3 CuadroTexto"/>
          <p:cNvSpPr txBox="1"/>
          <p:nvPr/>
        </p:nvSpPr>
        <p:spPr>
          <a:xfrm>
            <a:off x="785786" y="3000372"/>
            <a:ext cx="6151043" cy="1754326"/>
          </a:xfrm>
          <a:prstGeom prst="rect">
            <a:avLst/>
          </a:prstGeom>
          <a:noFill/>
        </p:spPr>
        <p:txBody>
          <a:bodyPr wrap="square" rtlCol="0">
            <a:spAutoFit/>
          </a:bodyPr>
          <a:lstStyle/>
          <a:p>
            <a:r>
              <a:rPr lang="es-DO" b="1" dirty="0">
                <a:solidFill>
                  <a:schemeClr val="accent2">
                    <a:lumMod val="60000"/>
                    <a:lumOff val="40000"/>
                  </a:schemeClr>
                </a:solidFill>
              </a:rPr>
              <a:t>Entidad</a:t>
            </a:r>
          </a:p>
          <a:p>
            <a:r>
              <a:rPr lang="es-DO" dirty="0"/>
              <a:t>Objeto distinguible del cual queremos guardar datos.</a:t>
            </a:r>
          </a:p>
          <a:p>
            <a:pPr>
              <a:buFont typeface="Arial" pitchFamily="34" charset="0"/>
              <a:buChar char="•"/>
            </a:pPr>
            <a:r>
              <a:rPr lang="es-DO" dirty="0"/>
              <a:t>Representa un elemento dentro del dominio del problema</a:t>
            </a:r>
          </a:p>
          <a:p>
            <a:pPr>
              <a:buFont typeface="Arial" pitchFamily="34" charset="0"/>
              <a:buChar char="•"/>
            </a:pPr>
            <a:r>
              <a:rPr lang="es-DO" dirty="0"/>
              <a:t>Generalmente expresada por sustantivos</a:t>
            </a:r>
          </a:p>
          <a:p>
            <a:pPr>
              <a:buFont typeface="Arial" pitchFamily="34" charset="0"/>
              <a:buChar char="•"/>
            </a:pPr>
            <a:r>
              <a:rPr lang="es-DO" dirty="0"/>
              <a:t>Valores llamados instancias de la entidad.</a:t>
            </a:r>
          </a:p>
          <a:p>
            <a:endParaRPr lang="es-DO" dirty="0"/>
          </a:p>
        </p:txBody>
      </p:sp>
      <p:sp>
        <p:nvSpPr>
          <p:cNvPr id="6" name="5 CuadroTexto"/>
          <p:cNvSpPr txBox="1"/>
          <p:nvPr/>
        </p:nvSpPr>
        <p:spPr>
          <a:xfrm>
            <a:off x="1000100" y="5715016"/>
            <a:ext cx="4955267" cy="646331"/>
          </a:xfrm>
          <a:prstGeom prst="rect">
            <a:avLst/>
          </a:prstGeom>
          <a:noFill/>
        </p:spPr>
        <p:txBody>
          <a:bodyPr wrap="none" rtlCol="0">
            <a:spAutoFit/>
          </a:bodyPr>
          <a:lstStyle/>
          <a:p>
            <a:r>
              <a:rPr lang="es-DO" dirty="0">
                <a:solidFill>
                  <a:schemeClr val="accent2">
                    <a:lumMod val="60000"/>
                    <a:lumOff val="40000"/>
                  </a:schemeClr>
                </a:solidFill>
              </a:rPr>
              <a:t>Ejemplo: </a:t>
            </a:r>
            <a:r>
              <a:rPr lang="es-DO" dirty="0"/>
              <a:t>Entidad Universidad</a:t>
            </a:r>
          </a:p>
          <a:p>
            <a:r>
              <a:rPr lang="es-DO" dirty="0"/>
              <a:t>Facultad, estudiante, profesor, curso, sección..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DO" dirty="0"/>
              <a:t>Modelo conceptual </a:t>
            </a:r>
          </a:p>
        </p:txBody>
      </p:sp>
      <p:sp>
        <p:nvSpPr>
          <p:cNvPr id="4" name="3 CuadroTexto"/>
          <p:cNvSpPr txBox="1"/>
          <p:nvPr/>
        </p:nvSpPr>
        <p:spPr>
          <a:xfrm>
            <a:off x="714348" y="1214422"/>
            <a:ext cx="8558753" cy="1200329"/>
          </a:xfrm>
          <a:prstGeom prst="rect">
            <a:avLst/>
          </a:prstGeom>
          <a:noFill/>
        </p:spPr>
        <p:txBody>
          <a:bodyPr wrap="none" rtlCol="0">
            <a:spAutoFit/>
          </a:bodyPr>
          <a:lstStyle/>
          <a:p>
            <a:r>
              <a:rPr lang="es-DO" dirty="0"/>
              <a:t>Entidad /relación</a:t>
            </a:r>
          </a:p>
          <a:p>
            <a:endParaRPr lang="es-DO" dirty="0"/>
          </a:p>
          <a:p>
            <a:r>
              <a:rPr lang="es-DO" dirty="0"/>
              <a:t>Entidad : objeto y elemento (real o abstracto) acerca del cual se pueda almacenar</a:t>
            </a:r>
          </a:p>
          <a:p>
            <a:r>
              <a:rPr lang="es-DO" dirty="0"/>
              <a:t>Información en la base de datos</a:t>
            </a:r>
          </a:p>
        </p:txBody>
      </p:sp>
      <p:graphicFrame>
        <p:nvGraphicFramePr>
          <p:cNvPr id="5" name="4 Tabla"/>
          <p:cNvGraphicFramePr>
            <a:graphicFrameLocks noGrp="1"/>
          </p:cNvGraphicFramePr>
          <p:nvPr/>
        </p:nvGraphicFramePr>
        <p:xfrm>
          <a:off x="428596" y="2500306"/>
          <a:ext cx="2286016" cy="914400"/>
        </p:xfrm>
        <a:graphic>
          <a:graphicData uri="http://schemas.openxmlformats.org/drawingml/2006/table">
            <a:tbl>
              <a:tblPr firstRow="1" bandRow="1">
                <a:tableStyleId>{5C22544A-7EE6-4342-B048-85BDC9FD1C3A}</a:tableStyleId>
              </a:tblPr>
              <a:tblGrid>
                <a:gridCol w="2286016">
                  <a:extLst>
                    <a:ext uri="{9D8B030D-6E8A-4147-A177-3AD203B41FA5}">
                      <a16:colId xmlns:a16="http://schemas.microsoft.com/office/drawing/2014/main" val="20000"/>
                    </a:ext>
                  </a:extLst>
                </a:gridCol>
              </a:tblGrid>
              <a:tr h="571504">
                <a:tc>
                  <a:txBody>
                    <a:bodyPr/>
                    <a:lstStyle/>
                    <a:p>
                      <a:r>
                        <a:rPr lang="es-DO" dirty="0"/>
                        <a:t>Producto</a:t>
                      </a:r>
                    </a:p>
                    <a:p>
                      <a:endParaRPr lang="es-DO" dirty="0"/>
                    </a:p>
                    <a:p>
                      <a:endParaRPr lang="es-DO" dirty="0"/>
                    </a:p>
                  </a:txBody>
                  <a:tcPr/>
                </a:tc>
                <a:extLst>
                  <a:ext uri="{0D108BD9-81ED-4DB2-BD59-A6C34878D82A}">
                    <a16:rowId xmlns:a16="http://schemas.microsoft.com/office/drawing/2014/main" val="10000"/>
                  </a:ext>
                </a:extLst>
              </a:tr>
            </a:tbl>
          </a:graphicData>
        </a:graphic>
      </p:graphicFrame>
      <p:sp>
        <p:nvSpPr>
          <p:cNvPr id="9" name="8 Rectángulo"/>
          <p:cNvSpPr/>
          <p:nvPr/>
        </p:nvSpPr>
        <p:spPr>
          <a:xfrm>
            <a:off x="571472" y="3500438"/>
            <a:ext cx="8572528" cy="1754326"/>
          </a:xfrm>
          <a:prstGeom prst="rect">
            <a:avLst/>
          </a:prstGeom>
        </p:spPr>
        <p:txBody>
          <a:bodyPr wrap="square">
            <a:spAutoFit/>
          </a:bodyPr>
          <a:lstStyle/>
          <a:p>
            <a:r>
              <a:rPr lang="es-ES" dirty="0"/>
              <a:t>Se trata de cualquier objeto u elemento (real o abstracto) acerca del cual se pueda</a:t>
            </a:r>
          </a:p>
          <a:p>
            <a:r>
              <a:rPr lang="es-ES" dirty="0"/>
              <a:t>almacenar información en la base de datos</a:t>
            </a:r>
            <a:r>
              <a:rPr lang="es-ES" dirty="0">
                <a:solidFill>
                  <a:schemeClr val="accent2">
                    <a:lumMod val="60000"/>
                    <a:lumOff val="40000"/>
                  </a:schemeClr>
                </a:solidFill>
              </a:rPr>
              <a:t>. Ejemplos de entidades </a:t>
            </a:r>
            <a:r>
              <a:rPr lang="es-ES" dirty="0"/>
              <a:t>son Pedro, la factura número 32456, el coche matrícula 3452BCW.</a:t>
            </a:r>
          </a:p>
          <a:p>
            <a:r>
              <a:rPr lang="es-ES" dirty="0"/>
              <a:t>Una entidad no es un propiedad concreta sino un objeto que puede poseer múltiples propiedades (atributos).</a:t>
            </a:r>
          </a:p>
          <a:p>
            <a:r>
              <a:rPr lang="es-ES" dirty="0"/>
              <a:t>SE DIVIDEN EN DOS</a:t>
            </a:r>
          </a:p>
        </p:txBody>
      </p:sp>
      <p:sp>
        <p:nvSpPr>
          <p:cNvPr id="11" name="10 Rectángulo"/>
          <p:cNvSpPr/>
          <p:nvPr/>
        </p:nvSpPr>
        <p:spPr>
          <a:xfrm>
            <a:off x="142828" y="5103674"/>
            <a:ext cx="9001172" cy="1477328"/>
          </a:xfrm>
          <a:prstGeom prst="rect">
            <a:avLst/>
          </a:prstGeom>
        </p:spPr>
        <p:txBody>
          <a:bodyPr wrap="square">
            <a:spAutoFit/>
          </a:bodyPr>
          <a:lstStyle/>
          <a:p>
            <a:r>
              <a:rPr lang="es-ES" b="1" dirty="0"/>
              <a:t>Regulares. </a:t>
            </a:r>
            <a:r>
              <a:rPr lang="es-ES" dirty="0"/>
              <a:t>Son las entidades normales que tienen existencia por sí mismas sin</a:t>
            </a:r>
          </a:p>
          <a:p>
            <a:r>
              <a:rPr lang="es-ES" dirty="0"/>
              <a:t>depender de otras. Su representación gráfica es la indicada arriba</a:t>
            </a:r>
          </a:p>
          <a:p>
            <a:r>
              <a:rPr lang="es-ES" b="1" dirty="0"/>
              <a:t>Débiles. </a:t>
            </a:r>
            <a:r>
              <a:rPr lang="es-ES" dirty="0"/>
              <a:t>Su existencia depende de otras. Por ejemplo la entidad tarea laboral sólo</a:t>
            </a:r>
          </a:p>
          <a:p>
            <a:r>
              <a:rPr lang="es-ES" dirty="0"/>
              <a:t>podrá tener existencia si existe la entidad trabajo. Las entidades débiles se</a:t>
            </a:r>
          </a:p>
          <a:p>
            <a:r>
              <a:rPr lang="es-ES" dirty="0"/>
              <a:t>presentan de esta forma: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p:cNvSpPr/>
          <p:nvPr/>
        </p:nvSpPr>
        <p:spPr>
          <a:xfrm>
            <a:off x="4643438" y="2357430"/>
            <a:ext cx="285752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2" name="1 Título"/>
          <p:cNvSpPr>
            <a:spLocks noGrp="1"/>
          </p:cNvSpPr>
          <p:nvPr>
            <p:ph type="title"/>
          </p:nvPr>
        </p:nvSpPr>
        <p:spPr/>
        <p:txBody>
          <a:bodyPr/>
          <a:lstStyle/>
          <a:p>
            <a:r>
              <a:rPr lang="es-DO" dirty="0"/>
              <a:t>Modelo conceptual </a:t>
            </a:r>
          </a:p>
        </p:txBody>
      </p:sp>
      <p:graphicFrame>
        <p:nvGraphicFramePr>
          <p:cNvPr id="5" name="4 Tabla"/>
          <p:cNvGraphicFramePr>
            <a:graphicFrameLocks noGrp="1"/>
          </p:cNvGraphicFramePr>
          <p:nvPr/>
        </p:nvGraphicFramePr>
        <p:xfrm>
          <a:off x="428596" y="2500306"/>
          <a:ext cx="2286016" cy="914400"/>
        </p:xfrm>
        <a:graphic>
          <a:graphicData uri="http://schemas.openxmlformats.org/drawingml/2006/table">
            <a:tbl>
              <a:tblPr firstRow="1" bandRow="1">
                <a:tableStyleId>{5C22544A-7EE6-4342-B048-85BDC9FD1C3A}</a:tableStyleId>
              </a:tblPr>
              <a:tblGrid>
                <a:gridCol w="2286016">
                  <a:extLst>
                    <a:ext uri="{9D8B030D-6E8A-4147-A177-3AD203B41FA5}">
                      <a16:colId xmlns:a16="http://schemas.microsoft.com/office/drawing/2014/main" val="20000"/>
                    </a:ext>
                  </a:extLst>
                </a:gridCol>
              </a:tblGrid>
              <a:tr h="571504">
                <a:tc>
                  <a:txBody>
                    <a:bodyPr/>
                    <a:lstStyle/>
                    <a:p>
                      <a:r>
                        <a:rPr lang="es-DO" dirty="0"/>
                        <a:t>Producto</a:t>
                      </a:r>
                    </a:p>
                    <a:p>
                      <a:endParaRPr lang="es-DO" dirty="0"/>
                    </a:p>
                    <a:p>
                      <a:r>
                        <a:rPr lang="es-DO" dirty="0"/>
                        <a:t>Entidad regular</a:t>
                      </a:r>
                    </a:p>
                  </a:txBody>
                  <a:tcPr/>
                </a:tc>
                <a:extLst>
                  <a:ext uri="{0D108BD9-81ED-4DB2-BD59-A6C34878D82A}">
                    <a16:rowId xmlns:a16="http://schemas.microsoft.com/office/drawing/2014/main" val="10000"/>
                  </a:ext>
                </a:extLst>
              </a:tr>
            </a:tbl>
          </a:graphicData>
        </a:graphic>
      </p:graphicFrame>
      <p:graphicFrame>
        <p:nvGraphicFramePr>
          <p:cNvPr id="6" name="5 Tabla"/>
          <p:cNvGraphicFramePr>
            <a:graphicFrameLocks noGrp="1"/>
          </p:cNvGraphicFramePr>
          <p:nvPr/>
        </p:nvGraphicFramePr>
        <p:xfrm>
          <a:off x="4786314" y="2500306"/>
          <a:ext cx="2500330" cy="914400"/>
        </p:xfrm>
        <a:graphic>
          <a:graphicData uri="http://schemas.openxmlformats.org/drawingml/2006/table">
            <a:tbl>
              <a:tblPr firstRow="1" bandRow="1">
                <a:tableStyleId>{5940675A-B579-460E-94D1-54222C63F5DA}</a:tableStyleId>
              </a:tblPr>
              <a:tblGrid>
                <a:gridCol w="2500330">
                  <a:extLst>
                    <a:ext uri="{9D8B030D-6E8A-4147-A177-3AD203B41FA5}">
                      <a16:colId xmlns:a16="http://schemas.microsoft.com/office/drawing/2014/main" val="20000"/>
                    </a:ext>
                  </a:extLst>
                </a:gridCol>
              </a:tblGrid>
              <a:tr h="571504">
                <a:tc>
                  <a:txBody>
                    <a:bodyPr/>
                    <a:lstStyle/>
                    <a:p>
                      <a:r>
                        <a:rPr lang="es-DO" dirty="0"/>
                        <a:t>Detalle producto</a:t>
                      </a:r>
                    </a:p>
                    <a:p>
                      <a:endParaRPr lang="es-DO" dirty="0"/>
                    </a:p>
                    <a:p>
                      <a:r>
                        <a:rPr lang="es-DO" dirty="0"/>
                        <a:t>Entidad débil</a:t>
                      </a:r>
                    </a:p>
                  </a:txBody>
                  <a:tcPr/>
                </a:tc>
                <a:extLst>
                  <a:ext uri="{0D108BD9-81ED-4DB2-BD59-A6C34878D82A}">
                    <a16:rowId xmlns:a16="http://schemas.microsoft.com/office/drawing/2014/main" val="10000"/>
                  </a:ext>
                </a:extLst>
              </a:tr>
            </a:tbl>
          </a:graphicData>
        </a:graphic>
      </p:graphicFrame>
      <p:cxnSp>
        <p:nvCxnSpPr>
          <p:cNvPr id="8" name="7 Conector recto de flecha"/>
          <p:cNvCxnSpPr/>
          <p:nvPr/>
        </p:nvCxnSpPr>
        <p:spPr>
          <a:xfrm rot="10800000" flipV="1">
            <a:off x="2786050" y="3071810"/>
            <a:ext cx="1785950"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DO" sz="4800" dirty="0"/>
              <a:t>ATRIBUTO</a:t>
            </a:r>
          </a:p>
        </p:txBody>
      </p:sp>
      <p:sp>
        <p:nvSpPr>
          <p:cNvPr id="4" name="3 CuadroTexto"/>
          <p:cNvSpPr txBox="1"/>
          <p:nvPr/>
        </p:nvSpPr>
        <p:spPr>
          <a:xfrm>
            <a:off x="500034" y="1214422"/>
            <a:ext cx="7468711" cy="1200329"/>
          </a:xfrm>
          <a:prstGeom prst="rect">
            <a:avLst/>
          </a:prstGeom>
          <a:noFill/>
        </p:spPr>
        <p:txBody>
          <a:bodyPr wrap="none" rtlCol="0">
            <a:spAutoFit/>
          </a:bodyPr>
          <a:lstStyle/>
          <a:p>
            <a:r>
              <a:rPr lang="es-DO" dirty="0">
                <a:solidFill>
                  <a:schemeClr val="accent2">
                    <a:lumMod val="60000"/>
                    <a:lumOff val="40000"/>
                  </a:schemeClr>
                </a:solidFill>
              </a:rPr>
              <a:t>Característica de una entidad o vinculo</a:t>
            </a:r>
          </a:p>
          <a:p>
            <a:r>
              <a:rPr lang="es-DO" dirty="0"/>
              <a:t>Determina los datos que hacen a la entidad o vínculo distinguible</a:t>
            </a:r>
          </a:p>
          <a:p>
            <a:r>
              <a:rPr lang="es-DO" dirty="0"/>
              <a:t>Poseen un dominio:</a:t>
            </a:r>
          </a:p>
          <a:p>
            <a:r>
              <a:rPr lang="es-DO" dirty="0"/>
              <a:t>          Conjunto de valores posibles para el atributo.(</a:t>
            </a:r>
            <a:r>
              <a:rPr lang="es-DO" dirty="0" err="1"/>
              <a:t>texto,letra,numero</a:t>
            </a:r>
            <a:r>
              <a:rPr lang="es-DO" dirty="0"/>
              <a:t>)</a:t>
            </a:r>
          </a:p>
        </p:txBody>
      </p:sp>
      <p:sp>
        <p:nvSpPr>
          <p:cNvPr id="5" name="4 CuadroTexto"/>
          <p:cNvSpPr txBox="1"/>
          <p:nvPr/>
        </p:nvSpPr>
        <p:spPr>
          <a:xfrm>
            <a:off x="571472" y="2928934"/>
            <a:ext cx="7096815" cy="1477328"/>
          </a:xfrm>
          <a:prstGeom prst="rect">
            <a:avLst/>
          </a:prstGeom>
          <a:noFill/>
        </p:spPr>
        <p:txBody>
          <a:bodyPr wrap="none" rtlCol="0">
            <a:spAutoFit/>
          </a:bodyPr>
          <a:lstStyle/>
          <a:p>
            <a:r>
              <a:rPr lang="es-DO" dirty="0">
                <a:solidFill>
                  <a:schemeClr val="accent2">
                    <a:lumMod val="60000"/>
                    <a:lumOff val="40000"/>
                  </a:schemeClr>
                </a:solidFill>
              </a:rPr>
              <a:t>CLASIFICACION</a:t>
            </a:r>
          </a:p>
          <a:p>
            <a:r>
              <a:rPr lang="es-DO" dirty="0"/>
              <a:t>Normal: tiene un solo valor.</a:t>
            </a:r>
          </a:p>
          <a:p>
            <a:r>
              <a:rPr lang="es-DO" dirty="0"/>
              <a:t>Compuesto se compone de muchos valores</a:t>
            </a:r>
          </a:p>
          <a:p>
            <a:r>
              <a:rPr lang="es-DO" dirty="0" err="1"/>
              <a:t>Multivaluado</a:t>
            </a:r>
            <a:r>
              <a:rPr lang="es-DO" dirty="0"/>
              <a:t> posibilidad de mas de un valor para el atributo</a:t>
            </a:r>
          </a:p>
          <a:p>
            <a:r>
              <a:rPr lang="es-DO" dirty="0"/>
              <a:t>Derivado su valor se genera en base a cálculos sobre otro atributos</a:t>
            </a:r>
          </a:p>
        </p:txBody>
      </p:sp>
      <p:sp>
        <p:nvSpPr>
          <p:cNvPr id="6" name="5 CuadroTexto"/>
          <p:cNvSpPr txBox="1"/>
          <p:nvPr/>
        </p:nvSpPr>
        <p:spPr>
          <a:xfrm>
            <a:off x="500034" y="4714884"/>
            <a:ext cx="7981672" cy="1754326"/>
          </a:xfrm>
          <a:prstGeom prst="rect">
            <a:avLst/>
          </a:prstGeom>
          <a:noFill/>
        </p:spPr>
        <p:txBody>
          <a:bodyPr wrap="none" rtlCol="0">
            <a:spAutoFit/>
          </a:bodyPr>
          <a:lstStyle/>
          <a:p>
            <a:r>
              <a:rPr lang="es-DO" dirty="0">
                <a:solidFill>
                  <a:schemeClr val="accent2">
                    <a:lumMod val="60000"/>
                    <a:lumOff val="40000"/>
                  </a:schemeClr>
                </a:solidFill>
              </a:rPr>
              <a:t>Ejemplo</a:t>
            </a:r>
            <a:r>
              <a:rPr lang="es-DO" dirty="0"/>
              <a:t> entidad estudiante</a:t>
            </a:r>
          </a:p>
          <a:p>
            <a:r>
              <a:rPr lang="es-DO" dirty="0"/>
              <a:t>Nombre</a:t>
            </a:r>
          </a:p>
          <a:p>
            <a:r>
              <a:rPr lang="es-DO" dirty="0"/>
              <a:t>Apellidos</a:t>
            </a:r>
          </a:p>
          <a:p>
            <a:r>
              <a:rPr lang="es-DO" dirty="0"/>
              <a:t>Dirección(compuesto: calle, numero, </a:t>
            </a:r>
            <a:r>
              <a:rPr lang="es-DO" dirty="0" err="1"/>
              <a:t>etc</a:t>
            </a:r>
            <a:r>
              <a:rPr lang="es-DO" dirty="0"/>
              <a:t>)</a:t>
            </a:r>
          </a:p>
          <a:p>
            <a:r>
              <a:rPr lang="es-DO" dirty="0"/>
              <a:t>Correo electrónico(</a:t>
            </a:r>
            <a:r>
              <a:rPr lang="es-DO" dirty="0" err="1"/>
              <a:t>multivaluado</a:t>
            </a:r>
            <a:r>
              <a:rPr lang="es-DO" dirty="0"/>
              <a:t>):mas de un correo</a:t>
            </a:r>
          </a:p>
          <a:p>
            <a:r>
              <a:rPr lang="es-DO" dirty="0"/>
              <a:t>Créditos aprobados(derivado: suma de los créditos de los cursos aprobados)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EJEMPLO ATRIBUTO</a:t>
            </a:r>
          </a:p>
        </p:txBody>
      </p:sp>
      <p:sp>
        <p:nvSpPr>
          <p:cNvPr id="4" name="3 Elipse"/>
          <p:cNvSpPr/>
          <p:nvPr/>
        </p:nvSpPr>
        <p:spPr>
          <a:xfrm>
            <a:off x="785786" y="2214554"/>
            <a:ext cx="2571768" cy="1143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ATRIBUTO</a:t>
            </a:r>
          </a:p>
        </p:txBody>
      </p:sp>
      <p:sp>
        <p:nvSpPr>
          <p:cNvPr id="5" name="4 Rectángulo"/>
          <p:cNvSpPr/>
          <p:nvPr/>
        </p:nvSpPr>
        <p:spPr>
          <a:xfrm>
            <a:off x="2643174" y="4429132"/>
            <a:ext cx="3286148"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7" name="6 Conector recto"/>
          <p:cNvCxnSpPr>
            <a:stCxn id="5" idx="0"/>
            <a:endCxn id="4" idx="4"/>
          </p:cNvCxnSpPr>
          <p:nvPr/>
        </p:nvCxnSpPr>
        <p:spPr>
          <a:xfrm rot="16200000" flipV="1">
            <a:off x="2643174" y="2786058"/>
            <a:ext cx="1071570" cy="2214578"/>
          </a:xfrm>
          <a:prstGeom prst="line">
            <a:avLst/>
          </a:prstGeom>
        </p:spPr>
        <p:style>
          <a:lnRef idx="1">
            <a:schemeClr val="accent1"/>
          </a:lnRef>
          <a:fillRef idx="0">
            <a:schemeClr val="accent1"/>
          </a:fillRef>
          <a:effectRef idx="0">
            <a:schemeClr val="accent1"/>
          </a:effectRef>
          <a:fontRef idx="minor">
            <a:schemeClr val="tx1"/>
          </a:fontRef>
        </p:style>
      </p:cxnSp>
      <p:sp>
        <p:nvSpPr>
          <p:cNvPr id="10" name="9 Elipse"/>
          <p:cNvSpPr/>
          <p:nvPr/>
        </p:nvSpPr>
        <p:spPr>
          <a:xfrm>
            <a:off x="4214810" y="2214554"/>
            <a:ext cx="2786082" cy="1071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2" name="11 Conector recto"/>
          <p:cNvCxnSpPr>
            <a:stCxn id="5" idx="0"/>
            <a:endCxn id="10" idx="4"/>
          </p:cNvCxnSpPr>
          <p:nvPr/>
        </p:nvCxnSpPr>
        <p:spPr>
          <a:xfrm rot="5400000" flipH="1" flipV="1">
            <a:off x="4375545" y="3196827"/>
            <a:ext cx="1143008" cy="132160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Técnico">
  <a:themeElements>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écnico">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écnico">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298</TotalTime>
  <Words>830</Words>
  <Application>Microsoft Office PowerPoint</Application>
  <PresentationFormat>Presentación en pantalla (4:3)</PresentationFormat>
  <Paragraphs>134</Paragraphs>
  <Slides>17</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Calibri</vt:lpstr>
      <vt:lpstr>Franklin Gothic Book</vt:lpstr>
      <vt:lpstr>Tahoma</vt:lpstr>
      <vt:lpstr>Wingdings 2</vt:lpstr>
      <vt:lpstr>Técnico</vt:lpstr>
      <vt:lpstr>Presentación de PowerPoint</vt:lpstr>
      <vt:lpstr>MODELO CONCEPTUAL ENTIDAD RELACION</vt:lpstr>
      <vt:lpstr>Presentación de PowerPoint</vt:lpstr>
      <vt:lpstr>Modelo entidad relación. POR QUE?</vt:lpstr>
      <vt:lpstr>COMPONENTES modelo entidad/ relación</vt:lpstr>
      <vt:lpstr>Modelo conceptual </vt:lpstr>
      <vt:lpstr>Modelo conceptual </vt:lpstr>
      <vt:lpstr>ATRIBUTO</vt:lpstr>
      <vt:lpstr>EJEMPLO ATRIBUTO</vt:lpstr>
      <vt:lpstr>vinculo</vt:lpstr>
      <vt:lpstr>Presentación de PowerPoint</vt:lpstr>
      <vt:lpstr>entidades is a</vt:lpstr>
      <vt:lpstr>CARDINALIDADES</vt:lpstr>
      <vt:lpstr>PARTICIPACION</vt:lpstr>
      <vt:lpstr>Modelo conceptual</vt:lpstr>
      <vt:lpstr>ENUNCIADO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y diseño</dc:title>
  <dc:creator>frey</dc:creator>
  <cp:lastModifiedBy>freidy nunez</cp:lastModifiedBy>
  <cp:revision>14</cp:revision>
  <dcterms:created xsi:type="dcterms:W3CDTF">2014-01-15T23:29:03Z</dcterms:created>
  <dcterms:modified xsi:type="dcterms:W3CDTF">2018-09-25T14:43:36Z</dcterms:modified>
</cp:coreProperties>
</file>