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307" r:id="rId2"/>
    <p:sldId id="282" r:id="rId3"/>
    <p:sldId id="281" r:id="rId4"/>
    <p:sldId id="283" r:id="rId5"/>
    <p:sldId id="284" r:id="rId6"/>
    <p:sldId id="285" r:id="rId7"/>
    <p:sldId id="286" r:id="rId8"/>
    <p:sldId id="287" r:id="rId9"/>
    <p:sldId id="288" r:id="rId10"/>
    <p:sldId id="289" r:id="rId11"/>
    <p:sldId id="290" r:id="rId12"/>
    <p:sldId id="303" r:id="rId13"/>
    <p:sldId id="306" r:id="rId14"/>
    <p:sldId id="296" r:id="rId15"/>
    <p:sldId id="305" r:id="rId16"/>
    <p:sldId id="295" r:id="rId17"/>
    <p:sldId id="292" r:id="rId18"/>
    <p:sldId id="297" r:id="rId19"/>
    <p:sldId id="308" r:id="rId20"/>
    <p:sldId id="298" r:id="rId21"/>
    <p:sldId id="299" r:id="rId22"/>
    <p:sldId id="300" r:id="rId23"/>
    <p:sldId id="301" r:id="rId24"/>
    <p:sldId id="302" r:id="rId25"/>
    <p:sldId id="293" r:id="rId26"/>
  </p:sldIdLst>
  <p:sldSz cx="9144000" cy="6858000" type="screen4x3"/>
  <p:notesSz cx="6858000" cy="9144000"/>
  <p:custDataLst>
    <p:tags r:id="rId28"/>
  </p:custDataLst>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08E74-319D-4750-8CF8-FE8131132944}" type="datetimeFigureOut">
              <a:rPr lang="es-DO" smtClean="0"/>
              <a:pPr/>
              <a:t>20/6/2018</a:t>
            </a:fld>
            <a:endParaRPr lang="es-D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D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4B1E0-51EA-4E10-B32B-8AEC0614F9BC}" type="slidenum">
              <a:rPr lang="es-DO" smtClean="0"/>
              <a:pPr/>
              <a:t>‹Nº›</a:t>
            </a:fld>
            <a:endParaRPr lang="es-D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19" name="18 Marcador de pie de página"/>
          <p:cNvSpPr>
            <a:spLocks noGrp="1"/>
          </p:cNvSpPr>
          <p:nvPr>
            <p:ph type="ftr" sz="quarter" idx="11"/>
          </p:nvPr>
        </p:nvSpPr>
        <p:spPr/>
        <p:txBody>
          <a:bodyPr/>
          <a:lstStyle/>
          <a:p>
            <a:endParaRPr lang="es-DO"/>
          </a:p>
        </p:txBody>
      </p:sp>
      <p:sp>
        <p:nvSpPr>
          <p:cNvPr id="27" name="26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5" name="4 Marcador de pie de página"/>
          <p:cNvSpPr>
            <a:spLocks noGrp="1"/>
          </p:cNvSpPr>
          <p:nvPr>
            <p:ph type="ftr" sz="quarter" idx="11"/>
          </p:nvPr>
        </p:nvSpPr>
        <p:spPr/>
        <p:txBody>
          <a:bodyPr/>
          <a:lstStyle/>
          <a:p>
            <a:endParaRPr lang="es-DO"/>
          </a:p>
        </p:txBody>
      </p:sp>
      <p:sp>
        <p:nvSpPr>
          <p:cNvPr id="6" name="5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5" name="4 Marcador de pie de página"/>
          <p:cNvSpPr>
            <a:spLocks noGrp="1"/>
          </p:cNvSpPr>
          <p:nvPr>
            <p:ph type="ftr" sz="quarter" idx="11"/>
          </p:nvPr>
        </p:nvSpPr>
        <p:spPr/>
        <p:txBody>
          <a:bodyPr/>
          <a:lstStyle/>
          <a:p>
            <a:endParaRPr lang="es-DO"/>
          </a:p>
        </p:txBody>
      </p:sp>
      <p:sp>
        <p:nvSpPr>
          <p:cNvPr id="6" name="5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5" name="4 Marcador de pie de página"/>
          <p:cNvSpPr>
            <a:spLocks noGrp="1"/>
          </p:cNvSpPr>
          <p:nvPr>
            <p:ph type="ftr" sz="quarter" idx="11"/>
          </p:nvPr>
        </p:nvSpPr>
        <p:spPr/>
        <p:txBody>
          <a:bodyPr/>
          <a:lstStyle/>
          <a:p>
            <a:endParaRPr lang="es-DO"/>
          </a:p>
        </p:txBody>
      </p:sp>
      <p:sp>
        <p:nvSpPr>
          <p:cNvPr id="6" name="5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5" name="4 Marcador de pie de página"/>
          <p:cNvSpPr>
            <a:spLocks noGrp="1"/>
          </p:cNvSpPr>
          <p:nvPr>
            <p:ph type="ftr" sz="quarter" idx="11"/>
          </p:nvPr>
        </p:nvSpPr>
        <p:spPr/>
        <p:txBody>
          <a:bodyPr/>
          <a:lstStyle/>
          <a:p>
            <a:endParaRPr lang="es-DO"/>
          </a:p>
        </p:txBody>
      </p:sp>
      <p:sp>
        <p:nvSpPr>
          <p:cNvPr id="6" name="5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6" name="5 Marcador de pie de página"/>
          <p:cNvSpPr>
            <a:spLocks noGrp="1"/>
          </p:cNvSpPr>
          <p:nvPr>
            <p:ph type="ftr" sz="quarter" idx="11"/>
          </p:nvPr>
        </p:nvSpPr>
        <p:spPr/>
        <p:txBody>
          <a:bodyPr/>
          <a:lstStyle/>
          <a:p>
            <a:endParaRPr lang="es-DO"/>
          </a:p>
        </p:txBody>
      </p:sp>
      <p:sp>
        <p:nvSpPr>
          <p:cNvPr id="7" name="6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8" name="7 Marcador de pie de página"/>
          <p:cNvSpPr>
            <a:spLocks noGrp="1"/>
          </p:cNvSpPr>
          <p:nvPr>
            <p:ph type="ftr" sz="quarter" idx="11"/>
          </p:nvPr>
        </p:nvSpPr>
        <p:spPr/>
        <p:txBody>
          <a:bodyPr/>
          <a:lstStyle/>
          <a:p>
            <a:endParaRPr lang="es-DO"/>
          </a:p>
        </p:txBody>
      </p:sp>
      <p:sp>
        <p:nvSpPr>
          <p:cNvPr id="9" name="8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8" name="7 Marcador de número de diapositiva"/>
          <p:cNvSpPr>
            <a:spLocks noGrp="1"/>
          </p:cNvSpPr>
          <p:nvPr>
            <p:ph type="sldNum" sz="quarter" idx="11"/>
          </p:nvPr>
        </p:nvSpPr>
        <p:spPr/>
        <p:txBody>
          <a:bodyPr/>
          <a:lstStyle/>
          <a:p>
            <a:fld id="{4E057B89-BC47-45BB-A212-B396668984C8}" type="slidenum">
              <a:rPr lang="es-DO" smtClean="0"/>
              <a:pPr/>
              <a:t>‹Nº›</a:t>
            </a:fld>
            <a:endParaRPr lang="es-DO"/>
          </a:p>
        </p:txBody>
      </p:sp>
      <p:sp>
        <p:nvSpPr>
          <p:cNvPr id="9" name="8 Marcador de pie de página"/>
          <p:cNvSpPr>
            <a:spLocks noGrp="1"/>
          </p:cNvSpPr>
          <p:nvPr>
            <p:ph type="ftr" sz="quarter" idx="12"/>
          </p:nvPr>
        </p:nvSpPr>
        <p:spPr/>
        <p:txBody>
          <a:bodyPr/>
          <a:lstStyle/>
          <a:p>
            <a:endParaRPr lang="es-D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3" name="2 Marcador de pie de página"/>
          <p:cNvSpPr>
            <a:spLocks noGrp="1"/>
          </p:cNvSpPr>
          <p:nvPr>
            <p:ph type="ftr" sz="quarter" idx="11"/>
          </p:nvPr>
        </p:nvSpPr>
        <p:spPr/>
        <p:txBody>
          <a:bodyPr/>
          <a:lstStyle/>
          <a:p>
            <a:endParaRPr lang="es-DO"/>
          </a:p>
        </p:txBody>
      </p:sp>
      <p:sp>
        <p:nvSpPr>
          <p:cNvPr id="4" name="3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3B15EAB-3FC8-4D39-A4B0-331DBA376CF5}" type="datetimeFigureOut">
              <a:rPr lang="es-DO" smtClean="0"/>
              <a:pPr/>
              <a:t>20/6/2018</a:t>
            </a:fld>
            <a:endParaRPr lang="es-DO"/>
          </a:p>
        </p:txBody>
      </p:sp>
      <p:sp>
        <p:nvSpPr>
          <p:cNvPr id="6" name="5 Marcador de pie de página"/>
          <p:cNvSpPr>
            <a:spLocks noGrp="1"/>
          </p:cNvSpPr>
          <p:nvPr>
            <p:ph type="ftr" sz="quarter" idx="11"/>
          </p:nvPr>
        </p:nvSpPr>
        <p:spPr/>
        <p:txBody>
          <a:bodyPr/>
          <a:lstStyle/>
          <a:p>
            <a:endParaRPr lang="es-DO"/>
          </a:p>
        </p:txBody>
      </p:sp>
      <p:sp>
        <p:nvSpPr>
          <p:cNvPr id="7" name="6 Marcador de número de diapositiva"/>
          <p:cNvSpPr>
            <a:spLocks noGrp="1"/>
          </p:cNvSpPr>
          <p:nvPr>
            <p:ph type="sldNum" sz="quarter" idx="12"/>
          </p:nvPr>
        </p:nvSpPr>
        <p:spPr>
          <a:xfrm>
            <a:off x="8156448" y="6422064"/>
            <a:ext cx="762000" cy="365125"/>
          </a:xfrm>
        </p:spPr>
        <p:txBody>
          <a:bodyPr/>
          <a:lstStyle/>
          <a:p>
            <a:fld id="{4E057B89-BC47-45BB-A212-B396668984C8}" type="slidenum">
              <a:rPr lang="es-DO" smtClean="0"/>
              <a:pPr/>
              <a:t>‹Nº›</a:t>
            </a:fld>
            <a:endParaRPr lang="es-D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83B15EAB-3FC8-4D39-A4B0-331DBA376CF5}" type="datetimeFigureOut">
              <a:rPr lang="es-DO" smtClean="0"/>
              <a:pPr/>
              <a:t>20/6/2018</a:t>
            </a:fld>
            <a:endParaRPr lang="es-DO"/>
          </a:p>
        </p:txBody>
      </p:sp>
      <p:sp>
        <p:nvSpPr>
          <p:cNvPr id="6" name="5 Marcador de pie de página"/>
          <p:cNvSpPr>
            <a:spLocks noGrp="1"/>
          </p:cNvSpPr>
          <p:nvPr>
            <p:ph type="ftr" sz="quarter" idx="11"/>
          </p:nvPr>
        </p:nvSpPr>
        <p:spPr/>
        <p:txBody>
          <a:bodyPr/>
          <a:lstStyle/>
          <a:p>
            <a:endParaRPr lang="es-DO"/>
          </a:p>
        </p:txBody>
      </p:sp>
      <p:sp>
        <p:nvSpPr>
          <p:cNvPr id="7" name="6 Marcador de número de diapositiva"/>
          <p:cNvSpPr>
            <a:spLocks noGrp="1"/>
          </p:cNvSpPr>
          <p:nvPr>
            <p:ph type="sldNum" sz="quarter" idx="12"/>
          </p:nvPr>
        </p:nvSpPr>
        <p:spPr/>
        <p:txBody>
          <a:bodyPr/>
          <a:lstStyle/>
          <a:p>
            <a:fld id="{4E057B89-BC47-45BB-A212-B396668984C8}" type="slidenum">
              <a:rPr lang="es-DO" smtClean="0"/>
              <a:pPr/>
              <a:t>‹Nº›</a:t>
            </a:fld>
            <a:endParaRPr lang="es-D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3B15EAB-3FC8-4D39-A4B0-331DBA376CF5}" type="datetimeFigureOut">
              <a:rPr lang="es-DO" smtClean="0"/>
              <a:pPr/>
              <a:t>20/6/2018</a:t>
            </a:fld>
            <a:endParaRPr lang="es-DO"/>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DO"/>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E057B89-BC47-45BB-A212-B396668984C8}" type="slidenum">
              <a:rPr lang="es-DO" smtClean="0"/>
              <a:pPr/>
              <a:t>‹Nº›</a:t>
            </a:fld>
            <a:endParaRPr lang="es-DO"/>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376027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Entidades débiles</a:t>
            </a:r>
          </a:p>
        </p:txBody>
      </p:sp>
      <p:sp>
        <p:nvSpPr>
          <p:cNvPr id="3" name="2 Marcador de contenido"/>
          <p:cNvSpPr>
            <a:spLocks noGrp="1"/>
          </p:cNvSpPr>
          <p:nvPr>
            <p:ph idx="1"/>
          </p:nvPr>
        </p:nvSpPr>
        <p:spPr/>
        <p:txBody>
          <a:bodyPr/>
          <a:lstStyle/>
          <a:p>
            <a:r>
              <a:rPr lang="es-DO" dirty="0"/>
              <a:t>Se les debe agregar como atributos la clave primaria de la nueva relación.</a:t>
            </a:r>
          </a:p>
        </p:txBody>
      </p:sp>
      <p:sp>
        <p:nvSpPr>
          <p:cNvPr id="4" name="3 Rectángulo"/>
          <p:cNvSpPr/>
          <p:nvPr/>
        </p:nvSpPr>
        <p:spPr>
          <a:xfrm>
            <a:off x="428580" y="2928934"/>
            <a:ext cx="8715420" cy="1477328"/>
          </a:xfrm>
          <a:prstGeom prst="rect">
            <a:avLst/>
          </a:prstGeom>
        </p:spPr>
        <p:txBody>
          <a:bodyPr wrap="square">
            <a:spAutoFit/>
          </a:bodyPr>
          <a:lstStyle/>
          <a:p>
            <a:r>
              <a:rPr lang="es-ES" dirty="0"/>
              <a:t>Toda entidad débil incorpora una relación implícita con una entidad fuerte. Esta relación no necesita incorporarse como tabla en el modelo relacional. Sí se necesita incorporar la clave de la entidad fuerte como clave externa en la entidad débil. Es más, normalmente esa clave externa forma parte de la clave principal de la tabla que representa a la entidad débil.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sección</a:t>
            </a:r>
          </a:p>
        </p:txBody>
      </p:sp>
      <p:pic>
        <p:nvPicPr>
          <p:cNvPr id="4" name="3 Marcador de contenido" descr="seccion.jpg"/>
          <p:cNvPicPr>
            <a:picLocks noGrp="1" noChangeAspect="1"/>
          </p:cNvPicPr>
          <p:nvPr>
            <p:ph idx="1"/>
          </p:nvPr>
        </p:nvPicPr>
        <p:blipFill>
          <a:blip r:embed="rId2"/>
          <a:stretch>
            <a:fillRect/>
          </a:stretch>
        </p:blipFill>
        <p:spPr>
          <a:xfrm>
            <a:off x="1214414" y="1428736"/>
            <a:ext cx="6715172" cy="2314648"/>
          </a:xfrm>
        </p:spPr>
      </p:pic>
      <p:sp>
        <p:nvSpPr>
          <p:cNvPr id="5" name="4 CuadroTexto"/>
          <p:cNvSpPr txBox="1"/>
          <p:nvPr/>
        </p:nvSpPr>
        <p:spPr>
          <a:xfrm>
            <a:off x="1285852" y="4500570"/>
            <a:ext cx="7858148" cy="2031325"/>
          </a:xfrm>
          <a:prstGeom prst="rect">
            <a:avLst/>
          </a:prstGeom>
          <a:noFill/>
        </p:spPr>
        <p:txBody>
          <a:bodyPr wrap="square" rtlCol="0">
            <a:spAutoFit/>
          </a:bodyPr>
          <a:lstStyle/>
          <a:p>
            <a:r>
              <a:rPr lang="es-DO" dirty="0"/>
              <a:t>El numero no puede ser clave primaria que hacemos. Por que puede ser una sección de matemática o lenguaje</a:t>
            </a:r>
          </a:p>
          <a:p>
            <a:endParaRPr lang="es-DO" dirty="0"/>
          </a:p>
          <a:p>
            <a:r>
              <a:rPr lang="es-DO" dirty="0"/>
              <a:t>SECCION( </a:t>
            </a:r>
            <a:r>
              <a:rPr lang="es-DO" b="1" u="sng" dirty="0"/>
              <a:t>numero, código</a:t>
            </a:r>
            <a:r>
              <a:rPr lang="es-DO" dirty="0"/>
              <a:t>) </a:t>
            </a:r>
          </a:p>
          <a:p>
            <a:endParaRPr lang="es-DO" dirty="0"/>
          </a:p>
          <a:p>
            <a:r>
              <a:rPr lang="es-DO" dirty="0"/>
              <a:t>Sección tendrá como clave foránea el código y el código será parte de su clave primaria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vínculos</a:t>
            </a:r>
          </a:p>
        </p:txBody>
      </p:sp>
      <p:sp>
        <p:nvSpPr>
          <p:cNvPr id="3" name="2 Marcador de contenido"/>
          <p:cNvSpPr>
            <a:spLocks noGrp="1"/>
          </p:cNvSpPr>
          <p:nvPr>
            <p:ph idx="1"/>
          </p:nvPr>
        </p:nvSpPr>
        <p:spPr/>
        <p:txBody>
          <a:bodyPr>
            <a:normAutofit fontScale="92500" lnSpcReduction="10000"/>
          </a:bodyPr>
          <a:lstStyle/>
          <a:p>
            <a:pPr lvl="1"/>
            <a:r>
              <a:rPr lang="es-DO" dirty="0"/>
              <a:t>Depende de la </a:t>
            </a:r>
            <a:r>
              <a:rPr lang="es-DO" dirty="0" err="1"/>
              <a:t>cardinalidad</a:t>
            </a:r>
            <a:endParaRPr lang="es-DO" dirty="0"/>
          </a:p>
          <a:p>
            <a:r>
              <a:rPr lang="es-DO" dirty="0">
                <a:solidFill>
                  <a:schemeClr val="accent2">
                    <a:lumMod val="60000"/>
                    <a:lumOff val="40000"/>
                  </a:schemeClr>
                </a:solidFill>
              </a:rPr>
              <a:t>Uno a uno </a:t>
            </a:r>
            <a:r>
              <a:rPr lang="es-DO" dirty="0">
                <a:sym typeface="Wingdings" pitchFamily="2" charset="2"/>
              </a:rPr>
              <a:t> incluir en R1 o R2 la clave primaria del otro.</a:t>
            </a:r>
          </a:p>
          <a:p>
            <a:r>
              <a:rPr lang="es-DO" dirty="0">
                <a:sym typeface="Wingdings" pitchFamily="2" charset="2"/>
              </a:rPr>
              <a:t> 	En una de las dos, nunca en ambas.</a:t>
            </a:r>
          </a:p>
          <a:p>
            <a:r>
              <a:rPr lang="es-DO" dirty="0">
                <a:sym typeface="Wingdings" pitchFamily="2" charset="2"/>
              </a:rPr>
              <a:t>Los atributos del vinculo se agregan en la relación escogida.</a:t>
            </a:r>
          </a:p>
          <a:p>
            <a:r>
              <a:rPr lang="es-DO" dirty="0">
                <a:sym typeface="Wingdings" pitchFamily="2" charset="2"/>
              </a:rPr>
              <a:t>Cual elijo </a:t>
            </a:r>
            <a:r>
              <a:rPr lang="es-DO" dirty="0">
                <a:solidFill>
                  <a:srgbClr val="FFFF00"/>
                </a:solidFill>
                <a:sym typeface="Wingdings" pitchFamily="2" charset="2"/>
              </a:rPr>
              <a:t>Si una tiene pertenecía total, entonces escoger esa relación</a:t>
            </a:r>
            <a:r>
              <a:rPr lang="es-DO" dirty="0">
                <a:sym typeface="Wingdings" pitchFamily="2" charset="2"/>
              </a:rPr>
              <a:t>. </a:t>
            </a:r>
          </a:p>
          <a:p>
            <a:pPr lvl="1"/>
            <a:r>
              <a:rPr lang="es-DO" dirty="0">
                <a:sym typeface="Wingdings" pitchFamily="2" charset="2"/>
              </a:rPr>
              <a:t>Porque podre minimizar los atributos nulos y dará mejor rendimiento</a:t>
            </a:r>
            <a:endParaRPr lang="es-DO"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vínculos</a:t>
            </a:r>
            <a:endParaRPr lang="es-ES" dirty="0"/>
          </a:p>
        </p:txBody>
      </p:sp>
      <p:sp>
        <p:nvSpPr>
          <p:cNvPr id="4" name="3 Rectángulo"/>
          <p:cNvSpPr/>
          <p:nvPr/>
        </p:nvSpPr>
        <p:spPr>
          <a:xfrm>
            <a:off x="571472" y="1500174"/>
            <a:ext cx="7715288" cy="3970318"/>
          </a:xfrm>
          <a:prstGeom prst="rect">
            <a:avLst/>
          </a:prstGeom>
        </p:spPr>
        <p:txBody>
          <a:bodyPr wrap="square">
            <a:spAutoFit/>
          </a:bodyPr>
          <a:lstStyle/>
          <a:p>
            <a:r>
              <a:rPr lang="es-ES" sz="2800" dirty="0"/>
              <a:t>la relación no se convierte en tabla, sino que se coloca en una de las tablas (en principio daría igual cuál) el identificador de la entidad relacionada como clave externa.</a:t>
            </a:r>
          </a:p>
          <a:p>
            <a:r>
              <a:rPr lang="es-ES" sz="2800" dirty="0"/>
              <a:t>En el caso de que una entidad participe opcionalmente en la relación, entonces es el identificador de ésta el que se colocará como clave externa en la tabla que representa a la otra entidad.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ej5.jpg"/>
          <p:cNvPicPr>
            <a:picLocks noGrp="1" noChangeAspect="1"/>
          </p:cNvPicPr>
          <p:nvPr>
            <p:ph idx="1"/>
          </p:nvPr>
        </p:nvPicPr>
        <p:blipFill>
          <a:blip r:embed="rId2"/>
          <a:stretch>
            <a:fillRect/>
          </a:stretch>
        </p:blipFill>
        <p:spPr>
          <a:xfrm>
            <a:off x="857224" y="500042"/>
            <a:ext cx="7676758" cy="2786082"/>
          </a:xfrm>
        </p:spPr>
      </p:pic>
      <p:sp>
        <p:nvSpPr>
          <p:cNvPr id="5" name="4 Rectángulo"/>
          <p:cNvSpPr/>
          <p:nvPr/>
        </p:nvSpPr>
        <p:spPr>
          <a:xfrm>
            <a:off x="214282" y="3714752"/>
            <a:ext cx="8429684" cy="1754326"/>
          </a:xfrm>
          <a:prstGeom prst="rect">
            <a:avLst/>
          </a:prstGeom>
        </p:spPr>
        <p:txBody>
          <a:bodyPr wrap="square">
            <a:spAutoFit/>
          </a:bodyPr>
          <a:lstStyle/>
          <a:p>
            <a:r>
              <a:rPr lang="es-ES" dirty="0"/>
              <a:t>EMPLEADO:</a:t>
            </a:r>
            <a:r>
              <a:rPr lang="es-ES" u="sng" dirty="0"/>
              <a:t>(COD.EMP</a:t>
            </a:r>
            <a:r>
              <a:rPr lang="es-ES" dirty="0"/>
              <a:t>, NOMBRE, TLF, SALARIO)</a:t>
            </a:r>
          </a:p>
          <a:p>
            <a:endParaRPr lang="es-ES" dirty="0"/>
          </a:p>
          <a:p>
            <a:r>
              <a:rPr lang="es-ES" dirty="0"/>
              <a:t>PUESTO_DE_TRABAJO:</a:t>
            </a:r>
            <a:r>
              <a:rPr lang="es-ES" u="sng" dirty="0"/>
              <a:t>(COD.TRA: numérico</a:t>
            </a:r>
            <a:r>
              <a:rPr lang="es-ES" dirty="0"/>
              <a:t>, DEPT, </a:t>
            </a:r>
            <a:r>
              <a:rPr lang="es-ES" u="sng" dirty="0"/>
              <a:t>C.A.COD.EMP)</a:t>
            </a:r>
            <a:endParaRPr lang="es-ES" dirty="0"/>
          </a:p>
          <a:p>
            <a:endParaRPr lang="es-ES" dirty="0"/>
          </a:p>
          <a:p>
            <a:r>
              <a:rPr lang="es-ES" dirty="0"/>
              <a:t>PUESTO_DE_TRABAJO --&gt; </a:t>
            </a:r>
            <a:r>
              <a:rPr lang="es-ES" dirty="0">
                <a:solidFill>
                  <a:schemeClr val="accent2">
                    <a:lumMod val="60000"/>
                    <a:lumOff val="40000"/>
                  </a:schemeClr>
                </a:solidFill>
              </a:rPr>
              <a:t>C.A.COD.EMP</a:t>
            </a:r>
            <a:r>
              <a:rPr lang="es-ES" dirty="0"/>
              <a:t>. --&gt; </a:t>
            </a:r>
            <a:r>
              <a:rPr lang="es-ES" dirty="0">
                <a:solidFill>
                  <a:schemeClr val="accent2">
                    <a:lumMod val="75000"/>
                  </a:schemeClr>
                </a:solidFill>
              </a:rPr>
              <a:t>EMPLEADO</a:t>
            </a:r>
          </a:p>
          <a:p>
            <a:r>
              <a:rPr lang="es-ES" dirty="0">
                <a:solidFill>
                  <a:schemeClr val="accent2">
                    <a:lumMod val="75000"/>
                  </a:schemeClr>
                </a:solidFill>
              </a:rPr>
              <a:t>De puesto de trabajo va co.emp. A empleado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vínculos</a:t>
            </a:r>
          </a:p>
        </p:txBody>
      </p:sp>
      <p:sp>
        <p:nvSpPr>
          <p:cNvPr id="3" name="2 Marcador de contenido"/>
          <p:cNvSpPr>
            <a:spLocks noGrp="1"/>
          </p:cNvSpPr>
          <p:nvPr>
            <p:ph idx="1"/>
          </p:nvPr>
        </p:nvSpPr>
        <p:spPr/>
        <p:txBody>
          <a:bodyPr/>
          <a:lstStyle/>
          <a:p>
            <a:r>
              <a:rPr lang="es-DO" dirty="0">
                <a:solidFill>
                  <a:srgbClr val="FFFF00"/>
                </a:solidFill>
              </a:rPr>
              <a:t>Uno a muchos </a:t>
            </a:r>
            <a:r>
              <a:rPr lang="es-DO" dirty="0">
                <a:sym typeface="Wingdings" pitchFamily="2" charset="2"/>
              </a:rPr>
              <a:t> incluir en R2 la clave primaria de R1 como clave </a:t>
            </a:r>
            <a:r>
              <a:rPr lang="es-DO" dirty="0" err="1">
                <a:sym typeface="Wingdings" pitchFamily="2" charset="2"/>
              </a:rPr>
              <a:t>foranea</a:t>
            </a:r>
            <a:r>
              <a:rPr lang="es-DO" dirty="0">
                <a:sym typeface="Wingdings" pitchFamily="2" charset="2"/>
              </a:rPr>
              <a:t>.</a:t>
            </a:r>
          </a:p>
          <a:p>
            <a:pPr lvl="1"/>
            <a:r>
              <a:rPr lang="es-DO" dirty="0">
                <a:sym typeface="Wingdings" pitchFamily="2" charset="2"/>
              </a:rPr>
              <a:t>Agregar en R2 atributos del vinculo</a:t>
            </a:r>
          </a:p>
          <a:p>
            <a:endParaRPr lang="es-DO" dirty="0"/>
          </a:p>
        </p:txBody>
      </p:sp>
      <p:sp>
        <p:nvSpPr>
          <p:cNvPr id="4" name="3 Rectángulo"/>
          <p:cNvSpPr/>
          <p:nvPr/>
        </p:nvSpPr>
        <p:spPr>
          <a:xfrm>
            <a:off x="571472" y="3714752"/>
            <a:ext cx="7286660" cy="1200329"/>
          </a:xfrm>
          <a:prstGeom prst="rect">
            <a:avLst/>
          </a:prstGeom>
        </p:spPr>
        <p:txBody>
          <a:bodyPr wrap="square">
            <a:spAutoFit/>
          </a:bodyPr>
          <a:lstStyle/>
          <a:p>
            <a:r>
              <a:rPr lang="es-ES" dirty="0"/>
              <a:t>Las relaciones binarios de tipo uno a varios no requieren ser transformadas en una tabla en el modelo relacional. En su lugar la tabla del lado </a:t>
            </a:r>
            <a:r>
              <a:rPr lang="es-ES" i="1" dirty="0"/>
              <a:t>varios (</a:t>
            </a:r>
            <a:r>
              <a:rPr lang="es-ES" b="1" i="1" dirty="0"/>
              <a:t>tabla relacionada) incluye </a:t>
            </a:r>
            <a:r>
              <a:rPr lang="es-ES" dirty="0"/>
              <a:t>como clave externa1 el identificador de la entidad del lado </a:t>
            </a:r>
            <a:r>
              <a:rPr lang="es-ES" i="1" dirty="0"/>
              <a:t>uno (</a:t>
            </a:r>
            <a:r>
              <a:rPr lang="es-ES" b="1" i="1" dirty="0"/>
              <a:t>tabla principal):</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ej4.jpg"/>
          <p:cNvPicPr>
            <a:picLocks noGrp="1" noChangeAspect="1"/>
          </p:cNvPicPr>
          <p:nvPr>
            <p:ph idx="1"/>
          </p:nvPr>
        </p:nvPicPr>
        <p:blipFill>
          <a:blip r:embed="rId2"/>
          <a:stretch>
            <a:fillRect/>
          </a:stretch>
        </p:blipFill>
        <p:spPr>
          <a:xfrm>
            <a:off x="571472" y="571480"/>
            <a:ext cx="7594752" cy="3214710"/>
          </a:xfrm>
        </p:spPr>
      </p:pic>
      <p:sp>
        <p:nvSpPr>
          <p:cNvPr id="5" name="4 CuadroTexto"/>
          <p:cNvSpPr txBox="1"/>
          <p:nvPr/>
        </p:nvSpPr>
        <p:spPr>
          <a:xfrm>
            <a:off x="500034" y="4143380"/>
            <a:ext cx="7786742" cy="1477328"/>
          </a:xfrm>
          <a:prstGeom prst="rect">
            <a:avLst/>
          </a:prstGeom>
          <a:noFill/>
        </p:spPr>
        <p:txBody>
          <a:bodyPr wrap="square" rtlCol="0">
            <a:spAutoFit/>
          </a:bodyPr>
          <a:lstStyle/>
          <a:p>
            <a:r>
              <a:rPr lang="es-ES" b="1" i="1" dirty="0"/>
              <a:t>TEMAS</a:t>
            </a:r>
            <a:r>
              <a:rPr lang="es-ES" i="1" dirty="0"/>
              <a:t>:(DESCRIPCIÓN,</a:t>
            </a:r>
            <a:r>
              <a:rPr lang="es-ES" i="1" u="sng" dirty="0"/>
              <a:t>COD.TEMAS</a:t>
            </a:r>
            <a:r>
              <a:rPr lang="es-ES" i="1" dirty="0"/>
              <a:t>)</a:t>
            </a:r>
            <a:endParaRPr lang="es-ES" dirty="0"/>
          </a:p>
          <a:p>
            <a:r>
              <a:rPr lang="es-ES" b="1" i="1" dirty="0"/>
              <a:t>LIBROS:</a:t>
            </a:r>
            <a:r>
              <a:rPr lang="es-ES" i="1" dirty="0"/>
              <a:t>(TÍTULO, AUTOR, NUM_EJEMPLARES, COD.LIBRO: numérico, </a:t>
            </a:r>
            <a:r>
              <a:rPr lang="es-ES" i="1" u="sng" dirty="0"/>
              <a:t>ISBN</a:t>
            </a:r>
            <a:r>
              <a:rPr lang="es-ES" i="1" dirty="0"/>
              <a:t>, </a:t>
            </a:r>
            <a:r>
              <a:rPr lang="es-ES" i="1" u="sng" dirty="0"/>
              <a:t>CA.COD.TEMAS)</a:t>
            </a:r>
            <a:endParaRPr lang="es-ES" b="1" i="1" dirty="0"/>
          </a:p>
          <a:p>
            <a:endParaRPr lang="es-ES" dirty="0"/>
          </a:p>
          <a:p>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vínculos</a:t>
            </a:r>
          </a:p>
        </p:txBody>
      </p:sp>
      <p:sp>
        <p:nvSpPr>
          <p:cNvPr id="3" name="2 Marcador de contenido"/>
          <p:cNvSpPr>
            <a:spLocks noGrp="1"/>
          </p:cNvSpPr>
          <p:nvPr>
            <p:ph idx="1"/>
          </p:nvPr>
        </p:nvSpPr>
        <p:spPr/>
        <p:txBody>
          <a:bodyPr/>
          <a:lstStyle/>
          <a:p>
            <a:r>
              <a:rPr lang="es-DO" dirty="0">
                <a:solidFill>
                  <a:srgbClr val="FFFF00"/>
                </a:solidFill>
                <a:sym typeface="Wingdings" pitchFamily="2" charset="2"/>
              </a:rPr>
              <a:t>Muchos a </a:t>
            </a:r>
            <a:r>
              <a:rPr lang="es-DO" dirty="0" err="1">
                <a:solidFill>
                  <a:srgbClr val="FFFF00"/>
                </a:solidFill>
                <a:sym typeface="Wingdings" pitchFamily="2" charset="2"/>
              </a:rPr>
              <a:t>muchos</a:t>
            </a:r>
            <a:r>
              <a:rPr lang="es-DO" dirty="0" err="1">
                <a:sym typeface="Wingdings" pitchFamily="2" charset="2"/>
              </a:rPr>
              <a:t>crear</a:t>
            </a:r>
            <a:r>
              <a:rPr lang="es-DO" dirty="0">
                <a:sym typeface="Wingdings" pitchFamily="2" charset="2"/>
              </a:rPr>
              <a:t> nueva relación R1-2:</a:t>
            </a:r>
          </a:p>
          <a:p>
            <a:pPr lvl="1"/>
            <a:r>
              <a:rPr lang="es-DO" dirty="0">
                <a:sym typeface="Wingdings" pitchFamily="2" charset="2"/>
              </a:rPr>
              <a:t>Clave primaria: </a:t>
            </a:r>
            <a:r>
              <a:rPr lang="es-DO" dirty="0">
                <a:solidFill>
                  <a:srgbClr val="FFFF00"/>
                </a:solidFill>
                <a:sym typeface="Wingdings" pitchFamily="2" charset="2"/>
              </a:rPr>
              <a:t>al menos unión de claves primarias de</a:t>
            </a:r>
            <a:r>
              <a:rPr lang="es-DO" dirty="0">
                <a:sym typeface="Wingdings" pitchFamily="2" charset="2"/>
              </a:rPr>
              <a:t> R1 y R2</a:t>
            </a:r>
          </a:p>
          <a:p>
            <a:pPr lvl="1"/>
            <a:r>
              <a:rPr lang="es-DO" dirty="0">
                <a:sym typeface="Wingdings" pitchFamily="2" charset="2"/>
              </a:rPr>
              <a:t>Agregar en R1-2 atributos del vinculo</a:t>
            </a:r>
          </a:p>
          <a:p>
            <a:endParaRPr lang="es-DO" dirty="0">
              <a:sym typeface="Wingdings" pitchFamily="2" charset="2"/>
            </a:endParaRPr>
          </a:p>
          <a:p>
            <a:endParaRPr lang="es-DO" dirty="0"/>
          </a:p>
        </p:txBody>
      </p:sp>
      <p:sp>
        <p:nvSpPr>
          <p:cNvPr id="4" name="3 Rectángulo"/>
          <p:cNvSpPr/>
          <p:nvPr/>
        </p:nvSpPr>
        <p:spPr>
          <a:xfrm>
            <a:off x="571472" y="4643446"/>
            <a:ext cx="7143784" cy="1200329"/>
          </a:xfrm>
          <a:prstGeom prst="rect">
            <a:avLst/>
          </a:prstGeom>
        </p:spPr>
        <p:txBody>
          <a:bodyPr wrap="square">
            <a:spAutoFit/>
          </a:bodyPr>
          <a:lstStyle/>
          <a:p>
            <a:r>
              <a:rPr lang="es-ES" dirty="0"/>
              <a:t>En las relaciones varios a varios, la relación se transforma en una tabla cuyos atributos son: los atributos de la relación y las claves de las entidades relacionadas (que pasarán a ser claves externas). La clave de la tabla la forman todas las claves externas: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4" name="3 Marcador de contenido" descr="ej7.jpg"/>
          <p:cNvPicPr>
            <a:picLocks noGrp="1" noChangeAspect="1"/>
          </p:cNvPicPr>
          <p:nvPr>
            <p:ph idx="1"/>
          </p:nvPr>
        </p:nvPicPr>
        <p:blipFill>
          <a:blip r:embed="rId2"/>
          <a:stretch>
            <a:fillRect/>
          </a:stretch>
        </p:blipFill>
        <p:spPr>
          <a:xfrm>
            <a:off x="857224" y="1142984"/>
            <a:ext cx="7046456" cy="1714512"/>
          </a:xfrm>
        </p:spPr>
      </p:pic>
      <p:sp>
        <p:nvSpPr>
          <p:cNvPr id="5" name="4 Rectángulo"/>
          <p:cNvSpPr/>
          <p:nvPr/>
        </p:nvSpPr>
        <p:spPr>
          <a:xfrm>
            <a:off x="285720" y="3786190"/>
            <a:ext cx="8501122" cy="1477328"/>
          </a:xfrm>
          <a:prstGeom prst="rect">
            <a:avLst/>
          </a:prstGeom>
        </p:spPr>
        <p:txBody>
          <a:bodyPr wrap="square">
            <a:spAutoFit/>
          </a:bodyPr>
          <a:lstStyle/>
          <a:p>
            <a:r>
              <a:rPr lang="es-ES" b="1" i="1" dirty="0"/>
              <a:t>ALUMNOS</a:t>
            </a:r>
            <a:r>
              <a:rPr lang="es-ES" dirty="0"/>
              <a:t>(</a:t>
            </a:r>
            <a:r>
              <a:rPr lang="es-ES" i="1" dirty="0"/>
              <a:t>NOMBRE,</a:t>
            </a:r>
            <a:r>
              <a:rPr lang="es-ES" i="1" u="sng" dirty="0"/>
              <a:t>DNI</a:t>
            </a:r>
            <a:r>
              <a:rPr lang="es-ES" i="1" dirty="0"/>
              <a:t>,DIRECCIÓN,TELÉFONO</a:t>
            </a:r>
            <a:r>
              <a:rPr lang="es-ES" dirty="0"/>
              <a:t>)</a:t>
            </a:r>
          </a:p>
          <a:p>
            <a:endParaRPr lang="es-ES" dirty="0"/>
          </a:p>
          <a:p>
            <a:r>
              <a:rPr lang="es-ES" b="1" i="1" dirty="0"/>
              <a:t>CURSO</a:t>
            </a:r>
            <a:r>
              <a:rPr lang="es-ES" i="1" dirty="0"/>
              <a:t>(</a:t>
            </a:r>
            <a:r>
              <a:rPr lang="es-ES" i="1" u="sng" dirty="0"/>
              <a:t>CÓDIGO</a:t>
            </a:r>
            <a:r>
              <a:rPr lang="es-ES" i="1" dirty="0"/>
              <a:t>,DENOMINACIÓN,PROFESOR)</a:t>
            </a:r>
          </a:p>
          <a:p>
            <a:endParaRPr lang="es-ES" dirty="0"/>
          </a:p>
          <a:p>
            <a:r>
              <a:rPr lang="es-ES" b="1" i="1" dirty="0"/>
              <a:t>MATRÍCULA</a:t>
            </a:r>
            <a:r>
              <a:rPr lang="es-ES" i="1" dirty="0"/>
              <a:t>(</a:t>
            </a:r>
            <a:r>
              <a:rPr lang="es-ES" i="1" u="sng" dirty="0"/>
              <a:t>_CPALUMNO,CURSO CP_)</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6F6F4-3630-471C-AC63-40F4DF89A214}"/>
              </a:ext>
            </a:extLst>
          </p:cNvPr>
          <p:cNvSpPr>
            <a:spLocks noGrp="1"/>
          </p:cNvSpPr>
          <p:nvPr>
            <p:ph type="title"/>
          </p:nvPr>
        </p:nvSpPr>
        <p:spPr/>
        <p:txBody>
          <a:bodyPr/>
          <a:lstStyle/>
          <a:p>
            <a:r>
              <a:rPr lang="en-US" dirty="0" err="1"/>
              <a:t>Atributos</a:t>
            </a:r>
            <a:r>
              <a:rPr lang="en-US" dirty="0"/>
              <a:t> del vinculo</a:t>
            </a:r>
            <a:endParaRPr lang="es-DO" dirty="0"/>
          </a:p>
        </p:txBody>
      </p:sp>
      <p:sp>
        <p:nvSpPr>
          <p:cNvPr id="3" name="Marcador de contenido 2">
            <a:extLst>
              <a:ext uri="{FF2B5EF4-FFF2-40B4-BE49-F238E27FC236}">
                <a16:creationId xmlns:a16="http://schemas.microsoft.com/office/drawing/2014/main" id="{09512631-D205-495B-8022-6E9AAF80BC24}"/>
              </a:ext>
            </a:extLst>
          </p:cNvPr>
          <p:cNvSpPr>
            <a:spLocks noGrp="1"/>
          </p:cNvSpPr>
          <p:nvPr>
            <p:ph idx="1"/>
          </p:nvPr>
        </p:nvSpPr>
        <p:spPr/>
        <p:txBody>
          <a:bodyPr/>
          <a:lstStyle/>
          <a:p>
            <a:r>
              <a:rPr lang="en-US" dirty="0"/>
              <a:t>Los </a:t>
            </a:r>
            <a:r>
              <a:rPr lang="en-US" dirty="0" err="1"/>
              <a:t>atributos</a:t>
            </a:r>
            <a:r>
              <a:rPr lang="en-US" dirty="0"/>
              <a:t> del vinculo van a </a:t>
            </a:r>
            <a:r>
              <a:rPr lang="en-US" dirty="0" err="1"/>
              <a:t>donde</a:t>
            </a:r>
            <a:r>
              <a:rPr lang="en-US" dirty="0"/>
              <a:t> van las claves </a:t>
            </a:r>
            <a:r>
              <a:rPr lang="en-US" dirty="0" err="1"/>
              <a:t>foraneas</a:t>
            </a:r>
            <a:r>
              <a:rPr lang="en-US" dirty="0"/>
              <a:t>.</a:t>
            </a:r>
          </a:p>
          <a:p>
            <a:endParaRPr lang="es-DO" dirty="0"/>
          </a:p>
        </p:txBody>
      </p:sp>
    </p:spTree>
    <p:extLst>
      <p:ext uri="{BB962C8B-B14F-4D97-AF65-F5344CB8AC3E}">
        <p14:creationId xmlns:p14="http://schemas.microsoft.com/office/powerpoint/2010/main" val="398615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5869006"/>
          </a:xfrm>
        </p:spPr>
        <p:txBody>
          <a:bodyPr>
            <a:normAutofit/>
          </a:bodyPr>
          <a:lstStyle/>
          <a:p>
            <a:pPr algn="ctr"/>
            <a:r>
              <a:rPr lang="es-DO" dirty="0"/>
              <a:t>Modelo relacional</a:t>
            </a:r>
            <a:br>
              <a:rPr lang="es-DO" dirty="0"/>
            </a:br>
            <a:r>
              <a:rPr lang="es-DO" dirty="0"/>
              <a:t>transformación E-R a Relacional</a:t>
            </a:r>
            <a:br>
              <a:rPr lang="es-DO" dirty="0"/>
            </a:br>
            <a:br>
              <a:rPr lang="es-DO" dirty="0"/>
            </a:br>
            <a:br>
              <a:rPr lang="es-DO" dirty="0"/>
            </a:br>
            <a:r>
              <a:rPr lang="es-DO" dirty="0"/>
              <a:t>QUE HACEMOS CON LAS ENTIDADES?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500298" y="2714620"/>
            <a:ext cx="192882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Entidad</a:t>
            </a:r>
          </a:p>
        </p:txBody>
      </p:sp>
      <p:sp>
        <p:nvSpPr>
          <p:cNvPr id="7" name="6 Elipse"/>
          <p:cNvSpPr/>
          <p:nvPr/>
        </p:nvSpPr>
        <p:spPr>
          <a:xfrm>
            <a:off x="1214414" y="1214422"/>
            <a:ext cx="185738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Atributo1</a:t>
            </a:r>
            <a:endParaRPr lang="es-ES" dirty="0"/>
          </a:p>
        </p:txBody>
      </p:sp>
      <p:sp>
        <p:nvSpPr>
          <p:cNvPr id="8" name="7 Elipse"/>
          <p:cNvSpPr/>
          <p:nvPr/>
        </p:nvSpPr>
        <p:spPr>
          <a:xfrm>
            <a:off x="642910" y="4357694"/>
            <a:ext cx="228601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identificador</a:t>
            </a:r>
            <a:endParaRPr lang="es-ES" dirty="0"/>
          </a:p>
        </p:txBody>
      </p:sp>
      <p:sp>
        <p:nvSpPr>
          <p:cNvPr id="9" name="8 Decisión"/>
          <p:cNvSpPr/>
          <p:nvPr/>
        </p:nvSpPr>
        <p:spPr>
          <a:xfrm>
            <a:off x="5715008" y="2357430"/>
            <a:ext cx="2571768" cy="15716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rel</a:t>
            </a:r>
            <a:endParaRPr lang="es-ES" dirty="0"/>
          </a:p>
        </p:txBody>
      </p:sp>
      <p:cxnSp>
        <p:nvCxnSpPr>
          <p:cNvPr id="11" name="10 Conector curvado"/>
          <p:cNvCxnSpPr>
            <a:endCxn id="9" idx="0"/>
          </p:cNvCxnSpPr>
          <p:nvPr/>
        </p:nvCxnSpPr>
        <p:spPr>
          <a:xfrm flipV="1">
            <a:off x="3643306" y="2357430"/>
            <a:ext cx="3357586" cy="428628"/>
          </a:xfrm>
          <a:prstGeom prst="curvedConnector4">
            <a:avLst>
              <a:gd name="adj1" fmla="val -2003"/>
              <a:gd name="adj2" fmla="val 393755"/>
            </a:avLst>
          </a:prstGeom>
          <a:ln>
            <a:solidFill>
              <a:schemeClr val="tx1">
                <a:lumMod val="95000"/>
              </a:schemeClr>
            </a:solidFill>
            <a:tailEnd type="arrow"/>
          </a:ln>
        </p:spPr>
        <p:style>
          <a:lnRef idx="1">
            <a:schemeClr val="dk1"/>
          </a:lnRef>
          <a:fillRef idx="0">
            <a:schemeClr val="dk1"/>
          </a:fillRef>
          <a:effectRef idx="0">
            <a:schemeClr val="dk1"/>
          </a:effectRef>
          <a:fontRef idx="minor">
            <a:schemeClr val="tx1"/>
          </a:fontRef>
        </p:style>
      </p:cxnSp>
      <p:cxnSp>
        <p:nvCxnSpPr>
          <p:cNvPr id="16" name="15 Forma"/>
          <p:cNvCxnSpPr>
            <a:stCxn id="6" idx="2"/>
            <a:endCxn id="9" idx="2"/>
          </p:cNvCxnSpPr>
          <p:nvPr/>
        </p:nvCxnSpPr>
        <p:spPr>
          <a:xfrm rot="16200000" flipH="1">
            <a:off x="4982768" y="1910942"/>
            <a:ext cx="500066" cy="3536181"/>
          </a:xfrm>
          <a:prstGeom prst="curvedConnector3">
            <a:avLst>
              <a:gd name="adj1" fmla="val 383717"/>
            </a:avLst>
          </a:prstGeom>
          <a:ln>
            <a:solidFill>
              <a:schemeClr val="tx1">
                <a:lumMod val="95000"/>
              </a:schemeClr>
            </a:solidFill>
            <a:tailEnd type="arrow"/>
          </a:ln>
        </p:spPr>
        <p:style>
          <a:lnRef idx="1">
            <a:schemeClr val="dk1"/>
          </a:lnRef>
          <a:fillRef idx="0">
            <a:schemeClr val="dk1"/>
          </a:fillRef>
          <a:effectRef idx="0">
            <a:schemeClr val="dk1"/>
          </a:effectRef>
          <a:fontRef idx="minor">
            <a:schemeClr val="tx1"/>
          </a:fontRef>
        </p:style>
      </p:cxnSp>
      <p:cxnSp>
        <p:nvCxnSpPr>
          <p:cNvPr id="24" name="23 Conector recto"/>
          <p:cNvCxnSpPr/>
          <p:nvPr/>
        </p:nvCxnSpPr>
        <p:spPr>
          <a:xfrm rot="5400000">
            <a:off x="3143240" y="2285992"/>
            <a:ext cx="642942" cy="214314"/>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26" name="25 Conector recto"/>
          <p:cNvCxnSpPr/>
          <p:nvPr/>
        </p:nvCxnSpPr>
        <p:spPr>
          <a:xfrm rot="16200000" flipH="1">
            <a:off x="3464711" y="2178835"/>
            <a:ext cx="714380" cy="357190"/>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28" name="27 Conector recto"/>
          <p:cNvCxnSpPr>
            <a:stCxn id="7" idx="4"/>
            <a:endCxn id="6" idx="0"/>
          </p:cNvCxnSpPr>
          <p:nvPr/>
        </p:nvCxnSpPr>
        <p:spPr>
          <a:xfrm rot="16200000" flipH="1">
            <a:off x="2518157" y="1768066"/>
            <a:ext cx="571504" cy="1321603"/>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31" name="30 Conector recto"/>
          <p:cNvCxnSpPr>
            <a:stCxn id="8" idx="0"/>
            <a:endCxn id="6" idx="2"/>
          </p:cNvCxnSpPr>
          <p:nvPr/>
        </p:nvCxnSpPr>
        <p:spPr>
          <a:xfrm rot="5400000" flipH="1" flipV="1">
            <a:off x="2160967" y="3053951"/>
            <a:ext cx="928694" cy="1678793"/>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sp>
        <p:nvSpPr>
          <p:cNvPr id="34" name="33 Rectángulo"/>
          <p:cNvSpPr/>
          <p:nvPr/>
        </p:nvSpPr>
        <p:spPr>
          <a:xfrm>
            <a:off x="1142976" y="5786454"/>
            <a:ext cx="6858000" cy="369332"/>
          </a:xfrm>
          <a:prstGeom prst="rect">
            <a:avLst/>
          </a:prstGeom>
        </p:spPr>
        <p:txBody>
          <a:bodyPr wrap="square">
            <a:spAutoFit/>
          </a:bodyPr>
          <a:lstStyle/>
          <a:p>
            <a:r>
              <a:rPr lang="es-ES" b="1" dirty="0"/>
              <a:t>Entidad( Atributo1, Identificador ,identificador Rol 1)</a:t>
            </a:r>
            <a:endParaRPr lang="es-ES" dirty="0"/>
          </a:p>
        </p:txBody>
      </p:sp>
      <p:sp>
        <p:nvSpPr>
          <p:cNvPr id="36" name="35 CuadroTexto"/>
          <p:cNvSpPr txBox="1"/>
          <p:nvPr/>
        </p:nvSpPr>
        <p:spPr>
          <a:xfrm>
            <a:off x="4714876" y="4857760"/>
            <a:ext cx="569387" cy="369332"/>
          </a:xfrm>
          <a:prstGeom prst="rect">
            <a:avLst/>
          </a:prstGeom>
          <a:noFill/>
        </p:spPr>
        <p:txBody>
          <a:bodyPr wrap="none" rtlCol="0">
            <a:spAutoFit/>
          </a:bodyPr>
          <a:lstStyle/>
          <a:p>
            <a:r>
              <a:rPr lang="es-ES" dirty="0"/>
              <a:t>rol1</a:t>
            </a:r>
          </a:p>
        </p:txBody>
      </p:sp>
      <p:sp>
        <p:nvSpPr>
          <p:cNvPr id="37" name="36 CuadroTexto"/>
          <p:cNvSpPr txBox="1"/>
          <p:nvPr/>
        </p:nvSpPr>
        <p:spPr>
          <a:xfrm>
            <a:off x="5072066" y="1142984"/>
            <a:ext cx="697627" cy="369332"/>
          </a:xfrm>
          <a:prstGeom prst="rect">
            <a:avLst/>
          </a:prstGeom>
          <a:noFill/>
        </p:spPr>
        <p:txBody>
          <a:bodyPr wrap="none" rtlCol="0">
            <a:spAutoFit/>
          </a:bodyPr>
          <a:lstStyle/>
          <a:p>
            <a:r>
              <a:rPr lang="es-ES" dirty="0"/>
              <a:t>rol12</a:t>
            </a:r>
          </a:p>
        </p:txBody>
      </p:sp>
      <p:sp>
        <p:nvSpPr>
          <p:cNvPr id="38" name="37 Rectángulo"/>
          <p:cNvSpPr/>
          <p:nvPr/>
        </p:nvSpPr>
        <p:spPr>
          <a:xfrm>
            <a:off x="214282" y="214290"/>
            <a:ext cx="8572560" cy="923330"/>
          </a:xfrm>
          <a:prstGeom prst="rect">
            <a:avLst/>
          </a:prstGeom>
        </p:spPr>
        <p:txBody>
          <a:bodyPr wrap="square">
            <a:spAutoFit/>
          </a:bodyPr>
          <a:lstStyle/>
          <a:p>
            <a:r>
              <a:rPr lang="es-ES" dirty="0"/>
              <a:t>Las relaciones recursivas se tratan de la misma forma que las otras, sólo que un mismo atributo puede figurar dos veces en una tabla como resultado de la transformación: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500298" y="2714620"/>
            <a:ext cx="192882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Entidad</a:t>
            </a:r>
          </a:p>
        </p:txBody>
      </p:sp>
      <p:sp>
        <p:nvSpPr>
          <p:cNvPr id="7" name="6 Elipse"/>
          <p:cNvSpPr/>
          <p:nvPr/>
        </p:nvSpPr>
        <p:spPr>
          <a:xfrm>
            <a:off x="1214414" y="1000108"/>
            <a:ext cx="1857388"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Atributo1</a:t>
            </a:r>
            <a:endParaRPr lang="es-ES" dirty="0"/>
          </a:p>
        </p:txBody>
      </p:sp>
      <p:sp>
        <p:nvSpPr>
          <p:cNvPr id="8" name="7 Elipse"/>
          <p:cNvSpPr/>
          <p:nvPr/>
        </p:nvSpPr>
        <p:spPr>
          <a:xfrm>
            <a:off x="642910" y="4357694"/>
            <a:ext cx="2286016"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identificador</a:t>
            </a:r>
            <a:endParaRPr lang="es-ES" dirty="0"/>
          </a:p>
        </p:txBody>
      </p:sp>
      <p:sp>
        <p:nvSpPr>
          <p:cNvPr id="9" name="8 Decisión"/>
          <p:cNvSpPr/>
          <p:nvPr/>
        </p:nvSpPr>
        <p:spPr>
          <a:xfrm>
            <a:off x="5715008" y="2357430"/>
            <a:ext cx="2571768" cy="15716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relac</a:t>
            </a:r>
            <a:endParaRPr lang="es-ES" dirty="0"/>
          </a:p>
        </p:txBody>
      </p:sp>
      <p:cxnSp>
        <p:nvCxnSpPr>
          <p:cNvPr id="11" name="10 Conector curvado"/>
          <p:cNvCxnSpPr>
            <a:endCxn id="9" idx="0"/>
          </p:cNvCxnSpPr>
          <p:nvPr/>
        </p:nvCxnSpPr>
        <p:spPr>
          <a:xfrm flipV="1">
            <a:off x="3643306" y="2357430"/>
            <a:ext cx="3357586" cy="428628"/>
          </a:xfrm>
          <a:prstGeom prst="curvedConnector4">
            <a:avLst>
              <a:gd name="adj1" fmla="val -2003"/>
              <a:gd name="adj2" fmla="val 393755"/>
            </a:avLst>
          </a:prstGeom>
          <a:ln>
            <a:solidFill>
              <a:schemeClr val="tx1">
                <a:lumMod val="95000"/>
              </a:schemeClr>
            </a:solidFill>
            <a:tailEnd type="arrow"/>
          </a:ln>
        </p:spPr>
        <p:style>
          <a:lnRef idx="1">
            <a:schemeClr val="dk1"/>
          </a:lnRef>
          <a:fillRef idx="0">
            <a:schemeClr val="dk1"/>
          </a:fillRef>
          <a:effectRef idx="0">
            <a:schemeClr val="dk1"/>
          </a:effectRef>
          <a:fontRef idx="minor">
            <a:schemeClr val="tx1"/>
          </a:fontRef>
        </p:style>
      </p:cxnSp>
      <p:cxnSp>
        <p:nvCxnSpPr>
          <p:cNvPr id="16" name="15 Forma"/>
          <p:cNvCxnSpPr>
            <a:stCxn id="6" idx="2"/>
            <a:endCxn id="9" idx="2"/>
          </p:cNvCxnSpPr>
          <p:nvPr/>
        </p:nvCxnSpPr>
        <p:spPr>
          <a:xfrm rot="16200000" flipH="1">
            <a:off x="4982768" y="1910942"/>
            <a:ext cx="500066" cy="3536181"/>
          </a:xfrm>
          <a:prstGeom prst="curvedConnector3">
            <a:avLst>
              <a:gd name="adj1" fmla="val 383717"/>
            </a:avLst>
          </a:prstGeom>
          <a:ln>
            <a:solidFill>
              <a:schemeClr val="tx1">
                <a:lumMod val="95000"/>
              </a:schemeClr>
            </a:solidFill>
            <a:tailEnd type="arrow"/>
          </a:ln>
        </p:spPr>
        <p:style>
          <a:lnRef idx="1">
            <a:schemeClr val="dk1"/>
          </a:lnRef>
          <a:fillRef idx="0">
            <a:schemeClr val="dk1"/>
          </a:fillRef>
          <a:effectRef idx="0">
            <a:schemeClr val="dk1"/>
          </a:effectRef>
          <a:fontRef idx="minor">
            <a:schemeClr val="tx1"/>
          </a:fontRef>
        </p:style>
      </p:cxnSp>
      <p:cxnSp>
        <p:nvCxnSpPr>
          <p:cNvPr id="24" name="23 Conector recto"/>
          <p:cNvCxnSpPr/>
          <p:nvPr/>
        </p:nvCxnSpPr>
        <p:spPr>
          <a:xfrm rot="5400000">
            <a:off x="3143240" y="2285992"/>
            <a:ext cx="642942" cy="214314"/>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26" name="25 Conector recto"/>
          <p:cNvCxnSpPr/>
          <p:nvPr/>
        </p:nvCxnSpPr>
        <p:spPr>
          <a:xfrm rot="16200000" flipH="1">
            <a:off x="3464711" y="2178835"/>
            <a:ext cx="714380" cy="357190"/>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28" name="27 Conector recto"/>
          <p:cNvCxnSpPr>
            <a:stCxn id="7" idx="4"/>
            <a:endCxn id="6" idx="0"/>
          </p:cNvCxnSpPr>
          <p:nvPr/>
        </p:nvCxnSpPr>
        <p:spPr>
          <a:xfrm rot="16200000" flipH="1">
            <a:off x="2411000" y="1660909"/>
            <a:ext cx="785818" cy="1321603"/>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31" name="30 Conector recto"/>
          <p:cNvCxnSpPr>
            <a:stCxn id="8" idx="0"/>
            <a:endCxn id="6" idx="2"/>
          </p:cNvCxnSpPr>
          <p:nvPr/>
        </p:nvCxnSpPr>
        <p:spPr>
          <a:xfrm rot="5400000" flipH="1" flipV="1">
            <a:off x="2160967" y="3053951"/>
            <a:ext cx="928694" cy="1678793"/>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sp>
        <p:nvSpPr>
          <p:cNvPr id="34" name="33 Rectángulo"/>
          <p:cNvSpPr/>
          <p:nvPr/>
        </p:nvSpPr>
        <p:spPr>
          <a:xfrm>
            <a:off x="1142976" y="5786454"/>
            <a:ext cx="6858000" cy="369332"/>
          </a:xfrm>
          <a:prstGeom prst="rect">
            <a:avLst/>
          </a:prstGeom>
        </p:spPr>
        <p:txBody>
          <a:bodyPr wrap="square">
            <a:spAutoFit/>
          </a:bodyPr>
          <a:lstStyle/>
          <a:p>
            <a:r>
              <a:rPr lang="es-ES" b="1" dirty="0"/>
              <a:t>Entidad( Atributo1, Identificador)</a:t>
            </a:r>
            <a:endParaRPr lang="es-ES" dirty="0"/>
          </a:p>
        </p:txBody>
      </p:sp>
      <p:sp>
        <p:nvSpPr>
          <p:cNvPr id="36" name="35 CuadroTexto"/>
          <p:cNvSpPr txBox="1"/>
          <p:nvPr/>
        </p:nvSpPr>
        <p:spPr>
          <a:xfrm>
            <a:off x="4714876" y="4857760"/>
            <a:ext cx="569387" cy="369332"/>
          </a:xfrm>
          <a:prstGeom prst="rect">
            <a:avLst/>
          </a:prstGeom>
          <a:noFill/>
        </p:spPr>
        <p:txBody>
          <a:bodyPr wrap="none" rtlCol="0">
            <a:spAutoFit/>
          </a:bodyPr>
          <a:lstStyle/>
          <a:p>
            <a:r>
              <a:rPr lang="es-ES" dirty="0"/>
              <a:t>rol1</a:t>
            </a:r>
          </a:p>
        </p:txBody>
      </p:sp>
      <p:sp>
        <p:nvSpPr>
          <p:cNvPr id="37" name="36 CuadroTexto"/>
          <p:cNvSpPr txBox="1"/>
          <p:nvPr/>
        </p:nvSpPr>
        <p:spPr>
          <a:xfrm>
            <a:off x="5072066" y="1142984"/>
            <a:ext cx="697627" cy="369332"/>
          </a:xfrm>
          <a:prstGeom prst="rect">
            <a:avLst/>
          </a:prstGeom>
          <a:noFill/>
        </p:spPr>
        <p:txBody>
          <a:bodyPr wrap="none" rtlCol="0">
            <a:spAutoFit/>
          </a:bodyPr>
          <a:lstStyle/>
          <a:p>
            <a:r>
              <a:rPr lang="es-ES" dirty="0"/>
              <a:t>rol12</a:t>
            </a:r>
          </a:p>
        </p:txBody>
      </p:sp>
      <p:cxnSp>
        <p:nvCxnSpPr>
          <p:cNvPr id="15" name="14 Conector recto"/>
          <p:cNvCxnSpPr/>
          <p:nvPr/>
        </p:nvCxnSpPr>
        <p:spPr>
          <a:xfrm rot="16200000" flipH="1">
            <a:off x="3036083" y="3607595"/>
            <a:ext cx="714380" cy="357190"/>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cxnSp>
        <p:nvCxnSpPr>
          <p:cNvPr id="17" name="16 Conector recto"/>
          <p:cNvCxnSpPr/>
          <p:nvPr/>
        </p:nvCxnSpPr>
        <p:spPr>
          <a:xfrm rot="5400000">
            <a:off x="3357554" y="3643314"/>
            <a:ext cx="642942" cy="214314"/>
          </a:xfrm>
          <a:prstGeom prst="line">
            <a:avLst/>
          </a:prstGeom>
          <a:ln>
            <a:solidFill>
              <a:schemeClr val="tx1">
                <a:lumMod val="95000"/>
              </a:schemeClr>
            </a:solidFill>
          </a:ln>
        </p:spPr>
        <p:style>
          <a:lnRef idx="1">
            <a:schemeClr val="dk1"/>
          </a:lnRef>
          <a:fillRef idx="0">
            <a:schemeClr val="dk1"/>
          </a:fillRef>
          <a:effectRef idx="0">
            <a:schemeClr val="dk1"/>
          </a:effectRef>
          <a:fontRef idx="minor">
            <a:schemeClr val="tx1"/>
          </a:fontRef>
        </p:style>
      </p:cxnSp>
      <p:sp>
        <p:nvSpPr>
          <p:cNvPr id="18" name="17 Rectángulo"/>
          <p:cNvSpPr/>
          <p:nvPr/>
        </p:nvSpPr>
        <p:spPr>
          <a:xfrm>
            <a:off x="1214414" y="6215082"/>
            <a:ext cx="6858000" cy="369332"/>
          </a:xfrm>
          <a:prstGeom prst="rect">
            <a:avLst/>
          </a:prstGeom>
        </p:spPr>
        <p:txBody>
          <a:bodyPr wrap="square">
            <a:spAutoFit/>
          </a:bodyPr>
          <a:lstStyle/>
          <a:p>
            <a:r>
              <a:rPr lang="es-ES" b="1" dirty="0" err="1"/>
              <a:t>Relac</a:t>
            </a:r>
            <a:r>
              <a:rPr lang="es-ES" b="1" dirty="0"/>
              <a:t>(Identificador Rol 1, Identificador Rol 2)</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428604"/>
            <a:ext cx="8215370" cy="1754326"/>
          </a:xfrm>
          <a:prstGeom prst="rect">
            <a:avLst/>
          </a:prstGeom>
        </p:spPr>
        <p:txBody>
          <a:bodyPr wrap="square">
            <a:spAutoFit/>
          </a:bodyPr>
          <a:lstStyle/>
          <a:p>
            <a:r>
              <a:rPr lang="es-ES" dirty="0"/>
              <a:t>Las generalizaciones y/o especificaciones se convierten al modelo relacional de esta forma:</a:t>
            </a:r>
          </a:p>
          <a:p>
            <a:r>
              <a:rPr lang="es-ES" b="1" dirty="0"/>
              <a:t>	</a:t>
            </a:r>
            <a:r>
              <a:rPr lang="es-ES" dirty="0"/>
              <a:t>1&gt; Las sub-entidades pasan a ser tablas.</a:t>
            </a:r>
          </a:p>
          <a:p>
            <a:r>
              <a:rPr lang="es-ES" dirty="0"/>
              <a:t>	2&gt; Si la clave de la súper-entidad es distinta de las sub-entidades, 	entonces se coloca el identificador de la súper-entidad en cada 	sub-entidad como clave externa:</a:t>
            </a:r>
          </a:p>
        </p:txBody>
      </p:sp>
      <p:sp>
        <p:nvSpPr>
          <p:cNvPr id="5" name="4 Rectángulo"/>
          <p:cNvSpPr/>
          <p:nvPr/>
        </p:nvSpPr>
        <p:spPr>
          <a:xfrm>
            <a:off x="3428992" y="2143116"/>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Súper-entidad</a:t>
            </a:r>
            <a:endParaRPr lang="es-ES" dirty="0"/>
          </a:p>
        </p:txBody>
      </p:sp>
      <p:sp>
        <p:nvSpPr>
          <p:cNvPr id="6" name="5 Rectángulo"/>
          <p:cNvSpPr/>
          <p:nvPr/>
        </p:nvSpPr>
        <p:spPr>
          <a:xfrm>
            <a:off x="5500694" y="4143380"/>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Sub-entidad2</a:t>
            </a:r>
            <a:endParaRPr lang="es-ES" dirty="0"/>
          </a:p>
        </p:txBody>
      </p:sp>
      <p:sp>
        <p:nvSpPr>
          <p:cNvPr id="7" name="6 Rectángulo"/>
          <p:cNvSpPr/>
          <p:nvPr/>
        </p:nvSpPr>
        <p:spPr>
          <a:xfrm>
            <a:off x="1571604" y="4143380"/>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Sub-entidad1</a:t>
            </a:r>
            <a:endParaRPr lang="es-ES" dirty="0"/>
          </a:p>
        </p:txBody>
      </p:sp>
      <p:sp>
        <p:nvSpPr>
          <p:cNvPr id="8" name="7 Triángulo isósceles"/>
          <p:cNvSpPr/>
          <p:nvPr/>
        </p:nvSpPr>
        <p:spPr>
          <a:xfrm>
            <a:off x="4000496" y="3214686"/>
            <a:ext cx="928694" cy="7143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9 Conector recto"/>
          <p:cNvCxnSpPr/>
          <p:nvPr/>
        </p:nvCxnSpPr>
        <p:spPr>
          <a:xfrm rot="16200000" flipH="1">
            <a:off x="4214810" y="3071810"/>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2"/>
          </p:cNvCxnSpPr>
          <p:nvPr/>
        </p:nvCxnSpPr>
        <p:spPr>
          <a:xfrm rot="5400000">
            <a:off x="3178959" y="3321843"/>
            <a:ext cx="214314" cy="142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714876" y="3857628"/>
            <a:ext cx="1928826" cy="4286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2643174" y="5214950"/>
            <a:ext cx="3433376" cy="369332"/>
          </a:xfrm>
          <a:prstGeom prst="rect">
            <a:avLst/>
          </a:prstGeom>
        </p:spPr>
        <p:txBody>
          <a:bodyPr wrap="none">
            <a:spAutoFit/>
          </a:bodyPr>
          <a:lstStyle/>
          <a:p>
            <a:r>
              <a:rPr lang="es-ES" b="1" dirty="0"/>
              <a:t>Súper-entidad(Id1, Atributo 1)</a:t>
            </a:r>
            <a:endParaRPr lang="es-ES" dirty="0"/>
          </a:p>
        </p:txBody>
      </p:sp>
      <p:sp>
        <p:nvSpPr>
          <p:cNvPr id="17" name="16 Rectángulo"/>
          <p:cNvSpPr/>
          <p:nvPr/>
        </p:nvSpPr>
        <p:spPr>
          <a:xfrm>
            <a:off x="2643174" y="5786454"/>
            <a:ext cx="3805272" cy="369332"/>
          </a:xfrm>
          <a:prstGeom prst="rect">
            <a:avLst/>
          </a:prstGeom>
        </p:spPr>
        <p:txBody>
          <a:bodyPr wrap="none">
            <a:spAutoFit/>
          </a:bodyPr>
          <a:lstStyle/>
          <a:p>
            <a:r>
              <a:rPr lang="es-ES" b="1" dirty="0"/>
              <a:t>Sub-entidad2(Id3, Atributo 3, Id1)</a:t>
            </a:r>
            <a:endParaRPr lang="es-ES" dirty="0"/>
          </a:p>
        </p:txBody>
      </p:sp>
      <p:sp>
        <p:nvSpPr>
          <p:cNvPr id="18" name="17 Rectángulo"/>
          <p:cNvSpPr/>
          <p:nvPr/>
        </p:nvSpPr>
        <p:spPr>
          <a:xfrm>
            <a:off x="2643174" y="5500702"/>
            <a:ext cx="3869393" cy="369332"/>
          </a:xfrm>
          <a:prstGeom prst="rect">
            <a:avLst/>
          </a:prstGeom>
        </p:spPr>
        <p:txBody>
          <a:bodyPr wrap="none">
            <a:spAutoFit/>
          </a:bodyPr>
          <a:lstStyle/>
          <a:p>
            <a:r>
              <a:rPr lang="es-ES" b="1" dirty="0"/>
              <a:t>Sub-entidad1( Id2, Atributo 2, Id1)</a:t>
            </a:r>
            <a:endParaRPr lang="es-ES" dirty="0"/>
          </a:p>
        </p:txBody>
      </p:sp>
      <p:sp>
        <p:nvSpPr>
          <p:cNvPr id="19" name="18 Elipse"/>
          <p:cNvSpPr/>
          <p:nvPr/>
        </p:nvSpPr>
        <p:spPr>
          <a:xfrm>
            <a:off x="1857356" y="2285992"/>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id1</a:t>
            </a:r>
          </a:p>
        </p:txBody>
      </p:sp>
      <p:sp>
        <p:nvSpPr>
          <p:cNvPr id="20" name="19 Elipse"/>
          <p:cNvSpPr/>
          <p:nvPr/>
        </p:nvSpPr>
        <p:spPr>
          <a:xfrm>
            <a:off x="6143636" y="2000240"/>
            <a:ext cx="200026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atributo1</a:t>
            </a:r>
          </a:p>
        </p:txBody>
      </p:sp>
      <p:sp>
        <p:nvSpPr>
          <p:cNvPr id="21" name="20 Elipse"/>
          <p:cNvSpPr/>
          <p:nvPr/>
        </p:nvSpPr>
        <p:spPr>
          <a:xfrm>
            <a:off x="428596" y="5786454"/>
            <a:ext cx="171451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atributo2</a:t>
            </a:r>
          </a:p>
        </p:txBody>
      </p:sp>
      <p:sp>
        <p:nvSpPr>
          <p:cNvPr id="22" name="21 Elipse"/>
          <p:cNvSpPr/>
          <p:nvPr/>
        </p:nvSpPr>
        <p:spPr>
          <a:xfrm>
            <a:off x="285720" y="4857760"/>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id2</a:t>
            </a:r>
          </a:p>
        </p:txBody>
      </p:sp>
      <p:sp>
        <p:nvSpPr>
          <p:cNvPr id="23" name="22 Elipse"/>
          <p:cNvSpPr/>
          <p:nvPr/>
        </p:nvSpPr>
        <p:spPr>
          <a:xfrm>
            <a:off x="7000892" y="5786454"/>
            <a:ext cx="164307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atributo3</a:t>
            </a:r>
          </a:p>
        </p:txBody>
      </p:sp>
      <p:sp>
        <p:nvSpPr>
          <p:cNvPr id="24" name="23 Elipse"/>
          <p:cNvSpPr/>
          <p:nvPr/>
        </p:nvSpPr>
        <p:spPr>
          <a:xfrm>
            <a:off x="7786710" y="4929198"/>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id3</a:t>
            </a:r>
          </a:p>
        </p:txBody>
      </p:sp>
      <p:cxnSp>
        <p:nvCxnSpPr>
          <p:cNvPr id="26" name="25 Conector recto"/>
          <p:cNvCxnSpPr>
            <a:stCxn id="5" idx="1"/>
          </p:cNvCxnSpPr>
          <p:nvPr/>
        </p:nvCxnSpPr>
        <p:spPr>
          <a:xfrm rot="10800000" flipV="1">
            <a:off x="2643174" y="2500306"/>
            <a:ext cx="78581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5" idx="3"/>
            <a:endCxn id="20" idx="2"/>
          </p:cNvCxnSpPr>
          <p:nvPr/>
        </p:nvCxnSpPr>
        <p:spPr>
          <a:xfrm flipV="1">
            <a:off x="5715008" y="2321711"/>
            <a:ext cx="428628"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10800000" flipV="1">
            <a:off x="1071538" y="4643446"/>
            <a:ext cx="500066"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7" idx="2"/>
            <a:endCxn id="21" idx="7"/>
          </p:cNvCxnSpPr>
          <p:nvPr/>
        </p:nvCxnSpPr>
        <p:spPr>
          <a:xfrm rot="5400000">
            <a:off x="1791893" y="4957891"/>
            <a:ext cx="1022851" cy="822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6" idx="3"/>
            <a:endCxn id="24" idx="1"/>
          </p:cNvCxnSpPr>
          <p:nvPr/>
        </p:nvCxnSpPr>
        <p:spPr>
          <a:xfrm>
            <a:off x="7786710" y="4500570"/>
            <a:ext cx="156928" cy="52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6" idx="2"/>
            <a:endCxn id="23" idx="1"/>
          </p:cNvCxnSpPr>
          <p:nvPr/>
        </p:nvCxnSpPr>
        <p:spPr>
          <a:xfrm rot="16200000" flipH="1">
            <a:off x="6431183" y="5070278"/>
            <a:ext cx="1022851" cy="597813"/>
          </a:xfrm>
          <a:prstGeom prst="line">
            <a:avLst/>
          </a:prstGeom>
        </p:spPr>
        <p:style>
          <a:lnRef idx="1">
            <a:schemeClr val="accent1"/>
          </a:lnRef>
          <a:fillRef idx="0">
            <a:schemeClr val="accent1"/>
          </a:fillRef>
          <a:effectRef idx="0">
            <a:schemeClr val="accent1"/>
          </a:effectRef>
          <a:fontRef idx="minor">
            <a:schemeClr val="tx1"/>
          </a:fontRef>
        </p:style>
      </p:cxnSp>
      <p:sp>
        <p:nvSpPr>
          <p:cNvPr id="38" name="37 Rectángulo"/>
          <p:cNvSpPr/>
          <p:nvPr/>
        </p:nvSpPr>
        <p:spPr>
          <a:xfrm>
            <a:off x="2357422" y="0"/>
            <a:ext cx="4147289" cy="369332"/>
          </a:xfrm>
          <a:prstGeom prst="rect">
            <a:avLst/>
          </a:prstGeom>
        </p:spPr>
        <p:txBody>
          <a:bodyPr wrap="none">
            <a:spAutoFit/>
          </a:bodyPr>
          <a:lstStyle/>
          <a:p>
            <a:r>
              <a:rPr lang="es-ES" b="1" dirty="0"/>
              <a:t>generalizaciones y especificaciones</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214290"/>
            <a:ext cx="8215370" cy="923330"/>
          </a:xfrm>
          <a:prstGeom prst="rect">
            <a:avLst/>
          </a:prstGeom>
        </p:spPr>
        <p:txBody>
          <a:bodyPr wrap="square">
            <a:spAutoFit/>
          </a:bodyPr>
          <a:lstStyle/>
          <a:p>
            <a:r>
              <a:rPr lang="es-ES" dirty="0"/>
              <a:t>La Proceso de transformación de relaciones ISA con clave propia</a:t>
            </a:r>
          </a:p>
          <a:p>
            <a:r>
              <a:rPr lang="es-ES" dirty="0"/>
              <a:t>	Si la clave es la misma, entonces todas las entidades tendrán la 	misma columna como identificador:</a:t>
            </a:r>
          </a:p>
        </p:txBody>
      </p:sp>
      <p:sp>
        <p:nvSpPr>
          <p:cNvPr id="5" name="4 Rectángulo"/>
          <p:cNvSpPr/>
          <p:nvPr/>
        </p:nvSpPr>
        <p:spPr>
          <a:xfrm>
            <a:off x="3428992" y="2143116"/>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Súper-entidad</a:t>
            </a:r>
            <a:endParaRPr lang="es-ES" dirty="0"/>
          </a:p>
        </p:txBody>
      </p:sp>
      <p:sp>
        <p:nvSpPr>
          <p:cNvPr id="6" name="5 Rectángulo"/>
          <p:cNvSpPr/>
          <p:nvPr/>
        </p:nvSpPr>
        <p:spPr>
          <a:xfrm>
            <a:off x="5500694" y="4143380"/>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Sub-entidad2</a:t>
            </a:r>
            <a:endParaRPr lang="es-ES" dirty="0"/>
          </a:p>
        </p:txBody>
      </p:sp>
      <p:sp>
        <p:nvSpPr>
          <p:cNvPr id="7" name="6 Rectángulo"/>
          <p:cNvSpPr/>
          <p:nvPr/>
        </p:nvSpPr>
        <p:spPr>
          <a:xfrm>
            <a:off x="1571604" y="4143380"/>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Sub-entidad1</a:t>
            </a:r>
            <a:endParaRPr lang="es-ES" dirty="0"/>
          </a:p>
        </p:txBody>
      </p:sp>
      <p:sp>
        <p:nvSpPr>
          <p:cNvPr id="8" name="7 Triángulo isósceles"/>
          <p:cNvSpPr/>
          <p:nvPr/>
        </p:nvSpPr>
        <p:spPr>
          <a:xfrm>
            <a:off x="4000496" y="3214686"/>
            <a:ext cx="928694" cy="7143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9 Conector recto"/>
          <p:cNvCxnSpPr/>
          <p:nvPr/>
        </p:nvCxnSpPr>
        <p:spPr>
          <a:xfrm rot="16200000" flipH="1">
            <a:off x="4214810" y="3071810"/>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2"/>
          </p:cNvCxnSpPr>
          <p:nvPr/>
        </p:nvCxnSpPr>
        <p:spPr>
          <a:xfrm rot="5400000">
            <a:off x="3178959" y="3321843"/>
            <a:ext cx="214314" cy="142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714876" y="3857628"/>
            <a:ext cx="1928826" cy="428628"/>
          </a:xfrm>
          <a:prstGeom prst="line">
            <a:avLst/>
          </a:prstGeom>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2643174" y="5214950"/>
            <a:ext cx="3433376" cy="369332"/>
          </a:xfrm>
          <a:prstGeom prst="rect">
            <a:avLst/>
          </a:prstGeom>
        </p:spPr>
        <p:txBody>
          <a:bodyPr wrap="none">
            <a:spAutoFit/>
          </a:bodyPr>
          <a:lstStyle/>
          <a:p>
            <a:r>
              <a:rPr lang="es-ES" b="1" dirty="0"/>
              <a:t>Súper-entidad(Id1, Atributo 1)</a:t>
            </a:r>
            <a:endParaRPr lang="es-ES" dirty="0"/>
          </a:p>
        </p:txBody>
      </p:sp>
      <p:sp>
        <p:nvSpPr>
          <p:cNvPr id="17" name="16 Rectángulo"/>
          <p:cNvSpPr/>
          <p:nvPr/>
        </p:nvSpPr>
        <p:spPr>
          <a:xfrm>
            <a:off x="2643174" y="5786454"/>
            <a:ext cx="3343608" cy="369332"/>
          </a:xfrm>
          <a:prstGeom prst="rect">
            <a:avLst/>
          </a:prstGeom>
        </p:spPr>
        <p:txBody>
          <a:bodyPr wrap="none">
            <a:spAutoFit/>
          </a:bodyPr>
          <a:lstStyle/>
          <a:p>
            <a:r>
              <a:rPr lang="es-ES" b="1" dirty="0"/>
              <a:t>Sub-entidad2(Id1, Atributo 3)</a:t>
            </a:r>
            <a:endParaRPr lang="es-ES" dirty="0"/>
          </a:p>
        </p:txBody>
      </p:sp>
      <p:sp>
        <p:nvSpPr>
          <p:cNvPr id="18" name="17 Rectángulo"/>
          <p:cNvSpPr/>
          <p:nvPr/>
        </p:nvSpPr>
        <p:spPr>
          <a:xfrm>
            <a:off x="2643174" y="5500702"/>
            <a:ext cx="3407728" cy="369332"/>
          </a:xfrm>
          <a:prstGeom prst="rect">
            <a:avLst/>
          </a:prstGeom>
        </p:spPr>
        <p:txBody>
          <a:bodyPr wrap="none">
            <a:spAutoFit/>
          </a:bodyPr>
          <a:lstStyle/>
          <a:p>
            <a:r>
              <a:rPr lang="es-ES" b="1" dirty="0"/>
              <a:t>Sub-entidad1( Id1, Atributo 2)</a:t>
            </a:r>
            <a:endParaRPr lang="es-ES" dirty="0"/>
          </a:p>
        </p:txBody>
      </p:sp>
      <p:sp>
        <p:nvSpPr>
          <p:cNvPr id="19" name="18 Elipse"/>
          <p:cNvSpPr/>
          <p:nvPr/>
        </p:nvSpPr>
        <p:spPr>
          <a:xfrm>
            <a:off x="1857356" y="2285992"/>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id1</a:t>
            </a:r>
          </a:p>
        </p:txBody>
      </p:sp>
      <p:sp>
        <p:nvSpPr>
          <p:cNvPr id="20" name="19 Elipse"/>
          <p:cNvSpPr/>
          <p:nvPr/>
        </p:nvSpPr>
        <p:spPr>
          <a:xfrm>
            <a:off x="6143636" y="2000240"/>
            <a:ext cx="200026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atributo1</a:t>
            </a:r>
          </a:p>
        </p:txBody>
      </p:sp>
      <p:sp>
        <p:nvSpPr>
          <p:cNvPr id="21" name="20 Elipse"/>
          <p:cNvSpPr/>
          <p:nvPr/>
        </p:nvSpPr>
        <p:spPr>
          <a:xfrm>
            <a:off x="428596" y="5786454"/>
            <a:ext cx="171451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atributo2</a:t>
            </a:r>
          </a:p>
        </p:txBody>
      </p:sp>
      <p:sp>
        <p:nvSpPr>
          <p:cNvPr id="22" name="21 Elipse"/>
          <p:cNvSpPr/>
          <p:nvPr/>
        </p:nvSpPr>
        <p:spPr>
          <a:xfrm>
            <a:off x="285720" y="4857760"/>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id1</a:t>
            </a:r>
          </a:p>
        </p:txBody>
      </p:sp>
      <p:sp>
        <p:nvSpPr>
          <p:cNvPr id="23" name="22 Elipse"/>
          <p:cNvSpPr/>
          <p:nvPr/>
        </p:nvSpPr>
        <p:spPr>
          <a:xfrm>
            <a:off x="7000892" y="5786454"/>
            <a:ext cx="164307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atributo3</a:t>
            </a:r>
          </a:p>
        </p:txBody>
      </p:sp>
      <p:sp>
        <p:nvSpPr>
          <p:cNvPr id="24" name="23 Elipse"/>
          <p:cNvSpPr/>
          <p:nvPr/>
        </p:nvSpPr>
        <p:spPr>
          <a:xfrm>
            <a:off x="7786710" y="4929198"/>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id1</a:t>
            </a:r>
          </a:p>
        </p:txBody>
      </p:sp>
      <p:cxnSp>
        <p:nvCxnSpPr>
          <p:cNvPr id="26" name="25 Conector recto"/>
          <p:cNvCxnSpPr>
            <a:stCxn id="5" idx="1"/>
          </p:cNvCxnSpPr>
          <p:nvPr/>
        </p:nvCxnSpPr>
        <p:spPr>
          <a:xfrm rot="10800000" flipV="1">
            <a:off x="2643174" y="2500306"/>
            <a:ext cx="78581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5" idx="3"/>
            <a:endCxn id="20" idx="2"/>
          </p:cNvCxnSpPr>
          <p:nvPr/>
        </p:nvCxnSpPr>
        <p:spPr>
          <a:xfrm flipV="1">
            <a:off x="5715008" y="2321711"/>
            <a:ext cx="428628"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10800000" flipV="1">
            <a:off x="1071538" y="4643446"/>
            <a:ext cx="500066"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7" idx="2"/>
            <a:endCxn id="21" idx="7"/>
          </p:cNvCxnSpPr>
          <p:nvPr/>
        </p:nvCxnSpPr>
        <p:spPr>
          <a:xfrm rot="5400000">
            <a:off x="1791893" y="4957891"/>
            <a:ext cx="1022851" cy="822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6" idx="3"/>
            <a:endCxn id="24" idx="1"/>
          </p:cNvCxnSpPr>
          <p:nvPr/>
        </p:nvCxnSpPr>
        <p:spPr>
          <a:xfrm>
            <a:off x="7786710" y="4500570"/>
            <a:ext cx="156928" cy="52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6" idx="2"/>
            <a:endCxn id="23" idx="1"/>
          </p:cNvCxnSpPr>
          <p:nvPr/>
        </p:nvCxnSpPr>
        <p:spPr>
          <a:xfrm rot="16200000" flipH="1">
            <a:off x="6431183" y="5070278"/>
            <a:ext cx="1022851" cy="59781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85720" y="785794"/>
            <a:ext cx="8215370" cy="1200329"/>
          </a:xfrm>
          <a:prstGeom prst="rect">
            <a:avLst/>
          </a:prstGeom>
        </p:spPr>
        <p:txBody>
          <a:bodyPr wrap="square">
            <a:spAutoFit/>
          </a:bodyPr>
          <a:lstStyle/>
          <a:p>
            <a:r>
              <a:rPr lang="es-ES" dirty="0"/>
              <a:t>La súper-entidad debe generar una tabla sólo en el caso de que haya posibilidad de que exista un ejemplar de dicha entidad que no sea ejemplar de las sub-entidades. De otro modo basta con generar las tablas de las sub-entidades e incluir los atributos de la entidad superior:</a:t>
            </a:r>
          </a:p>
        </p:txBody>
      </p:sp>
      <p:sp>
        <p:nvSpPr>
          <p:cNvPr id="5" name="4 Rectángulo"/>
          <p:cNvSpPr/>
          <p:nvPr/>
        </p:nvSpPr>
        <p:spPr>
          <a:xfrm>
            <a:off x="3428992" y="2143116"/>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Súper-entidad</a:t>
            </a:r>
            <a:endParaRPr lang="es-ES" dirty="0"/>
          </a:p>
        </p:txBody>
      </p:sp>
      <p:sp>
        <p:nvSpPr>
          <p:cNvPr id="6" name="5 Rectángulo"/>
          <p:cNvSpPr/>
          <p:nvPr/>
        </p:nvSpPr>
        <p:spPr>
          <a:xfrm>
            <a:off x="5500694" y="4143380"/>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Sub-entidad2</a:t>
            </a:r>
            <a:endParaRPr lang="es-ES" dirty="0"/>
          </a:p>
        </p:txBody>
      </p:sp>
      <p:sp>
        <p:nvSpPr>
          <p:cNvPr id="7" name="6 Rectángulo"/>
          <p:cNvSpPr/>
          <p:nvPr/>
        </p:nvSpPr>
        <p:spPr>
          <a:xfrm>
            <a:off x="1571604" y="4143380"/>
            <a:ext cx="2286016"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Sub-entidad1</a:t>
            </a:r>
            <a:endParaRPr lang="es-ES" dirty="0"/>
          </a:p>
        </p:txBody>
      </p:sp>
      <p:sp>
        <p:nvSpPr>
          <p:cNvPr id="8" name="7 Triángulo isósceles"/>
          <p:cNvSpPr/>
          <p:nvPr/>
        </p:nvSpPr>
        <p:spPr>
          <a:xfrm>
            <a:off x="4000496" y="3214686"/>
            <a:ext cx="928694" cy="7143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9 Conector recto"/>
          <p:cNvCxnSpPr/>
          <p:nvPr/>
        </p:nvCxnSpPr>
        <p:spPr>
          <a:xfrm rot="16200000" flipH="1">
            <a:off x="4214810" y="3071810"/>
            <a:ext cx="500066"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2"/>
          </p:cNvCxnSpPr>
          <p:nvPr/>
        </p:nvCxnSpPr>
        <p:spPr>
          <a:xfrm rot="5400000">
            <a:off x="3178959" y="3321843"/>
            <a:ext cx="214314" cy="142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a:stCxn id="8" idx="4"/>
          </p:cNvCxnSpPr>
          <p:nvPr/>
        </p:nvCxnSpPr>
        <p:spPr>
          <a:xfrm rot="16200000" flipH="1">
            <a:off x="5572132" y="3286124"/>
            <a:ext cx="214314" cy="1500198"/>
          </a:xfrm>
          <a:prstGeom prst="line">
            <a:avLst/>
          </a:prstGeom>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2428860" y="5929330"/>
            <a:ext cx="4617418" cy="369332"/>
          </a:xfrm>
          <a:prstGeom prst="rect">
            <a:avLst/>
          </a:prstGeom>
        </p:spPr>
        <p:txBody>
          <a:bodyPr wrap="none">
            <a:spAutoFit/>
          </a:bodyPr>
          <a:lstStyle/>
          <a:p>
            <a:r>
              <a:rPr lang="es-ES" b="1" dirty="0"/>
              <a:t>Sub-entidad2(Id, Atributo 3 , Atributo 1)</a:t>
            </a:r>
            <a:endParaRPr lang="es-ES" dirty="0"/>
          </a:p>
        </p:txBody>
      </p:sp>
      <p:sp>
        <p:nvSpPr>
          <p:cNvPr id="18" name="17 Rectángulo"/>
          <p:cNvSpPr/>
          <p:nvPr/>
        </p:nvSpPr>
        <p:spPr>
          <a:xfrm>
            <a:off x="2428860" y="5643578"/>
            <a:ext cx="4681538" cy="369332"/>
          </a:xfrm>
          <a:prstGeom prst="rect">
            <a:avLst/>
          </a:prstGeom>
        </p:spPr>
        <p:txBody>
          <a:bodyPr wrap="none">
            <a:spAutoFit/>
          </a:bodyPr>
          <a:lstStyle/>
          <a:p>
            <a:r>
              <a:rPr lang="es-ES" b="1" dirty="0"/>
              <a:t>Sub-entidad1( Id, Atributo 2 , Atributo 1)</a:t>
            </a:r>
            <a:endParaRPr lang="es-ES" dirty="0"/>
          </a:p>
        </p:txBody>
      </p:sp>
      <p:sp>
        <p:nvSpPr>
          <p:cNvPr id="19" name="18 Elipse"/>
          <p:cNvSpPr/>
          <p:nvPr/>
        </p:nvSpPr>
        <p:spPr>
          <a:xfrm>
            <a:off x="1857356" y="2285992"/>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a:t>
            </a:r>
          </a:p>
        </p:txBody>
      </p:sp>
      <p:sp>
        <p:nvSpPr>
          <p:cNvPr id="20" name="19 Elipse"/>
          <p:cNvSpPr/>
          <p:nvPr/>
        </p:nvSpPr>
        <p:spPr>
          <a:xfrm>
            <a:off x="6143636" y="2000240"/>
            <a:ext cx="200026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atributo1</a:t>
            </a:r>
          </a:p>
        </p:txBody>
      </p:sp>
      <p:sp>
        <p:nvSpPr>
          <p:cNvPr id="21" name="20 Elipse"/>
          <p:cNvSpPr/>
          <p:nvPr/>
        </p:nvSpPr>
        <p:spPr>
          <a:xfrm>
            <a:off x="428596" y="5786454"/>
            <a:ext cx="171451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atributo2</a:t>
            </a:r>
          </a:p>
        </p:txBody>
      </p:sp>
      <p:sp>
        <p:nvSpPr>
          <p:cNvPr id="22" name="21 Elipse"/>
          <p:cNvSpPr/>
          <p:nvPr/>
        </p:nvSpPr>
        <p:spPr>
          <a:xfrm>
            <a:off x="285720" y="4857760"/>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a:t>
            </a:r>
          </a:p>
        </p:txBody>
      </p:sp>
      <p:sp>
        <p:nvSpPr>
          <p:cNvPr id="23" name="22 Elipse"/>
          <p:cNvSpPr/>
          <p:nvPr/>
        </p:nvSpPr>
        <p:spPr>
          <a:xfrm>
            <a:off x="7000892" y="5786454"/>
            <a:ext cx="164307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atributo3</a:t>
            </a:r>
          </a:p>
        </p:txBody>
      </p:sp>
      <p:sp>
        <p:nvSpPr>
          <p:cNvPr id="24" name="23 Elipse"/>
          <p:cNvSpPr/>
          <p:nvPr/>
        </p:nvSpPr>
        <p:spPr>
          <a:xfrm>
            <a:off x="7786710" y="4929198"/>
            <a:ext cx="1071570"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id</a:t>
            </a:r>
          </a:p>
        </p:txBody>
      </p:sp>
      <p:cxnSp>
        <p:nvCxnSpPr>
          <p:cNvPr id="26" name="25 Conector recto"/>
          <p:cNvCxnSpPr>
            <a:stCxn id="5" idx="1"/>
          </p:cNvCxnSpPr>
          <p:nvPr/>
        </p:nvCxnSpPr>
        <p:spPr>
          <a:xfrm rot="10800000" flipV="1">
            <a:off x="2643174" y="2500306"/>
            <a:ext cx="78581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5" idx="3"/>
            <a:endCxn id="20" idx="2"/>
          </p:cNvCxnSpPr>
          <p:nvPr/>
        </p:nvCxnSpPr>
        <p:spPr>
          <a:xfrm flipV="1">
            <a:off x="5715008" y="2321711"/>
            <a:ext cx="428628"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rot="10800000" flipV="1">
            <a:off x="1071538" y="4643446"/>
            <a:ext cx="500066"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7" idx="2"/>
            <a:endCxn id="21" idx="7"/>
          </p:cNvCxnSpPr>
          <p:nvPr/>
        </p:nvCxnSpPr>
        <p:spPr>
          <a:xfrm rot="5400000">
            <a:off x="1791893" y="4957891"/>
            <a:ext cx="1022851" cy="822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stCxn id="6" idx="3"/>
            <a:endCxn id="24" idx="1"/>
          </p:cNvCxnSpPr>
          <p:nvPr/>
        </p:nvCxnSpPr>
        <p:spPr>
          <a:xfrm>
            <a:off x="7786710" y="4500570"/>
            <a:ext cx="156928" cy="522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a:stCxn id="6" idx="2"/>
            <a:endCxn id="23" idx="1"/>
          </p:cNvCxnSpPr>
          <p:nvPr/>
        </p:nvCxnSpPr>
        <p:spPr>
          <a:xfrm rot="16200000" flipH="1">
            <a:off x="6431183" y="5070278"/>
            <a:ext cx="1022851" cy="5978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285720" y="142852"/>
            <a:ext cx="8572560" cy="646331"/>
          </a:xfrm>
          <a:prstGeom prst="rect">
            <a:avLst/>
          </a:prstGeom>
        </p:spPr>
        <p:txBody>
          <a:bodyPr wrap="square">
            <a:spAutoFit/>
          </a:bodyPr>
          <a:lstStyle/>
          <a:p>
            <a:r>
              <a:rPr lang="es-ES" b="1" dirty="0"/>
              <a:t>Paso de relaciones ISA al modelo relacional cuando toda</a:t>
            </a:r>
          </a:p>
          <a:p>
            <a:r>
              <a:rPr lang="es-ES" b="1" dirty="0"/>
              <a:t>Súper-entidad figura como sub-entidad</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UNIVERSIDAD</a:t>
            </a:r>
          </a:p>
        </p:txBody>
      </p:sp>
      <p:pic>
        <p:nvPicPr>
          <p:cNvPr id="4" name="3 Marcador de contenido" descr="UNIVERSIDAD.jpg"/>
          <p:cNvPicPr>
            <a:picLocks noGrp="1" noChangeAspect="1"/>
          </p:cNvPicPr>
          <p:nvPr>
            <p:ph idx="1"/>
          </p:nvPr>
        </p:nvPicPr>
        <p:blipFill>
          <a:blip r:embed="rId2"/>
          <a:stretch>
            <a:fillRect/>
          </a:stretch>
        </p:blipFill>
        <p:spPr>
          <a:xfrm>
            <a:off x="428596" y="1142984"/>
            <a:ext cx="7467600" cy="3480123"/>
          </a:xfrm>
        </p:spPr>
      </p:pic>
      <p:sp>
        <p:nvSpPr>
          <p:cNvPr id="5" name="4 CuadroTexto"/>
          <p:cNvSpPr txBox="1"/>
          <p:nvPr/>
        </p:nvSpPr>
        <p:spPr>
          <a:xfrm>
            <a:off x="500034" y="4643446"/>
            <a:ext cx="6583854" cy="1754326"/>
          </a:xfrm>
          <a:prstGeom prst="rect">
            <a:avLst/>
          </a:prstGeom>
          <a:noFill/>
        </p:spPr>
        <p:txBody>
          <a:bodyPr wrap="none" rtlCol="0">
            <a:spAutoFit/>
          </a:bodyPr>
          <a:lstStyle/>
          <a:p>
            <a:r>
              <a:rPr lang="es-DO" dirty="0"/>
              <a:t>ESTUDIANTE(</a:t>
            </a:r>
            <a:r>
              <a:rPr lang="es-DO" dirty="0" err="1">
                <a:solidFill>
                  <a:schemeClr val="accent2">
                    <a:lumMod val="60000"/>
                    <a:lumOff val="40000"/>
                  </a:schemeClr>
                </a:solidFill>
              </a:rPr>
              <a:t>rut,</a:t>
            </a:r>
            <a:r>
              <a:rPr lang="es-DO" dirty="0" err="1"/>
              <a:t>nombres,apellidos,calle,numero,comunidad</a:t>
            </a:r>
            <a:r>
              <a:rPr lang="es-DO" dirty="0"/>
              <a:t>)</a:t>
            </a:r>
          </a:p>
          <a:p>
            <a:r>
              <a:rPr lang="es-DO" dirty="0"/>
              <a:t>ESTUDIANTEEMAIL(</a:t>
            </a:r>
            <a:r>
              <a:rPr lang="es-DO" dirty="0" err="1">
                <a:solidFill>
                  <a:schemeClr val="accent2">
                    <a:lumMod val="60000"/>
                    <a:lumOff val="40000"/>
                  </a:schemeClr>
                </a:solidFill>
              </a:rPr>
              <a:t>rut,email,idstfk</a:t>
            </a:r>
            <a:r>
              <a:rPr lang="es-DO" dirty="0"/>
              <a:t>)</a:t>
            </a:r>
          </a:p>
          <a:p>
            <a:r>
              <a:rPr lang="es-DO" dirty="0"/>
              <a:t>SECCION</a:t>
            </a:r>
          </a:p>
          <a:p>
            <a:r>
              <a:rPr lang="es-DO" dirty="0"/>
              <a:t>CURSO</a:t>
            </a:r>
          </a:p>
          <a:p>
            <a:r>
              <a:rPr lang="es-DO" dirty="0"/>
              <a:t>FACULTAD</a:t>
            </a:r>
          </a:p>
          <a:p>
            <a:r>
              <a:rPr lang="es-DO" dirty="0"/>
              <a:t>PROFESOR</a:t>
            </a:r>
          </a:p>
        </p:txBody>
      </p:sp>
      <p:sp>
        <p:nvSpPr>
          <p:cNvPr id="7" name="6 CuadroTexto"/>
          <p:cNvSpPr txBox="1"/>
          <p:nvPr/>
        </p:nvSpPr>
        <p:spPr>
          <a:xfrm>
            <a:off x="1714480" y="5715016"/>
            <a:ext cx="4506362" cy="369332"/>
          </a:xfrm>
          <a:prstGeom prst="rect">
            <a:avLst/>
          </a:prstGeom>
          <a:noFill/>
        </p:spPr>
        <p:txBody>
          <a:bodyPr wrap="none" rtlCol="0">
            <a:spAutoFit/>
          </a:bodyPr>
          <a:lstStyle/>
          <a:p>
            <a:r>
              <a:rPr lang="es-DO" dirty="0"/>
              <a:t>(</a:t>
            </a:r>
            <a:r>
              <a:rPr lang="es-DO" dirty="0" err="1">
                <a:solidFill>
                  <a:schemeClr val="accent2">
                    <a:lumMod val="60000"/>
                    <a:lumOff val="40000"/>
                  </a:schemeClr>
                </a:solidFill>
              </a:rPr>
              <a:t>nombre</a:t>
            </a:r>
            <a:r>
              <a:rPr lang="es-DO" dirty="0" err="1"/>
              <a:t>,rut_decano,fecha</a:t>
            </a:r>
            <a:r>
              <a:rPr lang="es-DO" dirty="0"/>
              <a:t> nombramiento)</a:t>
            </a:r>
            <a:endParaRPr lang="es-ES" dirty="0"/>
          </a:p>
        </p:txBody>
      </p:sp>
      <p:sp>
        <p:nvSpPr>
          <p:cNvPr id="6" name="5 CuadroTexto"/>
          <p:cNvSpPr txBox="1"/>
          <p:nvPr/>
        </p:nvSpPr>
        <p:spPr>
          <a:xfrm>
            <a:off x="1714480" y="5715016"/>
            <a:ext cx="1120820" cy="369332"/>
          </a:xfrm>
          <a:prstGeom prst="rect">
            <a:avLst/>
          </a:prstGeom>
          <a:noFill/>
        </p:spPr>
        <p:txBody>
          <a:bodyPr wrap="none" rtlCol="0">
            <a:spAutoFit/>
          </a:bodyPr>
          <a:lstStyle/>
          <a:p>
            <a:r>
              <a:rPr lang="es-DO" dirty="0"/>
              <a:t>(</a:t>
            </a:r>
            <a:r>
              <a:rPr lang="es-DO" dirty="0">
                <a:solidFill>
                  <a:schemeClr val="accent2">
                    <a:lumMod val="60000"/>
                    <a:lumOff val="40000"/>
                  </a:schemeClr>
                </a:solidFill>
              </a:rPr>
              <a:t>nombre</a:t>
            </a:r>
            <a:r>
              <a:rPr lang="es-DO" dirty="0"/>
              <a:t>)</a:t>
            </a:r>
            <a:endParaRPr lang="es-ES" dirty="0"/>
          </a:p>
        </p:txBody>
      </p:sp>
      <p:sp>
        <p:nvSpPr>
          <p:cNvPr id="8" name="7 CuadroTexto"/>
          <p:cNvSpPr txBox="1"/>
          <p:nvPr/>
        </p:nvSpPr>
        <p:spPr>
          <a:xfrm>
            <a:off x="4786314" y="2357430"/>
            <a:ext cx="327334" cy="400110"/>
          </a:xfrm>
          <a:prstGeom prst="rect">
            <a:avLst/>
          </a:prstGeom>
          <a:noFill/>
        </p:spPr>
        <p:txBody>
          <a:bodyPr wrap="none" rtlCol="0">
            <a:spAutoFit/>
          </a:bodyPr>
          <a:lstStyle/>
          <a:p>
            <a:r>
              <a:rPr lang="es-ES" sz="2000" b="1" u="sng" dirty="0">
                <a:solidFill>
                  <a:srgbClr val="0070C0"/>
                </a:solidFill>
              </a:rPr>
              <a:t>1</a:t>
            </a:r>
          </a:p>
        </p:txBody>
      </p:sp>
      <p:sp>
        <p:nvSpPr>
          <p:cNvPr id="9" name="8 CuadroTexto"/>
          <p:cNvSpPr txBox="1"/>
          <p:nvPr/>
        </p:nvSpPr>
        <p:spPr>
          <a:xfrm>
            <a:off x="6786578" y="2786058"/>
            <a:ext cx="327334" cy="400110"/>
          </a:xfrm>
          <a:prstGeom prst="rect">
            <a:avLst/>
          </a:prstGeom>
          <a:noFill/>
        </p:spPr>
        <p:txBody>
          <a:bodyPr wrap="none" rtlCol="0">
            <a:spAutoFit/>
          </a:bodyPr>
          <a:lstStyle/>
          <a:p>
            <a:r>
              <a:rPr lang="es-ES" sz="2000" b="1" u="sng" dirty="0">
                <a:solidFill>
                  <a:srgbClr val="0070C0"/>
                </a:solidFill>
              </a:rPr>
              <a:t>2</a:t>
            </a:r>
          </a:p>
        </p:txBody>
      </p:sp>
      <p:sp>
        <p:nvSpPr>
          <p:cNvPr id="10" name="9 CuadroTexto"/>
          <p:cNvSpPr txBox="1"/>
          <p:nvPr/>
        </p:nvSpPr>
        <p:spPr>
          <a:xfrm>
            <a:off x="1785918" y="4214818"/>
            <a:ext cx="327334" cy="400110"/>
          </a:xfrm>
          <a:prstGeom prst="rect">
            <a:avLst/>
          </a:prstGeom>
          <a:noFill/>
        </p:spPr>
        <p:txBody>
          <a:bodyPr wrap="none" rtlCol="0">
            <a:spAutoFit/>
          </a:bodyPr>
          <a:lstStyle/>
          <a:p>
            <a:r>
              <a:rPr lang="es-ES" sz="2000" b="1" u="sng" dirty="0">
                <a:solidFill>
                  <a:srgbClr val="0070C0"/>
                </a:solidFill>
              </a:rPr>
              <a:t>3</a:t>
            </a:r>
          </a:p>
        </p:txBody>
      </p:sp>
      <p:sp>
        <p:nvSpPr>
          <p:cNvPr id="11" name="10 CuadroTexto"/>
          <p:cNvSpPr txBox="1"/>
          <p:nvPr/>
        </p:nvSpPr>
        <p:spPr>
          <a:xfrm>
            <a:off x="1500166" y="5429264"/>
            <a:ext cx="2864887" cy="369332"/>
          </a:xfrm>
          <a:prstGeom prst="rect">
            <a:avLst/>
          </a:prstGeom>
          <a:noFill/>
        </p:spPr>
        <p:txBody>
          <a:bodyPr wrap="none" rtlCol="0">
            <a:spAutoFit/>
          </a:bodyPr>
          <a:lstStyle/>
          <a:p>
            <a:r>
              <a:rPr lang="es-DO" dirty="0"/>
              <a:t>(</a:t>
            </a:r>
            <a:r>
              <a:rPr lang="es-DO" dirty="0" err="1">
                <a:solidFill>
                  <a:schemeClr val="accent2">
                    <a:lumMod val="60000"/>
                    <a:lumOff val="40000"/>
                  </a:schemeClr>
                </a:solidFill>
              </a:rPr>
              <a:t>codigo</a:t>
            </a:r>
            <a:r>
              <a:rPr lang="es-DO" dirty="0"/>
              <a:t>, </a:t>
            </a:r>
            <a:r>
              <a:rPr lang="es-DO" dirty="0" err="1"/>
              <a:t>nombre_facultad</a:t>
            </a:r>
            <a:r>
              <a:rPr lang="es-DO" dirty="0"/>
              <a:t>)</a:t>
            </a:r>
            <a:endParaRPr lang="es-ES" dirty="0"/>
          </a:p>
        </p:txBody>
      </p:sp>
      <p:sp>
        <p:nvSpPr>
          <p:cNvPr id="12" name="11 CuadroTexto"/>
          <p:cNvSpPr txBox="1"/>
          <p:nvPr/>
        </p:nvSpPr>
        <p:spPr>
          <a:xfrm>
            <a:off x="1500166" y="5429264"/>
            <a:ext cx="1018227" cy="369332"/>
          </a:xfrm>
          <a:prstGeom prst="rect">
            <a:avLst/>
          </a:prstGeom>
          <a:noFill/>
        </p:spPr>
        <p:txBody>
          <a:bodyPr wrap="none" rtlCol="0">
            <a:spAutoFit/>
          </a:bodyPr>
          <a:lstStyle/>
          <a:p>
            <a:r>
              <a:rPr lang="es-DO" dirty="0"/>
              <a:t>(</a:t>
            </a:r>
            <a:r>
              <a:rPr lang="es-DO" dirty="0" err="1">
                <a:solidFill>
                  <a:schemeClr val="accent2">
                    <a:lumMod val="60000"/>
                    <a:lumOff val="40000"/>
                  </a:schemeClr>
                </a:solidFill>
              </a:rPr>
              <a:t>codigo</a:t>
            </a:r>
            <a:r>
              <a:rPr lang="es-DO" dirty="0"/>
              <a:t>)</a:t>
            </a:r>
            <a:endParaRPr lang="es-ES" dirty="0"/>
          </a:p>
        </p:txBody>
      </p:sp>
      <p:sp>
        <p:nvSpPr>
          <p:cNvPr id="13" name="12 CuadroTexto"/>
          <p:cNvSpPr txBox="1"/>
          <p:nvPr/>
        </p:nvSpPr>
        <p:spPr>
          <a:xfrm>
            <a:off x="500034" y="6286520"/>
            <a:ext cx="5737468" cy="369332"/>
          </a:xfrm>
          <a:prstGeom prst="rect">
            <a:avLst/>
          </a:prstGeom>
          <a:noFill/>
        </p:spPr>
        <p:txBody>
          <a:bodyPr wrap="square" rtlCol="0">
            <a:spAutoFit/>
          </a:bodyPr>
          <a:lstStyle/>
          <a:p>
            <a:r>
              <a:rPr lang="es-DO" dirty="0"/>
              <a:t>INSCRIPCION(</a:t>
            </a:r>
            <a:r>
              <a:rPr lang="es-DO" dirty="0" err="1">
                <a:solidFill>
                  <a:schemeClr val="accent2">
                    <a:lumMod val="60000"/>
                    <a:lumOff val="40000"/>
                  </a:schemeClr>
                </a:solidFill>
              </a:rPr>
              <a:t>rut_alumno,</a:t>
            </a:r>
            <a:r>
              <a:rPr lang="es-DO" dirty="0" err="1"/>
              <a:t>numero</a:t>
            </a:r>
            <a:r>
              <a:rPr lang="es-DO" dirty="0" err="1">
                <a:solidFill>
                  <a:schemeClr val="accent2">
                    <a:lumMod val="60000"/>
                    <a:lumOff val="40000"/>
                  </a:schemeClr>
                </a:solidFill>
              </a:rPr>
              <a:t>,codigo</a:t>
            </a:r>
            <a:r>
              <a:rPr lang="es-DO" dirty="0" err="1"/>
              <a:t>,fecha,nota</a:t>
            </a:r>
            <a:r>
              <a:rPr lang="es-DO" dirty="0"/>
              <a:t>)</a:t>
            </a:r>
          </a:p>
        </p:txBody>
      </p:sp>
      <p:sp>
        <p:nvSpPr>
          <p:cNvPr id="14" name="13 CuadroTexto"/>
          <p:cNvSpPr txBox="1"/>
          <p:nvPr/>
        </p:nvSpPr>
        <p:spPr>
          <a:xfrm>
            <a:off x="1571604" y="5143512"/>
            <a:ext cx="1928826" cy="369332"/>
          </a:xfrm>
          <a:prstGeom prst="rect">
            <a:avLst/>
          </a:prstGeom>
          <a:noFill/>
        </p:spPr>
        <p:txBody>
          <a:bodyPr wrap="square" rtlCol="0">
            <a:spAutoFit/>
          </a:bodyPr>
          <a:lstStyle/>
          <a:p>
            <a:r>
              <a:rPr lang="es-DO" dirty="0"/>
              <a:t>(</a:t>
            </a:r>
            <a:r>
              <a:rPr lang="es-DO" dirty="0" err="1">
                <a:solidFill>
                  <a:schemeClr val="accent2">
                    <a:lumMod val="60000"/>
                    <a:lumOff val="40000"/>
                  </a:schemeClr>
                </a:solidFill>
              </a:rPr>
              <a:t>numero,codigo</a:t>
            </a:r>
            <a:r>
              <a:rPr lang="es-DO" dirty="0"/>
              <a:t>)</a:t>
            </a:r>
            <a:endParaRPr lang="es-ES" dirty="0"/>
          </a:p>
        </p:txBody>
      </p:sp>
      <p:sp>
        <p:nvSpPr>
          <p:cNvPr id="15" name="14 Rectángulo"/>
          <p:cNvSpPr/>
          <p:nvPr/>
        </p:nvSpPr>
        <p:spPr>
          <a:xfrm>
            <a:off x="1571604" y="5143512"/>
            <a:ext cx="3172663" cy="369332"/>
          </a:xfrm>
          <a:prstGeom prst="rect">
            <a:avLst/>
          </a:prstGeom>
        </p:spPr>
        <p:txBody>
          <a:bodyPr wrap="none">
            <a:spAutoFit/>
          </a:bodyPr>
          <a:lstStyle/>
          <a:p>
            <a:r>
              <a:rPr lang="es-DO" dirty="0"/>
              <a:t>(</a:t>
            </a:r>
            <a:r>
              <a:rPr lang="es-DO" dirty="0" err="1"/>
              <a:t>numero</a:t>
            </a:r>
            <a:r>
              <a:rPr lang="es-DO" dirty="0" err="1">
                <a:solidFill>
                  <a:schemeClr val="accent2">
                    <a:lumMod val="60000"/>
                    <a:lumOff val="40000"/>
                  </a:schemeClr>
                </a:solidFill>
              </a:rPr>
              <a:t>,codigo,</a:t>
            </a:r>
            <a:r>
              <a:rPr lang="es-DO" dirty="0" err="1"/>
              <a:t>rut_profesor</a:t>
            </a:r>
            <a:r>
              <a:rPr lang="es-DO" dirty="0"/>
              <a:t>)</a:t>
            </a:r>
            <a:endParaRPr lang="es-ES" dirty="0"/>
          </a:p>
        </p:txBody>
      </p:sp>
      <p:sp>
        <p:nvSpPr>
          <p:cNvPr id="16" name="15 CuadroTexto"/>
          <p:cNvSpPr txBox="1"/>
          <p:nvPr/>
        </p:nvSpPr>
        <p:spPr>
          <a:xfrm>
            <a:off x="1928794" y="6000768"/>
            <a:ext cx="2643206" cy="369332"/>
          </a:xfrm>
          <a:prstGeom prst="rect">
            <a:avLst/>
          </a:prstGeom>
          <a:noFill/>
        </p:spPr>
        <p:txBody>
          <a:bodyPr wrap="square" rtlCol="0">
            <a:spAutoFit/>
          </a:bodyPr>
          <a:lstStyle/>
          <a:p>
            <a:r>
              <a:rPr lang="es-DO" dirty="0"/>
              <a:t>(</a:t>
            </a:r>
            <a:r>
              <a:rPr lang="es-DO" dirty="0" err="1">
                <a:solidFill>
                  <a:schemeClr val="accent2">
                    <a:lumMod val="60000"/>
                    <a:lumOff val="40000"/>
                  </a:schemeClr>
                </a:solidFill>
              </a:rPr>
              <a:t>rut</a:t>
            </a:r>
            <a:r>
              <a:rPr lang="es-DO" dirty="0" err="1"/>
              <a:t>,nombres,apellidos</a:t>
            </a:r>
            <a:r>
              <a:rPr lang="es-DO" dirty="0"/>
              <a:t>)</a:t>
            </a:r>
            <a:endParaRPr lang="es-ES" dirty="0"/>
          </a:p>
        </p:txBody>
      </p:sp>
      <p:sp>
        <p:nvSpPr>
          <p:cNvPr id="17" name="16 CuadroTexto"/>
          <p:cNvSpPr txBox="1"/>
          <p:nvPr/>
        </p:nvSpPr>
        <p:spPr>
          <a:xfrm>
            <a:off x="1928794" y="6000768"/>
            <a:ext cx="4500594" cy="369332"/>
          </a:xfrm>
          <a:prstGeom prst="rect">
            <a:avLst/>
          </a:prstGeom>
          <a:noFill/>
        </p:spPr>
        <p:txBody>
          <a:bodyPr wrap="square" rtlCol="0">
            <a:spAutoFit/>
          </a:bodyPr>
          <a:lstStyle/>
          <a:p>
            <a:r>
              <a:rPr lang="es-DO" dirty="0"/>
              <a:t>(</a:t>
            </a:r>
            <a:r>
              <a:rPr lang="es-DO" dirty="0" err="1">
                <a:solidFill>
                  <a:schemeClr val="accent2">
                    <a:lumMod val="60000"/>
                    <a:lumOff val="40000"/>
                  </a:schemeClr>
                </a:solidFill>
              </a:rPr>
              <a:t>rut</a:t>
            </a:r>
            <a:r>
              <a:rPr lang="es-DO" dirty="0" err="1"/>
              <a:t>,nombres,apellidos,facultad_nombre</a:t>
            </a:r>
            <a:r>
              <a:rPr lang="es-DO" dirty="0"/>
              <a:t>)</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1000"/>
                                        <p:tgtEl>
                                          <p:spTgt spid="6"/>
                                        </p:tgtEl>
                                      </p:cBhvr>
                                    </p:animEffect>
                                    <p:set>
                                      <p:cBhvr>
                                        <p:cTn id="7" dur="1" fill="hold">
                                          <p:stCondLst>
                                            <p:cond delay="999"/>
                                          </p:stCondLst>
                                        </p:cTn>
                                        <p:tgtEl>
                                          <p:spTgt spid="6"/>
                                        </p:tgtEl>
                                        <p:attrNameLst>
                                          <p:attrName>style.visibility</p:attrName>
                                        </p:attrNameLst>
                                      </p:cBhvr>
                                      <p:to>
                                        <p:strVal val="hidden"/>
                                      </p:to>
                                    </p:se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0" nodeType="clickEffect">
                                  <p:stCondLst>
                                    <p:cond delay="0"/>
                                  </p:stCondLst>
                                  <p:childTnLst>
                                    <p:animEffect transition="out" filter="box(in)">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000" fill="hold"/>
                                        <p:tgtEl>
                                          <p:spTgt spid="10"/>
                                        </p:tgtEl>
                                        <p:attrNameLst>
                                          <p:attrName>ppt_x</p:attrName>
                                        </p:attrNameLst>
                                      </p:cBhvr>
                                      <p:tavLst>
                                        <p:tav tm="0">
                                          <p:val>
                                            <p:strVal val="#ppt_x"/>
                                          </p:val>
                                        </p:tav>
                                        <p:tav tm="100000">
                                          <p:val>
                                            <p:strVal val="#ppt_x"/>
                                          </p:val>
                                        </p:tav>
                                      </p:tavLst>
                                    </p:anim>
                                    <p:anim calcmode="lin" valueType="num">
                                      <p:cBhvr additive="base">
                                        <p:cTn id="30"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0-#ppt_w/2"/>
                                          </p:val>
                                        </p:tav>
                                        <p:tav tm="100000">
                                          <p:val>
                                            <p:strVal val="#ppt_x"/>
                                          </p:val>
                                        </p:tav>
                                      </p:tavLst>
                                    </p:anim>
                                    <p:anim calcmode="lin" valueType="num">
                                      <p:cBhvr additive="base">
                                        <p:cTn id="3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grpId="0" nodeType="clickEffect">
                                  <p:stCondLst>
                                    <p:cond delay="0"/>
                                  </p:stCondLst>
                                  <p:childTnLst>
                                    <p:animEffect transition="out" filter="checkerboard(across)">
                                      <p:cBhvr>
                                        <p:cTn id="40" dur="1000"/>
                                        <p:tgtEl>
                                          <p:spTgt spid="14"/>
                                        </p:tgtEl>
                                      </p:cBhvr>
                                    </p:animEffect>
                                    <p:set>
                                      <p:cBhvr>
                                        <p:cTn id="41" dur="1" fill="hold">
                                          <p:stCondLst>
                                            <p:cond delay="999"/>
                                          </p:stCondLst>
                                        </p:cTn>
                                        <p:tgtEl>
                                          <p:spTgt spid="14"/>
                                        </p:tgtEl>
                                        <p:attrNameLst>
                                          <p:attrName>style.visibility</p:attrName>
                                        </p:attrNameLst>
                                      </p:cBhvr>
                                      <p:to>
                                        <p:strVal val="hidden"/>
                                      </p:to>
                                    </p:set>
                                  </p:childTnLst>
                                </p:cTn>
                              </p:par>
                              <p:par>
                                <p:cTn id="42" presetID="5" presetClass="entr" presetSubtype="1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heckerboard(across)">
                                      <p:cBhvr>
                                        <p:cTn id="44" dur="1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xit" presetSubtype="16" fill="hold" grpId="0" nodeType="clickEffect">
                                  <p:stCondLst>
                                    <p:cond delay="0"/>
                                  </p:stCondLst>
                                  <p:childTnLst>
                                    <p:animEffect transition="out" filter="box(in)">
                                      <p:cBhvr>
                                        <p:cTn id="48" dur="1000"/>
                                        <p:tgtEl>
                                          <p:spTgt spid="16"/>
                                        </p:tgtEl>
                                      </p:cBhvr>
                                    </p:animEffect>
                                    <p:set>
                                      <p:cBhvr>
                                        <p:cTn id="49" dur="1" fill="hold">
                                          <p:stCondLst>
                                            <p:cond delay="999"/>
                                          </p:stCondLst>
                                        </p:cTn>
                                        <p:tgtEl>
                                          <p:spTgt spid="16"/>
                                        </p:tgtEl>
                                        <p:attrNameLst>
                                          <p:attrName>style.visibility</p:attrName>
                                        </p:attrNameLst>
                                      </p:cBhvr>
                                      <p:to>
                                        <p:strVal val="hidden"/>
                                      </p:to>
                                    </p:set>
                                  </p:childTnLst>
                                </p:cTn>
                              </p:par>
                              <p:par>
                                <p:cTn id="50" presetID="5"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checkerboard(across)">
                                      <p:cBhvr>
                                        <p:cTn id="5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9" grpId="0"/>
      <p:bldP spid="10" grpId="0"/>
      <p:bldP spid="11" grpId="0"/>
      <p:bldP spid="12" grpId="0"/>
      <p:bldP spid="13" grpId="0"/>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DO" dirty="0"/>
              <a:t>ENTIDADES A RELACIONES</a:t>
            </a:r>
          </a:p>
        </p:txBody>
      </p:sp>
      <p:sp>
        <p:nvSpPr>
          <p:cNvPr id="3" name="2 Marcador de contenido"/>
          <p:cNvSpPr>
            <a:spLocks noGrp="1"/>
          </p:cNvSpPr>
          <p:nvPr>
            <p:ph idx="1"/>
          </p:nvPr>
        </p:nvSpPr>
        <p:spPr/>
        <p:txBody>
          <a:bodyPr/>
          <a:lstStyle/>
          <a:p>
            <a:r>
              <a:rPr lang="es-DO" dirty="0"/>
              <a:t>Para </a:t>
            </a:r>
            <a:r>
              <a:rPr lang="es-DO"/>
              <a:t>cada entidad normal  </a:t>
            </a:r>
            <a:r>
              <a:rPr lang="es-DO" dirty="0"/>
              <a:t>E que no son </a:t>
            </a:r>
            <a:r>
              <a:rPr lang="es-DO" dirty="0" err="1"/>
              <a:t>debiles</a:t>
            </a:r>
            <a:r>
              <a:rPr lang="es-DO" dirty="0"/>
              <a:t> se crea una </a:t>
            </a:r>
            <a:r>
              <a:rPr lang="es-DO" dirty="0" err="1"/>
              <a:t>relacion</a:t>
            </a:r>
            <a:r>
              <a:rPr lang="es-DO" dirty="0"/>
              <a:t> R .</a:t>
            </a:r>
          </a:p>
          <a:p>
            <a:pPr>
              <a:buNone/>
            </a:pPr>
            <a:endParaRPr lang="es-DO" dirty="0"/>
          </a:p>
          <a:p>
            <a:pPr>
              <a:buNone/>
            </a:pPr>
            <a:r>
              <a:rPr lang="es-DO" dirty="0"/>
              <a:t>Se elije la clave primaria entre las claves candidatas de los atributos de E</a:t>
            </a:r>
          </a:p>
          <a:p>
            <a:pPr lvl="1"/>
            <a:r>
              <a:rPr lang="es-DO" dirty="0"/>
              <a:t> un atributo </a:t>
            </a:r>
            <a:r>
              <a:rPr lang="es-DO" dirty="0" err="1"/>
              <a:t>multivaluado</a:t>
            </a:r>
            <a:r>
              <a:rPr lang="es-DO" dirty="0"/>
              <a:t> no puede ser parte de una clave primaria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Atributos de entidades</a:t>
            </a:r>
          </a:p>
        </p:txBody>
      </p:sp>
      <p:sp>
        <p:nvSpPr>
          <p:cNvPr id="3" name="2 Marcador de contenido"/>
          <p:cNvSpPr>
            <a:spLocks noGrp="1"/>
          </p:cNvSpPr>
          <p:nvPr>
            <p:ph idx="1"/>
          </p:nvPr>
        </p:nvSpPr>
        <p:spPr/>
        <p:txBody>
          <a:bodyPr>
            <a:normAutofit fontScale="77500" lnSpcReduction="20000"/>
          </a:bodyPr>
          <a:lstStyle/>
          <a:p>
            <a:pPr>
              <a:buNone/>
            </a:pPr>
            <a:r>
              <a:rPr lang="es-DO" dirty="0"/>
              <a:t>Para cada atributo de E</a:t>
            </a:r>
          </a:p>
          <a:p>
            <a:r>
              <a:rPr lang="es-DO" dirty="0">
                <a:solidFill>
                  <a:schemeClr val="accent2">
                    <a:lumMod val="60000"/>
                    <a:lumOff val="40000"/>
                  </a:schemeClr>
                </a:solidFill>
              </a:rPr>
              <a:t>Atributo simple </a:t>
            </a:r>
            <a:r>
              <a:rPr lang="es-DO" dirty="0">
                <a:sym typeface="Wingdings" pitchFamily="2" charset="2"/>
              </a:rPr>
              <a:t> se agrega directamente como atributo en R</a:t>
            </a:r>
          </a:p>
          <a:p>
            <a:r>
              <a:rPr lang="es-DO" dirty="0">
                <a:solidFill>
                  <a:schemeClr val="accent2">
                    <a:lumMod val="60000"/>
                    <a:lumOff val="40000"/>
                  </a:schemeClr>
                </a:solidFill>
                <a:sym typeface="Wingdings" pitchFamily="2" charset="2"/>
              </a:rPr>
              <a:t>Atributo compuesto </a:t>
            </a:r>
            <a:r>
              <a:rPr lang="es-DO" dirty="0">
                <a:sym typeface="Wingdings" pitchFamily="2" charset="2"/>
              </a:rPr>
              <a:t> se agrega cada componente como atributo en R</a:t>
            </a:r>
          </a:p>
          <a:p>
            <a:r>
              <a:rPr lang="es-DO" dirty="0">
                <a:solidFill>
                  <a:schemeClr val="accent2">
                    <a:lumMod val="60000"/>
                    <a:lumOff val="40000"/>
                  </a:schemeClr>
                </a:solidFill>
                <a:sym typeface="Wingdings" pitchFamily="2" charset="2"/>
              </a:rPr>
              <a:t>Atributo </a:t>
            </a:r>
            <a:r>
              <a:rPr lang="es-DO" dirty="0" err="1">
                <a:solidFill>
                  <a:schemeClr val="accent2">
                    <a:lumMod val="60000"/>
                    <a:lumOff val="40000"/>
                  </a:schemeClr>
                </a:solidFill>
                <a:sym typeface="Wingdings" pitchFamily="2" charset="2"/>
              </a:rPr>
              <a:t>multivaluado</a:t>
            </a:r>
            <a:r>
              <a:rPr lang="es-DO" dirty="0">
                <a:solidFill>
                  <a:schemeClr val="accent2">
                    <a:lumMod val="60000"/>
                    <a:lumOff val="40000"/>
                  </a:schemeClr>
                </a:solidFill>
                <a:sym typeface="Wingdings" pitchFamily="2" charset="2"/>
              </a:rPr>
              <a:t> </a:t>
            </a:r>
            <a:r>
              <a:rPr lang="es-DO" dirty="0">
                <a:sym typeface="Wingdings" pitchFamily="2" charset="2"/>
              </a:rPr>
              <a:t> se genera una nueva relación R cuyo atributos son:</a:t>
            </a:r>
          </a:p>
          <a:p>
            <a:pPr lvl="1"/>
            <a:r>
              <a:rPr lang="es-DO" dirty="0">
                <a:sym typeface="Wingdings" pitchFamily="2" charset="2"/>
              </a:rPr>
              <a:t>La clave primaria de R (uno o mas tributos que la forme)</a:t>
            </a:r>
          </a:p>
          <a:p>
            <a:pPr lvl="1"/>
            <a:r>
              <a:rPr lang="es-DO" dirty="0">
                <a:sym typeface="Wingdings" pitchFamily="2" charset="2"/>
              </a:rPr>
              <a:t>Valor de atributo</a:t>
            </a:r>
          </a:p>
          <a:p>
            <a:pPr lvl="1"/>
            <a:r>
              <a:rPr lang="es-DO" dirty="0">
                <a:sym typeface="Wingdings" pitchFamily="2" charset="2"/>
              </a:rPr>
              <a:t>Clave primaria de r son todos sus atributos</a:t>
            </a:r>
          </a:p>
          <a:p>
            <a:r>
              <a:rPr lang="es-DO" dirty="0">
                <a:solidFill>
                  <a:schemeClr val="accent2">
                    <a:lumMod val="60000"/>
                    <a:lumOff val="40000"/>
                  </a:schemeClr>
                </a:solidFill>
                <a:sym typeface="Wingdings" pitchFamily="2" charset="2"/>
              </a:rPr>
              <a:t>Atributo derivado </a:t>
            </a:r>
            <a:r>
              <a:rPr lang="es-DO" dirty="0">
                <a:sym typeface="Wingdings" pitchFamily="2" charset="2"/>
              </a:rPr>
              <a:t> no se traspasa el modelo relacional</a:t>
            </a:r>
          </a:p>
          <a:p>
            <a:pPr lvl="1"/>
            <a:r>
              <a:rPr lang="es-DO" dirty="0">
                <a:sym typeface="Wingdings" pitchFamily="2" charset="2"/>
              </a:rPr>
              <a:t>La decisión de agregarlo puede estar dada por temas de rendimiento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estudiante ER a R</a:t>
            </a:r>
          </a:p>
        </p:txBody>
      </p:sp>
      <p:pic>
        <p:nvPicPr>
          <p:cNvPr id="4" name="3 Marcador de contenido" descr="er a relacional.jpg"/>
          <p:cNvPicPr>
            <a:picLocks noGrp="1" noChangeAspect="1"/>
          </p:cNvPicPr>
          <p:nvPr>
            <p:ph idx="1"/>
          </p:nvPr>
        </p:nvPicPr>
        <p:blipFill>
          <a:blip r:embed="rId2"/>
          <a:stretch>
            <a:fillRect/>
          </a:stretch>
        </p:blipFill>
        <p:spPr>
          <a:xfrm>
            <a:off x="1714480" y="1500174"/>
            <a:ext cx="5357850" cy="3299169"/>
          </a:xfrm>
        </p:spPr>
      </p:pic>
      <p:sp>
        <p:nvSpPr>
          <p:cNvPr id="5" name="4 CuadroTexto"/>
          <p:cNvSpPr txBox="1"/>
          <p:nvPr/>
        </p:nvSpPr>
        <p:spPr>
          <a:xfrm>
            <a:off x="785786" y="4857760"/>
            <a:ext cx="3647152" cy="646331"/>
          </a:xfrm>
          <a:prstGeom prst="rect">
            <a:avLst/>
          </a:prstGeom>
          <a:noFill/>
        </p:spPr>
        <p:txBody>
          <a:bodyPr wrap="none" rtlCol="0">
            <a:spAutoFit/>
          </a:bodyPr>
          <a:lstStyle/>
          <a:p>
            <a:r>
              <a:rPr lang="es-DO" dirty="0"/>
              <a:t>Creamos relación para la entidad.</a:t>
            </a:r>
          </a:p>
          <a:p>
            <a:r>
              <a:rPr lang="es-DO" dirty="0"/>
              <a:t>ESTUDIANTE()</a:t>
            </a:r>
          </a:p>
        </p:txBody>
      </p:sp>
      <p:sp>
        <p:nvSpPr>
          <p:cNvPr id="8" name="7 Elipse"/>
          <p:cNvSpPr/>
          <p:nvPr/>
        </p:nvSpPr>
        <p:spPr>
          <a:xfrm>
            <a:off x="3214678" y="3429000"/>
            <a:ext cx="1571636" cy="1000132"/>
          </a:xfrm>
          <a:prstGeom prst="ellipse">
            <a:avLst/>
          </a:prstGeom>
          <a:no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D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estudiante ER a R</a:t>
            </a:r>
          </a:p>
        </p:txBody>
      </p:sp>
      <p:pic>
        <p:nvPicPr>
          <p:cNvPr id="4" name="3 Marcador de contenido" descr="er a relacional.jpg"/>
          <p:cNvPicPr>
            <a:picLocks noGrp="1" noChangeAspect="1"/>
          </p:cNvPicPr>
          <p:nvPr>
            <p:ph idx="1"/>
          </p:nvPr>
        </p:nvPicPr>
        <p:blipFill>
          <a:blip r:embed="rId2"/>
          <a:stretch>
            <a:fillRect/>
          </a:stretch>
        </p:blipFill>
        <p:spPr>
          <a:xfrm>
            <a:off x="1714480" y="1500174"/>
            <a:ext cx="5357850" cy="3299169"/>
          </a:xfrm>
        </p:spPr>
      </p:pic>
      <p:sp>
        <p:nvSpPr>
          <p:cNvPr id="6" name="5 Elipse"/>
          <p:cNvSpPr/>
          <p:nvPr/>
        </p:nvSpPr>
        <p:spPr>
          <a:xfrm>
            <a:off x="1928794" y="1428736"/>
            <a:ext cx="1928826" cy="2286016"/>
          </a:xfrm>
          <a:prstGeom prst="ellipse">
            <a:avLst/>
          </a:prstGeom>
          <a:no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DO"/>
          </a:p>
        </p:txBody>
      </p:sp>
      <p:sp>
        <p:nvSpPr>
          <p:cNvPr id="7" name="6 CuadroTexto"/>
          <p:cNvSpPr txBox="1"/>
          <p:nvPr/>
        </p:nvSpPr>
        <p:spPr>
          <a:xfrm>
            <a:off x="1714480" y="4857760"/>
            <a:ext cx="4160113" cy="646331"/>
          </a:xfrm>
          <a:prstGeom prst="rect">
            <a:avLst/>
          </a:prstGeom>
          <a:noFill/>
        </p:spPr>
        <p:txBody>
          <a:bodyPr wrap="none" rtlCol="0">
            <a:spAutoFit/>
          </a:bodyPr>
          <a:lstStyle/>
          <a:p>
            <a:r>
              <a:rPr lang="es-DO" dirty="0"/>
              <a:t>Agregamos los atributos</a:t>
            </a:r>
          </a:p>
          <a:p>
            <a:r>
              <a:rPr lang="es-DO" dirty="0"/>
              <a:t>ESTUDIANTES(</a:t>
            </a:r>
            <a:r>
              <a:rPr lang="es-DO" dirty="0" err="1"/>
              <a:t>rut,nombres,apellidos</a:t>
            </a:r>
            <a:r>
              <a:rPr lang="es-DO" dirty="0"/>
              <a:t>)</a:t>
            </a:r>
          </a:p>
        </p:txBody>
      </p:sp>
      <p:sp>
        <p:nvSpPr>
          <p:cNvPr id="9" name="8 Elipse"/>
          <p:cNvSpPr/>
          <p:nvPr/>
        </p:nvSpPr>
        <p:spPr>
          <a:xfrm>
            <a:off x="3500430" y="5143512"/>
            <a:ext cx="2286016" cy="500066"/>
          </a:xfrm>
          <a:prstGeom prst="ellipse">
            <a:avLst/>
          </a:prstGeom>
          <a:no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D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estudiante ER a R</a:t>
            </a:r>
          </a:p>
        </p:txBody>
      </p:sp>
      <p:pic>
        <p:nvPicPr>
          <p:cNvPr id="4" name="3 Marcador de contenido" descr="er a relacional.jpg"/>
          <p:cNvPicPr>
            <a:picLocks noGrp="1" noChangeAspect="1"/>
          </p:cNvPicPr>
          <p:nvPr>
            <p:ph idx="1"/>
          </p:nvPr>
        </p:nvPicPr>
        <p:blipFill>
          <a:blip r:embed="rId2"/>
          <a:stretch>
            <a:fillRect/>
          </a:stretch>
        </p:blipFill>
        <p:spPr>
          <a:xfrm>
            <a:off x="1714480" y="1500174"/>
            <a:ext cx="5357850" cy="3299169"/>
          </a:xfrm>
        </p:spPr>
      </p:pic>
      <p:sp>
        <p:nvSpPr>
          <p:cNvPr id="10" name="9 Elipse"/>
          <p:cNvSpPr/>
          <p:nvPr/>
        </p:nvSpPr>
        <p:spPr>
          <a:xfrm>
            <a:off x="4286248" y="1285860"/>
            <a:ext cx="2714644" cy="1857388"/>
          </a:xfrm>
          <a:prstGeom prst="ellipse">
            <a:avLst/>
          </a:prstGeom>
          <a:no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DO"/>
          </a:p>
        </p:txBody>
      </p:sp>
      <p:sp>
        <p:nvSpPr>
          <p:cNvPr id="11" name="10 CuadroTexto"/>
          <p:cNvSpPr txBox="1"/>
          <p:nvPr/>
        </p:nvSpPr>
        <p:spPr>
          <a:xfrm>
            <a:off x="1214414" y="5072074"/>
            <a:ext cx="6968574" cy="646331"/>
          </a:xfrm>
          <a:prstGeom prst="rect">
            <a:avLst/>
          </a:prstGeom>
          <a:noFill/>
        </p:spPr>
        <p:txBody>
          <a:bodyPr wrap="none" rtlCol="0">
            <a:spAutoFit/>
          </a:bodyPr>
          <a:lstStyle/>
          <a:p>
            <a:r>
              <a:rPr lang="es-DO" dirty="0"/>
              <a:t>Dirección se divide en 3</a:t>
            </a:r>
          </a:p>
          <a:p>
            <a:r>
              <a:rPr lang="es-DO" dirty="0"/>
              <a:t>ESTUDIANTE( </a:t>
            </a:r>
            <a:r>
              <a:rPr lang="es-DO" b="1" u="sng" dirty="0" err="1"/>
              <a:t>rut</a:t>
            </a:r>
            <a:r>
              <a:rPr lang="es-DO" dirty="0"/>
              <a:t>, nombres, apellidos, calle ,numero, comunidad)</a:t>
            </a:r>
          </a:p>
        </p:txBody>
      </p:sp>
      <p:sp>
        <p:nvSpPr>
          <p:cNvPr id="12" name="11 Elipse"/>
          <p:cNvSpPr/>
          <p:nvPr/>
        </p:nvSpPr>
        <p:spPr>
          <a:xfrm>
            <a:off x="5143504" y="5286388"/>
            <a:ext cx="2500330" cy="500066"/>
          </a:xfrm>
          <a:prstGeom prst="ellipse">
            <a:avLst/>
          </a:prstGeom>
          <a:no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D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estudiante ER a R</a:t>
            </a:r>
          </a:p>
        </p:txBody>
      </p:sp>
      <p:pic>
        <p:nvPicPr>
          <p:cNvPr id="4" name="3 Marcador de contenido" descr="er a relacional.jpg"/>
          <p:cNvPicPr>
            <a:picLocks noGrp="1" noChangeAspect="1"/>
          </p:cNvPicPr>
          <p:nvPr>
            <p:ph idx="1"/>
          </p:nvPr>
        </p:nvPicPr>
        <p:blipFill>
          <a:blip r:embed="rId2"/>
          <a:stretch>
            <a:fillRect/>
          </a:stretch>
        </p:blipFill>
        <p:spPr>
          <a:xfrm>
            <a:off x="1714480" y="1500174"/>
            <a:ext cx="5357850" cy="3299169"/>
          </a:xfrm>
        </p:spPr>
      </p:pic>
      <p:sp>
        <p:nvSpPr>
          <p:cNvPr id="14" name="13 CuadroTexto"/>
          <p:cNvSpPr txBox="1"/>
          <p:nvPr/>
        </p:nvSpPr>
        <p:spPr>
          <a:xfrm>
            <a:off x="1214414" y="4929198"/>
            <a:ext cx="6583854" cy="646331"/>
          </a:xfrm>
          <a:prstGeom prst="rect">
            <a:avLst/>
          </a:prstGeom>
          <a:noFill/>
        </p:spPr>
        <p:txBody>
          <a:bodyPr wrap="none" rtlCol="0">
            <a:spAutoFit/>
          </a:bodyPr>
          <a:lstStyle/>
          <a:p>
            <a:r>
              <a:rPr lang="es-DO" dirty="0"/>
              <a:t>Definimos la clave primaria</a:t>
            </a:r>
          </a:p>
          <a:p>
            <a:r>
              <a:rPr lang="es-DO" dirty="0"/>
              <a:t>ESTUDIANTE(</a:t>
            </a:r>
            <a:r>
              <a:rPr lang="es-DO" b="1" u="sng" dirty="0" err="1"/>
              <a:t>rut</a:t>
            </a:r>
            <a:r>
              <a:rPr lang="es-DO" dirty="0" err="1"/>
              <a:t>,nombres,apellidos,calle,numero,comunidad</a:t>
            </a:r>
            <a:r>
              <a:rPr lang="es-DO" dirty="0"/>
              <a:t>)</a:t>
            </a:r>
          </a:p>
        </p:txBody>
      </p:sp>
      <p:sp>
        <p:nvSpPr>
          <p:cNvPr id="15" name="14 Elipse"/>
          <p:cNvSpPr/>
          <p:nvPr/>
        </p:nvSpPr>
        <p:spPr>
          <a:xfrm>
            <a:off x="2643174" y="5218363"/>
            <a:ext cx="785818" cy="357166"/>
          </a:xfrm>
          <a:prstGeom prst="ellipse">
            <a:avLst/>
          </a:prstGeom>
          <a:noFill/>
          <a:ln w="762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DO"/>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DO" dirty="0"/>
              <a:t>Ejemplo: estudiante ER a R</a:t>
            </a:r>
          </a:p>
        </p:txBody>
      </p:sp>
      <p:pic>
        <p:nvPicPr>
          <p:cNvPr id="4" name="3 Marcador de contenido" descr="er a relacional.jpg"/>
          <p:cNvPicPr>
            <a:picLocks noGrp="1" noChangeAspect="1"/>
          </p:cNvPicPr>
          <p:nvPr>
            <p:ph idx="1"/>
          </p:nvPr>
        </p:nvPicPr>
        <p:blipFill>
          <a:blip r:embed="rId2"/>
          <a:stretch>
            <a:fillRect/>
          </a:stretch>
        </p:blipFill>
        <p:spPr>
          <a:xfrm>
            <a:off x="1714480" y="1500174"/>
            <a:ext cx="5357850" cy="3299169"/>
          </a:xfrm>
        </p:spPr>
      </p:pic>
      <p:sp>
        <p:nvSpPr>
          <p:cNvPr id="13" name="12 CuadroTexto"/>
          <p:cNvSpPr txBox="1"/>
          <p:nvPr/>
        </p:nvSpPr>
        <p:spPr>
          <a:xfrm>
            <a:off x="1071538" y="5572140"/>
            <a:ext cx="5788764" cy="369332"/>
          </a:xfrm>
          <a:prstGeom prst="rect">
            <a:avLst/>
          </a:prstGeom>
          <a:noFill/>
        </p:spPr>
        <p:txBody>
          <a:bodyPr wrap="none" rtlCol="0">
            <a:spAutoFit/>
          </a:bodyPr>
          <a:lstStyle/>
          <a:p>
            <a:r>
              <a:rPr lang="es-DO" dirty="0"/>
              <a:t>ESTUDIANTEEMAIL(</a:t>
            </a:r>
            <a:r>
              <a:rPr lang="es-DO" b="1" u="sng" dirty="0" err="1"/>
              <a:t>rut</a:t>
            </a:r>
            <a:r>
              <a:rPr lang="es-DO" b="1" u="sng" dirty="0"/>
              <a:t>, </a:t>
            </a:r>
            <a:r>
              <a:rPr lang="es-DO" b="1" u="sng" dirty="0" err="1"/>
              <a:t>email,idesfk</a:t>
            </a:r>
            <a:r>
              <a:rPr lang="es-DO" dirty="0"/>
              <a:t>)    porque dos?</a:t>
            </a:r>
          </a:p>
        </p:txBody>
      </p:sp>
      <p:sp>
        <p:nvSpPr>
          <p:cNvPr id="14" name="13 CuadroTexto"/>
          <p:cNvSpPr txBox="1"/>
          <p:nvPr/>
        </p:nvSpPr>
        <p:spPr>
          <a:xfrm>
            <a:off x="1071538" y="4929198"/>
            <a:ext cx="6814686" cy="646331"/>
          </a:xfrm>
          <a:prstGeom prst="rect">
            <a:avLst/>
          </a:prstGeom>
          <a:noFill/>
        </p:spPr>
        <p:txBody>
          <a:bodyPr wrap="none" rtlCol="0">
            <a:spAutoFit/>
          </a:bodyPr>
          <a:lstStyle/>
          <a:p>
            <a:r>
              <a:rPr lang="es-DO" dirty="0"/>
              <a:t>Creamos relación nueva para atributo </a:t>
            </a:r>
            <a:r>
              <a:rPr lang="es-DO" dirty="0" err="1"/>
              <a:t>multivaluado</a:t>
            </a:r>
            <a:endParaRPr lang="es-DO" dirty="0"/>
          </a:p>
          <a:p>
            <a:r>
              <a:rPr lang="es-DO" dirty="0"/>
              <a:t>ESTUDIANTE(</a:t>
            </a:r>
            <a:r>
              <a:rPr lang="es-DO" b="1" u="sng" dirty="0" err="1"/>
              <a:t>rut</a:t>
            </a:r>
            <a:r>
              <a:rPr lang="es-DO" dirty="0"/>
              <a:t>, nombres, </a:t>
            </a:r>
            <a:r>
              <a:rPr lang="es-DO" dirty="0" err="1"/>
              <a:t>apellidos,calle,numero</a:t>
            </a:r>
            <a:r>
              <a:rPr lang="es-DO" dirty="0"/>
              <a:t>, comunidad)</a:t>
            </a:r>
          </a:p>
        </p:txBody>
      </p:sp>
      <p:sp>
        <p:nvSpPr>
          <p:cNvPr id="16" name="15 CuadroTexto"/>
          <p:cNvSpPr txBox="1"/>
          <p:nvPr/>
        </p:nvSpPr>
        <p:spPr>
          <a:xfrm>
            <a:off x="1571604" y="6072206"/>
            <a:ext cx="5000660" cy="369332"/>
          </a:xfrm>
          <a:prstGeom prst="rect">
            <a:avLst/>
          </a:prstGeom>
          <a:noFill/>
        </p:spPr>
        <p:txBody>
          <a:bodyPr wrap="square" rtlCol="0">
            <a:spAutoFit/>
          </a:bodyPr>
          <a:lstStyle/>
          <a:p>
            <a:r>
              <a:rPr lang="es-DO" dirty="0"/>
              <a:t>Rut y email claves primarias en email.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42a1c982728f2796e95e4f5f542ef9ffdc265fd"/>
</p:tagLst>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4512</TotalTime>
  <Words>1068</Words>
  <Application>Microsoft Office PowerPoint</Application>
  <PresentationFormat>Presentación en pantalla (4:3)</PresentationFormat>
  <Paragraphs>155</Paragraphs>
  <Slides>25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Franklin Gothic Book</vt:lpstr>
      <vt:lpstr>Wingdings</vt:lpstr>
      <vt:lpstr>Wingdings 2</vt:lpstr>
      <vt:lpstr>Técnico</vt:lpstr>
      <vt:lpstr>Presentación de PowerPoint</vt:lpstr>
      <vt:lpstr>Modelo relacional transformación E-R a Relacional   QUE HACEMOS CON LAS ENTIDADES?</vt:lpstr>
      <vt:lpstr>ENTIDADES A RELACIONES</vt:lpstr>
      <vt:lpstr>Atributos de entidades</vt:lpstr>
      <vt:lpstr>Ejemplo: estudiante ER a R</vt:lpstr>
      <vt:lpstr>Ejemplo: estudiante ER a R</vt:lpstr>
      <vt:lpstr>Ejemplo: estudiante ER a R</vt:lpstr>
      <vt:lpstr>Ejemplo: estudiante ER a R</vt:lpstr>
      <vt:lpstr>Ejemplo: estudiante ER a R</vt:lpstr>
      <vt:lpstr>Entidades débiles</vt:lpstr>
      <vt:lpstr>Ejemplo sección</vt:lpstr>
      <vt:lpstr>vínculos</vt:lpstr>
      <vt:lpstr>vínculos</vt:lpstr>
      <vt:lpstr>Presentación de PowerPoint</vt:lpstr>
      <vt:lpstr>vínculos</vt:lpstr>
      <vt:lpstr>Presentación de PowerPoint</vt:lpstr>
      <vt:lpstr>vínculos</vt:lpstr>
      <vt:lpstr>Presentación de PowerPoint</vt:lpstr>
      <vt:lpstr>Atributos del vinculo</vt:lpstr>
      <vt:lpstr>Presentación de PowerPoint</vt:lpstr>
      <vt:lpstr>Presentación de PowerPoint</vt:lpstr>
      <vt:lpstr>Presentación de PowerPoint</vt:lpstr>
      <vt:lpstr>Presentación de PowerPoint</vt:lpstr>
      <vt:lpstr>Presentación de PowerPoint</vt:lpstr>
      <vt:lpstr>EJEMPLO UNIVERSIDAD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w</dc:creator>
  <cp:lastModifiedBy>freidy nunez</cp:lastModifiedBy>
  <cp:revision>279</cp:revision>
  <dcterms:created xsi:type="dcterms:W3CDTF">2013-11-07T00:33:29Z</dcterms:created>
  <dcterms:modified xsi:type="dcterms:W3CDTF">2018-06-20T19:35:17Z</dcterms:modified>
</cp:coreProperties>
</file>