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5"/>
  </p:notesMasterIdLst>
  <p:sldIdLst>
    <p:sldId id="315" r:id="rId2"/>
    <p:sldId id="256" r:id="rId3"/>
    <p:sldId id="257" r:id="rId4"/>
    <p:sldId id="258" r:id="rId5"/>
    <p:sldId id="296" r:id="rId6"/>
    <p:sldId id="297" r:id="rId7"/>
    <p:sldId id="314" r:id="rId8"/>
    <p:sldId id="269" r:id="rId9"/>
    <p:sldId id="259" r:id="rId10"/>
    <p:sldId id="264" r:id="rId11"/>
    <p:sldId id="271" r:id="rId12"/>
    <p:sldId id="265" r:id="rId13"/>
    <p:sldId id="298" r:id="rId14"/>
    <p:sldId id="266" r:id="rId15"/>
    <p:sldId id="272" r:id="rId16"/>
    <p:sldId id="267" r:id="rId17"/>
    <p:sldId id="300" r:id="rId18"/>
    <p:sldId id="263" r:id="rId19"/>
    <p:sldId id="299" r:id="rId20"/>
    <p:sldId id="260" r:id="rId21"/>
    <p:sldId id="261" r:id="rId22"/>
    <p:sldId id="262" r:id="rId23"/>
    <p:sldId id="273" r:id="rId24"/>
    <p:sldId id="274" r:id="rId25"/>
    <p:sldId id="275" r:id="rId26"/>
    <p:sldId id="276" r:id="rId27"/>
    <p:sldId id="277" r:id="rId28"/>
    <p:sldId id="278" r:id="rId29"/>
    <p:sldId id="279" r:id="rId30"/>
    <p:sldId id="295" r:id="rId31"/>
    <p:sldId id="313"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68" d="100"/>
          <a:sy n="68" d="100"/>
        </p:scale>
        <p:origin x="78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F77E62-43A7-4B19-A358-CFF1B864ACB0}" type="datetimeFigureOut">
              <a:rPr lang="es-ES" smtClean="0"/>
              <a:pPr/>
              <a:t>27/06/2018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3FE2C-D2E3-44E9-892C-4397885067F8}"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a:t>Haga clic para modificar el estilo de título del patrón</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8" name="7 Marcador de número de diapositiva"/>
          <p:cNvSpPr>
            <a:spLocks noGrp="1"/>
          </p:cNvSpPr>
          <p:nvPr>
            <p:ph type="sldNum" sz="quarter" idx="11"/>
          </p:nvPr>
        </p:nvSpPr>
        <p:spPr/>
        <p:txBody>
          <a:bodyPr/>
          <a:lstStyle/>
          <a:p>
            <a:fld id="{132FADFE-3B8F-471C-ABF0-DBC7717ECBBC}" type="slidenum">
              <a:rPr lang="es-ES" smtClean="0"/>
              <a:pPr/>
              <a:t>‹Nº›</a:t>
            </a:fld>
            <a:endParaRPr lang="es-ES"/>
          </a:p>
        </p:txBody>
      </p:sp>
      <p:sp>
        <p:nvSpPr>
          <p:cNvPr id="9" name="8 Marcador de pie de página"/>
          <p:cNvSpPr>
            <a:spLocks noGrp="1"/>
          </p:cNvSpPr>
          <p:nvPr>
            <p:ph type="ftr" sz="quarter" idx="12"/>
          </p:nvPr>
        </p:nvSpPr>
        <p:spPr/>
        <p:txBody>
          <a:bodyPr/>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156448" y="6422064"/>
            <a:ext cx="762000" cy="365125"/>
          </a:xfrm>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7A847CFC-816F-41D0-AAC0-9BF4FEBC753E}" type="datetimeFigureOut">
              <a:rPr lang="es-ES" smtClean="0"/>
              <a:pPr/>
              <a:t>27/06/2018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A847CFC-816F-41D0-AAC0-9BF4FEBC753E}" type="datetimeFigureOut">
              <a:rPr lang="es-ES" smtClean="0"/>
              <a:pPr/>
              <a:t>27/06/2018</a:t>
            </a:fld>
            <a:endParaRPr lang="es-ES"/>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ES"/>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32FADFE-3B8F-471C-ABF0-DBC7717ECBBC}"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3FA65E-592C-415A-A5AE-D4FAA9575F19}"/>
              </a:ext>
            </a:extLst>
          </p:cNvPr>
          <p:cNvSpPr>
            <a:spLocks noGrp="1"/>
          </p:cNvSpPr>
          <p:nvPr>
            <p:ph type="title"/>
          </p:nvPr>
        </p:nvSpPr>
        <p:spPr/>
        <p:txBody>
          <a:bodyPr/>
          <a:lstStyle/>
          <a:p>
            <a:endParaRPr lang="es-DO"/>
          </a:p>
        </p:txBody>
      </p:sp>
      <p:sp>
        <p:nvSpPr>
          <p:cNvPr id="3" name="Marcador de contenido 2">
            <a:extLst>
              <a:ext uri="{FF2B5EF4-FFF2-40B4-BE49-F238E27FC236}">
                <a16:creationId xmlns:a16="http://schemas.microsoft.com/office/drawing/2014/main" id="{2907347E-2E80-4A40-8221-0DDFDE60C8BD}"/>
              </a:ext>
            </a:extLst>
          </p:cNvPr>
          <p:cNvSpPr>
            <a:spLocks noGrp="1"/>
          </p:cNvSpPr>
          <p:nvPr>
            <p:ph idx="1"/>
          </p:nvPr>
        </p:nvSpPr>
        <p:spPr/>
        <p:txBody>
          <a:bodyPr/>
          <a:lstStyle/>
          <a:p>
            <a:endParaRPr lang="es-DO"/>
          </a:p>
        </p:txBody>
      </p:sp>
    </p:spTree>
    <p:extLst>
      <p:ext uri="{BB962C8B-B14F-4D97-AF65-F5344CB8AC3E}">
        <p14:creationId xmlns:p14="http://schemas.microsoft.com/office/powerpoint/2010/main" val="184315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Segunda forma normal (2FN)</a:t>
            </a:r>
          </a:p>
        </p:txBody>
      </p:sp>
      <p:sp>
        <p:nvSpPr>
          <p:cNvPr id="7" name="6 Rectángulo"/>
          <p:cNvSpPr/>
          <p:nvPr/>
        </p:nvSpPr>
        <p:spPr>
          <a:xfrm>
            <a:off x="714348" y="2071678"/>
            <a:ext cx="7643866" cy="1631216"/>
          </a:xfrm>
          <a:prstGeom prst="rect">
            <a:avLst/>
          </a:prstGeom>
        </p:spPr>
        <p:txBody>
          <a:bodyPr wrap="square">
            <a:spAutoFit/>
          </a:bodyPr>
          <a:lstStyle/>
          <a:p>
            <a:r>
              <a:rPr lang="es-ES" sz="2000" dirty="0"/>
              <a:t>Segunda Forma Normal Todo atributo no clave depende de un atributo clave. "Eliminar dependencias parciales a la clave primaria de una tabla.</a:t>
            </a:r>
          </a:p>
          <a:p>
            <a:endParaRPr lang="es-ES" sz="2000" dirty="0"/>
          </a:p>
          <a:p>
            <a:r>
              <a:rPr lang="es-ES" sz="2000" dirty="0"/>
              <a:t>Todas deben guardar relación directa con sus llaves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Segunda forma normal (2FN)</a:t>
            </a:r>
          </a:p>
        </p:txBody>
      </p:sp>
      <p:sp>
        <p:nvSpPr>
          <p:cNvPr id="4" name="3 Rectángulo"/>
          <p:cNvSpPr/>
          <p:nvPr/>
        </p:nvSpPr>
        <p:spPr>
          <a:xfrm>
            <a:off x="428596" y="1643050"/>
            <a:ext cx="6858000" cy="2031325"/>
          </a:xfrm>
          <a:prstGeom prst="rect">
            <a:avLst/>
          </a:prstGeom>
        </p:spPr>
        <p:txBody>
          <a:bodyPr wrap="square">
            <a:spAutoFit/>
          </a:bodyPr>
          <a:lstStyle/>
          <a:p>
            <a:r>
              <a:rPr lang="es-ES" dirty="0"/>
              <a:t> Una relación está en 2FN si está en 1FN y si los atributos que no forman parte de ninguna clave dependen de forma completa de la clave principal. Es decir que no existen dependencias parciales. (Todos los atributos que no son clave principal deben depender únicamente de la clave principal), entonces esa parte de la clave y esos atributos formarán otra tabla.</a:t>
            </a:r>
          </a:p>
          <a:p>
            <a:r>
              <a:rPr lang="es-ES" dirty="0"/>
              <a:t>Ejemplo:</a:t>
            </a:r>
          </a:p>
        </p:txBody>
      </p:sp>
      <p:sp>
        <p:nvSpPr>
          <p:cNvPr id="5" name="4 Rectángulo"/>
          <p:cNvSpPr/>
          <p:nvPr/>
        </p:nvSpPr>
        <p:spPr>
          <a:xfrm>
            <a:off x="1428696" y="3429000"/>
            <a:ext cx="7715304" cy="2031325"/>
          </a:xfrm>
          <a:prstGeom prst="rect">
            <a:avLst/>
          </a:prstGeom>
        </p:spPr>
        <p:txBody>
          <a:bodyPr wrap="square">
            <a:spAutoFit/>
          </a:bodyPr>
          <a:lstStyle/>
          <a:p>
            <a:r>
              <a:rPr lang="es-ES" b="1" dirty="0"/>
              <a:t>                     ALUMNOS</a:t>
            </a:r>
          </a:p>
          <a:p>
            <a:r>
              <a:rPr lang="es-ES" b="1" dirty="0"/>
              <a:t>DNI             </a:t>
            </a:r>
            <a:r>
              <a:rPr lang="es-ES" b="1" dirty="0" err="1"/>
              <a:t>CodCurso</a:t>
            </a:r>
            <a:r>
              <a:rPr lang="es-ES" b="1" dirty="0"/>
              <a:t>    Nombre       Apellido1        Nota</a:t>
            </a:r>
          </a:p>
          <a:p>
            <a:r>
              <a:rPr lang="pt-BR" dirty="0"/>
              <a:t>12121219A        34           Pedro          </a:t>
            </a:r>
            <a:r>
              <a:rPr lang="pt-BR" dirty="0" err="1"/>
              <a:t>Valiente</a:t>
            </a:r>
            <a:r>
              <a:rPr lang="pt-BR" dirty="0"/>
              <a:t>             9</a:t>
            </a:r>
          </a:p>
          <a:p>
            <a:r>
              <a:rPr lang="pt-BR" dirty="0"/>
              <a:t>12121219A        25           Pedro         </a:t>
            </a:r>
            <a:r>
              <a:rPr lang="pt-BR" dirty="0" err="1"/>
              <a:t>Valiente</a:t>
            </a:r>
            <a:r>
              <a:rPr lang="pt-BR" dirty="0"/>
              <a:t>              8</a:t>
            </a:r>
          </a:p>
          <a:p>
            <a:r>
              <a:rPr lang="pt-BR" dirty="0"/>
              <a:t>3457775G         34            Ana            Fernández         6</a:t>
            </a:r>
          </a:p>
          <a:p>
            <a:r>
              <a:rPr lang="es-ES" dirty="0"/>
              <a:t>5674378J          25            Sara           Crespo              7</a:t>
            </a:r>
          </a:p>
          <a:p>
            <a:r>
              <a:rPr lang="es-ES" dirty="0"/>
              <a:t>5674378J          34            Sara           Crespo              6</a:t>
            </a:r>
          </a:p>
        </p:txBody>
      </p:sp>
      <p:sp>
        <p:nvSpPr>
          <p:cNvPr id="6" name="5 Rectángulo"/>
          <p:cNvSpPr/>
          <p:nvPr/>
        </p:nvSpPr>
        <p:spPr>
          <a:xfrm>
            <a:off x="285720" y="5657671"/>
            <a:ext cx="8358214" cy="1200329"/>
          </a:xfrm>
          <a:prstGeom prst="rect">
            <a:avLst/>
          </a:prstGeom>
        </p:spPr>
        <p:txBody>
          <a:bodyPr wrap="square">
            <a:spAutoFit/>
          </a:bodyPr>
          <a:lstStyle/>
          <a:p>
            <a:r>
              <a:rPr lang="es-ES" dirty="0"/>
              <a:t>Suponiendo que el DNI y el número de curso formen una clave principal para esta tabla, sólo la nota tiene dependencia funcional completa. El nombre y los apellidos dependen de forma completa del DNI. La tabla no es 2FN, para arreglarlo: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Segunda forma normal (2FN)</a:t>
            </a:r>
          </a:p>
        </p:txBody>
      </p:sp>
      <p:sp>
        <p:nvSpPr>
          <p:cNvPr id="4" name="3 Rectángulo"/>
          <p:cNvSpPr/>
          <p:nvPr/>
        </p:nvSpPr>
        <p:spPr>
          <a:xfrm>
            <a:off x="1500166" y="2071678"/>
            <a:ext cx="4572000" cy="1477328"/>
          </a:xfrm>
          <a:prstGeom prst="rect">
            <a:avLst/>
          </a:prstGeom>
        </p:spPr>
        <p:txBody>
          <a:bodyPr>
            <a:spAutoFit/>
          </a:bodyPr>
          <a:lstStyle/>
          <a:p>
            <a:r>
              <a:rPr lang="es-ES" b="1" dirty="0"/>
              <a:t>                    ALUMNOS</a:t>
            </a:r>
          </a:p>
          <a:p>
            <a:r>
              <a:rPr lang="es-ES" b="1" dirty="0"/>
              <a:t>DNI                    Nombre      Apellido1</a:t>
            </a:r>
          </a:p>
          <a:p>
            <a:r>
              <a:rPr lang="es-ES" dirty="0"/>
              <a:t>12121219A         Pedro         Valiente</a:t>
            </a:r>
          </a:p>
          <a:p>
            <a:r>
              <a:rPr lang="es-ES" dirty="0"/>
              <a:t>3457775G           Ana            Fernández</a:t>
            </a:r>
          </a:p>
          <a:p>
            <a:r>
              <a:rPr lang="es-ES" dirty="0"/>
              <a:t>5674378J            Sara           Crespo</a:t>
            </a:r>
          </a:p>
        </p:txBody>
      </p:sp>
      <p:sp>
        <p:nvSpPr>
          <p:cNvPr id="5" name="4 Rectángulo"/>
          <p:cNvSpPr/>
          <p:nvPr/>
        </p:nvSpPr>
        <p:spPr>
          <a:xfrm>
            <a:off x="1500166" y="3857628"/>
            <a:ext cx="6215106" cy="2031325"/>
          </a:xfrm>
          <a:prstGeom prst="rect">
            <a:avLst/>
          </a:prstGeom>
        </p:spPr>
        <p:txBody>
          <a:bodyPr wrap="square">
            <a:spAutoFit/>
          </a:bodyPr>
          <a:lstStyle/>
          <a:p>
            <a:r>
              <a:rPr lang="es-ES" b="1" dirty="0"/>
              <a:t>                   NOTAS</a:t>
            </a:r>
          </a:p>
          <a:p>
            <a:r>
              <a:rPr lang="es-ES" b="1" dirty="0"/>
              <a:t>DNI               </a:t>
            </a:r>
            <a:r>
              <a:rPr lang="es-ES" b="1" dirty="0" err="1"/>
              <a:t>Cod</a:t>
            </a:r>
            <a:r>
              <a:rPr lang="es-ES" b="1" dirty="0"/>
              <a:t> Curso              Nota</a:t>
            </a:r>
          </a:p>
          <a:p>
            <a:r>
              <a:rPr lang="es-ES" dirty="0"/>
              <a:t>12121219A        34                        9</a:t>
            </a:r>
          </a:p>
          <a:p>
            <a:r>
              <a:rPr lang="es-ES" dirty="0"/>
              <a:t>12121219A        25                        8</a:t>
            </a:r>
          </a:p>
          <a:p>
            <a:r>
              <a:rPr lang="es-ES" dirty="0"/>
              <a:t>3457775G          34                        6</a:t>
            </a:r>
          </a:p>
          <a:p>
            <a:r>
              <a:rPr lang="es-ES" dirty="0"/>
              <a:t>5674378J           25                        7</a:t>
            </a:r>
          </a:p>
          <a:p>
            <a:r>
              <a:rPr lang="es-ES" dirty="0"/>
              <a:t>5674378J           34                         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Segunda forma normal (2FN)</a:t>
            </a:r>
          </a:p>
        </p:txBody>
      </p:sp>
      <p:sp>
        <p:nvSpPr>
          <p:cNvPr id="3" name="2 Marcador de contenido"/>
          <p:cNvSpPr>
            <a:spLocks noGrp="1"/>
          </p:cNvSpPr>
          <p:nvPr>
            <p:ph idx="1"/>
          </p:nvPr>
        </p:nvSpPr>
        <p:spPr>
          <a:xfrm>
            <a:off x="457200" y="1600201"/>
            <a:ext cx="7467600" cy="614354"/>
          </a:xfrm>
        </p:spPr>
        <p:txBody>
          <a:bodyPr/>
          <a:lstStyle/>
          <a:p>
            <a:r>
              <a:rPr lang="es-ES" dirty="0"/>
              <a:t> SI ES COMPUESTA</a:t>
            </a:r>
          </a:p>
        </p:txBody>
      </p:sp>
      <p:sp>
        <p:nvSpPr>
          <p:cNvPr id="4" name="3 Rectángulo"/>
          <p:cNvSpPr/>
          <p:nvPr/>
        </p:nvSpPr>
        <p:spPr>
          <a:xfrm>
            <a:off x="785786" y="2500306"/>
            <a:ext cx="6572296" cy="1477328"/>
          </a:xfrm>
          <a:prstGeom prst="rect">
            <a:avLst/>
          </a:prstGeom>
        </p:spPr>
        <p:txBody>
          <a:bodyPr wrap="square">
            <a:spAutoFit/>
          </a:bodyPr>
          <a:lstStyle/>
          <a:p>
            <a:r>
              <a:rPr lang="es-ES" dirty="0"/>
              <a:t>                   EMPLEADO</a:t>
            </a:r>
          </a:p>
          <a:p>
            <a:r>
              <a:rPr lang="es-ES" b="1" dirty="0">
                <a:solidFill>
                  <a:srgbClr val="FFFF00"/>
                </a:solidFill>
              </a:rPr>
              <a:t>EMPLEADO       HABILIDAD     </a:t>
            </a:r>
            <a:r>
              <a:rPr lang="es-ES" b="1" dirty="0"/>
              <a:t>LUGAR DE TRABAJO</a:t>
            </a:r>
          </a:p>
          <a:p>
            <a:r>
              <a:rPr lang="es-ES" dirty="0"/>
              <a:t>12121212A           tallado                Mantenimiento</a:t>
            </a:r>
          </a:p>
          <a:p>
            <a:r>
              <a:rPr lang="es-ES" dirty="0"/>
              <a:t>12345345G          mecánico             Dirección</a:t>
            </a:r>
          </a:p>
          <a:p>
            <a:r>
              <a:rPr lang="es-ES" dirty="0"/>
              <a:t>12345345G          computo                Gestión</a:t>
            </a:r>
          </a:p>
        </p:txBody>
      </p:sp>
      <p:sp>
        <p:nvSpPr>
          <p:cNvPr id="5" name="4 Rectángulo"/>
          <p:cNvSpPr/>
          <p:nvPr/>
        </p:nvSpPr>
        <p:spPr>
          <a:xfrm>
            <a:off x="285720" y="4429132"/>
            <a:ext cx="4500594" cy="1477328"/>
          </a:xfrm>
          <a:prstGeom prst="rect">
            <a:avLst/>
          </a:prstGeom>
        </p:spPr>
        <p:txBody>
          <a:bodyPr wrap="square">
            <a:spAutoFit/>
          </a:bodyPr>
          <a:lstStyle/>
          <a:p>
            <a:r>
              <a:rPr lang="es-ES" dirty="0"/>
              <a:t>                   EMPLEADO</a:t>
            </a:r>
          </a:p>
          <a:p>
            <a:r>
              <a:rPr lang="es-ES" b="1" dirty="0">
                <a:solidFill>
                  <a:srgbClr val="FFFF00"/>
                </a:solidFill>
              </a:rPr>
              <a:t>EMPLEADO        </a:t>
            </a:r>
            <a:r>
              <a:rPr lang="es-ES" b="1" dirty="0"/>
              <a:t>LUGAR DE TRABAJO</a:t>
            </a:r>
          </a:p>
          <a:p>
            <a:r>
              <a:rPr lang="es-ES" dirty="0"/>
              <a:t>12121212ª                   Mantenimiento</a:t>
            </a:r>
          </a:p>
          <a:p>
            <a:r>
              <a:rPr lang="es-ES" dirty="0"/>
              <a:t>12345345G                      Dirección</a:t>
            </a:r>
          </a:p>
          <a:p>
            <a:r>
              <a:rPr lang="es-ES" dirty="0"/>
              <a:t>12345345G                        Gestión</a:t>
            </a:r>
          </a:p>
        </p:txBody>
      </p:sp>
      <p:sp>
        <p:nvSpPr>
          <p:cNvPr id="6" name="5 Rectángulo"/>
          <p:cNvSpPr/>
          <p:nvPr/>
        </p:nvSpPr>
        <p:spPr>
          <a:xfrm>
            <a:off x="4929190" y="4143380"/>
            <a:ext cx="4214810" cy="1477328"/>
          </a:xfrm>
          <a:prstGeom prst="rect">
            <a:avLst/>
          </a:prstGeom>
        </p:spPr>
        <p:txBody>
          <a:bodyPr wrap="square">
            <a:spAutoFit/>
          </a:bodyPr>
          <a:lstStyle/>
          <a:p>
            <a:r>
              <a:rPr lang="es-ES" dirty="0"/>
              <a:t>                   EMPLEADO habilidad</a:t>
            </a:r>
          </a:p>
          <a:p>
            <a:r>
              <a:rPr lang="es-ES" b="1" dirty="0">
                <a:solidFill>
                  <a:srgbClr val="FFFF00"/>
                </a:solidFill>
              </a:rPr>
              <a:t>HABILIDAD     </a:t>
            </a:r>
            <a:r>
              <a:rPr lang="es-ES" b="1" dirty="0"/>
              <a:t>LUGAR DE TRABAJO</a:t>
            </a:r>
          </a:p>
          <a:p>
            <a:r>
              <a:rPr lang="es-ES" dirty="0"/>
              <a:t>tallado                Mantenimiento</a:t>
            </a:r>
          </a:p>
          <a:p>
            <a:r>
              <a:rPr lang="es-ES" dirty="0"/>
              <a:t>mecánico             Dirección</a:t>
            </a:r>
          </a:p>
          <a:p>
            <a:r>
              <a:rPr lang="es-ES" dirty="0"/>
              <a:t>computo                Gestión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10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Tercera forma normal (3FN)</a:t>
            </a:r>
          </a:p>
        </p:txBody>
      </p:sp>
      <p:sp>
        <p:nvSpPr>
          <p:cNvPr id="7" name="6 Rectángulo"/>
          <p:cNvSpPr/>
          <p:nvPr/>
        </p:nvSpPr>
        <p:spPr>
          <a:xfrm>
            <a:off x="571472" y="2143116"/>
            <a:ext cx="7353328" cy="1815882"/>
          </a:xfrm>
          <a:prstGeom prst="rect">
            <a:avLst/>
          </a:prstGeom>
        </p:spPr>
        <p:txBody>
          <a:bodyPr wrap="square">
            <a:spAutoFit/>
          </a:bodyPr>
          <a:lstStyle/>
          <a:p>
            <a:r>
              <a:rPr lang="es-ES" sz="2800" dirty="0"/>
              <a:t>Una relación está en tercera forma normal si está en segunda forma normal y tiene dependencia transitiva (dependencia encadenada).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Tercera forma normal (3FN)</a:t>
            </a:r>
          </a:p>
        </p:txBody>
      </p:sp>
      <p:sp>
        <p:nvSpPr>
          <p:cNvPr id="4" name="3 Rectángulo"/>
          <p:cNvSpPr/>
          <p:nvPr/>
        </p:nvSpPr>
        <p:spPr>
          <a:xfrm>
            <a:off x="571472" y="1643050"/>
            <a:ext cx="7215222" cy="1200329"/>
          </a:xfrm>
          <a:prstGeom prst="rect">
            <a:avLst/>
          </a:prstGeom>
        </p:spPr>
        <p:txBody>
          <a:bodyPr wrap="square">
            <a:spAutoFit/>
          </a:bodyPr>
          <a:lstStyle/>
          <a:p>
            <a:r>
              <a:rPr lang="es-ES" dirty="0"/>
              <a:t>Ocurre cuando una tabla está en 2FN y además ningún atributo que no sea clave depende transitivamente de las claves de la tabla. Es decir no ocurre cuando algún atributo depende funcionalmente de atributos que no son clave.</a:t>
            </a:r>
          </a:p>
        </p:txBody>
      </p:sp>
      <p:sp>
        <p:nvSpPr>
          <p:cNvPr id="5" name="4 Rectángulo"/>
          <p:cNvSpPr/>
          <p:nvPr/>
        </p:nvSpPr>
        <p:spPr>
          <a:xfrm>
            <a:off x="214282" y="2928934"/>
            <a:ext cx="8786874" cy="2031325"/>
          </a:xfrm>
          <a:prstGeom prst="rect">
            <a:avLst/>
          </a:prstGeom>
        </p:spPr>
        <p:txBody>
          <a:bodyPr wrap="square">
            <a:spAutoFit/>
          </a:bodyPr>
          <a:lstStyle/>
          <a:p>
            <a:r>
              <a:rPr lang="es-ES" b="1" dirty="0"/>
              <a:t>                                          ALUMNOS</a:t>
            </a:r>
          </a:p>
          <a:p>
            <a:r>
              <a:rPr lang="es-ES" b="1" dirty="0"/>
              <a:t>DNI                    Nombre        Apellido1   </a:t>
            </a:r>
            <a:r>
              <a:rPr lang="es-ES" b="1" dirty="0" err="1"/>
              <a:t>Cod</a:t>
            </a:r>
            <a:r>
              <a:rPr lang="es-ES" b="1" dirty="0"/>
              <a:t> Provincia       </a:t>
            </a:r>
            <a:r>
              <a:rPr lang="es-ES" b="1" dirty="0" err="1"/>
              <a:t>Provincia</a:t>
            </a:r>
            <a:endParaRPr lang="es-ES" b="1" dirty="0"/>
          </a:p>
          <a:p>
            <a:r>
              <a:rPr lang="es-ES" dirty="0"/>
              <a:t>12121349A        Salvador        Velasco             34                   Palencia</a:t>
            </a:r>
          </a:p>
          <a:p>
            <a:r>
              <a:rPr lang="pt-BR" dirty="0"/>
              <a:t>12121219A         Pedro            </a:t>
            </a:r>
            <a:r>
              <a:rPr lang="pt-BR" dirty="0" err="1"/>
              <a:t>Valiente</a:t>
            </a:r>
            <a:r>
              <a:rPr lang="pt-BR" dirty="0"/>
              <a:t>             34                   </a:t>
            </a:r>
            <a:r>
              <a:rPr lang="pt-BR" dirty="0" err="1"/>
              <a:t>Palencia</a:t>
            </a:r>
            <a:endParaRPr lang="pt-BR" dirty="0"/>
          </a:p>
          <a:p>
            <a:r>
              <a:rPr lang="es-ES" dirty="0"/>
              <a:t>3457775G          Ana              Fernández           47                  Valladolid</a:t>
            </a:r>
          </a:p>
          <a:p>
            <a:r>
              <a:rPr lang="es-ES" dirty="0"/>
              <a:t>5674378J           Sara              Crespo              47                   Valladolid</a:t>
            </a:r>
          </a:p>
          <a:p>
            <a:r>
              <a:rPr lang="pt-BR" dirty="0"/>
              <a:t>3456858S           Marina           </a:t>
            </a:r>
            <a:r>
              <a:rPr lang="pt-BR" dirty="0" err="1"/>
              <a:t>Serrat</a:t>
            </a:r>
            <a:r>
              <a:rPr lang="pt-BR" dirty="0"/>
              <a:t>               08                   Barcelona</a:t>
            </a:r>
            <a:endParaRPr lang="es-ES" dirty="0"/>
          </a:p>
        </p:txBody>
      </p:sp>
      <p:sp>
        <p:nvSpPr>
          <p:cNvPr id="6" name="5 Rectángulo"/>
          <p:cNvSpPr/>
          <p:nvPr/>
        </p:nvSpPr>
        <p:spPr>
          <a:xfrm>
            <a:off x="214282" y="5143512"/>
            <a:ext cx="8001056" cy="646331"/>
          </a:xfrm>
          <a:prstGeom prst="rect">
            <a:avLst/>
          </a:prstGeom>
        </p:spPr>
        <p:txBody>
          <a:bodyPr wrap="square">
            <a:spAutoFit/>
          </a:bodyPr>
          <a:lstStyle/>
          <a:p>
            <a:r>
              <a:rPr lang="es-ES" dirty="0"/>
              <a:t>La Provincia depende funcionalmente del código de provincia, lo que hace que no esté en 3FN. El arreglo sería: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p:txBody>
          <a:bodyPr>
            <a:normAutofit/>
          </a:bodyPr>
          <a:lstStyle/>
          <a:p>
            <a:r>
              <a:rPr lang="es-ES" dirty="0"/>
              <a:t>Tercera forma normal (3FN)</a:t>
            </a:r>
          </a:p>
        </p:txBody>
      </p:sp>
      <p:sp>
        <p:nvSpPr>
          <p:cNvPr id="5" name="4 Rectángulo"/>
          <p:cNvSpPr/>
          <p:nvPr/>
        </p:nvSpPr>
        <p:spPr>
          <a:xfrm>
            <a:off x="1000100" y="1428736"/>
            <a:ext cx="7000924" cy="2031325"/>
          </a:xfrm>
          <a:prstGeom prst="rect">
            <a:avLst/>
          </a:prstGeom>
        </p:spPr>
        <p:txBody>
          <a:bodyPr wrap="square">
            <a:spAutoFit/>
          </a:bodyPr>
          <a:lstStyle/>
          <a:p>
            <a:r>
              <a:rPr lang="es-ES" b="1" dirty="0"/>
              <a:t>                                   ALUMNOS</a:t>
            </a:r>
          </a:p>
          <a:p>
            <a:r>
              <a:rPr lang="es-ES" b="1" dirty="0"/>
              <a:t>DNI                    Nombre             Apellido1      </a:t>
            </a:r>
            <a:r>
              <a:rPr lang="es-ES" b="1" dirty="0" err="1"/>
              <a:t>Cod</a:t>
            </a:r>
            <a:r>
              <a:rPr lang="es-ES" b="1" dirty="0"/>
              <a:t> Provincia</a:t>
            </a:r>
          </a:p>
          <a:p>
            <a:r>
              <a:rPr lang="es-ES" dirty="0"/>
              <a:t>12121349ª         Salvador            Velasco                 34</a:t>
            </a:r>
          </a:p>
          <a:p>
            <a:r>
              <a:rPr lang="es-ES" dirty="0"/>
              <a:t>12121219A         Pedro               Valiente                    34</a:t>
            </a:r>
          </a:p>
          <a:p>
            <a:r>
              <a:rPr lang="es-ES" dirty="0"/>
              <a:t>3457775G           Ana                Fernández               47</a:t>
            </a:r>
          </a:p>
          <a:p>
            <a:r>
              <a:rPr lang="es-ES" dirty="0"/>
              <a:t>5674378J            Sara                Crespo                    47</a:t>
            </a:r>
          </a:p>
          <a:p>
            <a:r>
              <a:rPr lang="es-ES" dirty="0"/>
              <a:t>3456858S           Marina                Serrat                    08</a:t>
            </a:r>
          </a:p>
        </p:txBody>
      </p:sp>
      <p:sp>
        <p:nvSpPr>
          <p:cNvPr id="6" name="5 Rectángulo"/>
          <p:cNvSpPr/>
          <p:nvPr/>
        </p:nvSpPr>
        <p:spPr>
          <a:xfrm>
            <a:off x="1428728" y="3643314"/>
            <a:ext cx="4572000" cy="1477328"/>
          </a:xfrm>
          <a:prstGeom prst="rect">
            <a:avLst/>
          </a:prstGeom>
        </p:spPr>
        <p:txBody>
          <a:bodyPr>
            <a:spAutoFit/>
          </a:bodyPr>
          <a:lstStyle/>
          <a:p>
            <a:r>
              <a:rPr lang="es-ES" b="1" dirty="0"/>
              <a:t>               PROVINCIA</a:t>
            </a:r>
          </a:p>
          <a:p>
            <a:r>
              <a:rPr lang="es-ES" b="1" dirty="0" err="1"/>
              <a:t>Cod</a:t>
            </a:r>
            <a:r>
              <a:rPr lang="es-ES" b="1" dirty="0"/>
              <a:t> Provincia              </a:t>
            </a:r>
            <a:r>
              <a:rPr lang="es-ES" b="1" dirty="0" err="1"/>
              <a:t>Provincia</a:t>
            </a:r>
            <a:endParaRPr lang="es-ES" b="1" dirty="0"/>
          </a:p>
          <a:p>
            <a:r>
              <a:rPr lang="es-ES" dirty="0"/>
              <a:t>34                                  Palencia</a:t>
            </a:r>
          </a:p>
          <a:p>
            <a:r>
              <a:rPr lang="es-ES" dirty="0"/>
              <a:t>47                                  Valladolid</a:t>
            </a:r>
          </a:p>
          <a:p>
            <a:r>
              <a:rPr lang="es-ES" dirty="0"/>
              <a:t>08                                   Barcelona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Forma normal de </a:t>
            </a:r>
            <a:r>
              <a:rPr lang="es-ES" dirty="0" err="1"/>
              <a:t>Boyce-Codd</a:t>
            </a:r>
            <a:br>
              <a:rPr lang="es-ES" dirty="0"/>
            </a:br>
            <a:endParaRPr lang="es-ES" dirty="0"/>
          </a:p>
        </p:txBody>
      </p:sp>
      <p:sp>
        <p:nvSpPr>
          <p:cNvPr id="8" name="7 Rectángulo"/>
          <p:cNvSpPr/>
          <p:nvPr/>
        </p:nvSpPr>
        <p:spPr>
          <a:xfrm>
            <a:off x="357158" y="1428736"/>
            <a:ext cx="8358246" cy="1631216"/>
          </a:xfrm>
          <a:prstGeom prst="rect">
            <a:avLst/>
          </a:prstGeom>
        </p:spPr>
        <p:txBody>
          <a:bodyPr wrap="square">
            <a:spAutoFit/>
          </a:bodyPr>
          <a:lstStyle/>
          <a:p>
            <a:r>
              <a:rPr lang="es-ES" sz="2000" dirty="0"/>
              <a:t>es una forma normal utilizada en la normalización de bases de datos. Es una versión ligeramente más fuerte que la Tercera forma normal (3FN). La forma normal de </a:t>
            </a:r>
            <a:r>
              <a:rPr lang="es-ES" sz="2000" dirty="0" err="1"/>
              <a:t>Boyce-Codd</a:t>
            </a:r>
            <a:r>
              <a:rPr lang="es-ES" sz="2000" dirty="0"/>
              <a:t> requiere que no existan dependencias funcionales no triviales de los atributos que no sean un conjunto de la clave candidata.</a:t>
            </a:r>
          </a:p>
        </p:txBody>
      </p:sp>
      <p:sp>
        <p:nvSpPr>
          <p:cNvPr id="13" name="12 Rectángulo"/>
          <p:cNvSpPr/>
          <p:nvPr/>
        </p:nvSpPr>
        <p:spPr>
          <a:xfrm>
            <a:off x="285720" y="4143380"/>
            <a:ext cx="8858280" cy="707886"/>
          </a:xfrm>
          <a:prstGeom prst="rect">
            <a:avLst/>
          </a:prstGeom>
        </p:spPr>
        <p:txBody>
          <a:bodyPr wrap="square">
            <a:spAutoFit/>
          </a:bodyPr>
          <a:lstStyle/>
          <a:p>
            <a:r>
              <a:rPr lang="es-ES" sz="2000" dirty="0"/>
              <a:t>En términos menos formales, una tabla está en FNBC si está en 3FN y los únicos determinantes son claves candidatas.</a:t>
            </a:r>
          </a:p>
        </p:txBody>
      </p:sp>
      <p:sp>
        <p:nvSpPr>
          <p:cNvPr id="14" name="13 Rectángulo"/>
          <p:cNvSpPr/>
          <p:nvPr/>
        </p:nvSpPr>
        <p:spPr>
          <a:xfrm>
            <a:off x="357158" y="3214686"/>
            <a:ext cx="8286808" cy="707886"/>
          </a:xfrm>
          <a:prstGeom prst="rect">
            <a:avLst/>
          </a:prstGeom>
        </p:spPr>
        <p:txBody>
          <a:bodyPr wrap="square">
            <a:spAutoFit/>
          </a:bodyPr>
          <a:lstStyle/>
          <a:p>
            <a:r>
              <a:rPr lang="es-ES" sz="2000" dirty="0"/>
              <a:t>Se dice que una tabla está en FNBC si y solo si está en 3FN y cada dependencia funcional no trivial tiene una clave candidata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Dependencia funcional transitiva</a:t>
            </a:r>
          </a:p>
        </p:txBody>
      </p:sp>
      <p:sp>
        <p:nvSpPr>
          <p:cNvPr id="4" name="3 Rectángulo"/>
          <p:cNvSpPr/>
          <p:nvPr/>
        </p:nvSpPr>
        <p:spPr>
          <a:xfrm>
            <a:off x="214282" y="1643050"/>
            <a:ext cx="8929718" cy="4093428"/>
          </a:xfrm>
          <a:prstGeom prst="rect">
            <a:avLst/>
          </a:prstGeom>
        </p:spPr>
        <p:txBody>
          <a:bodyPr wrap="square">
            <a:spAutoFit/>
          </a:bodyPr>
          <a:lstStyle/>
          <a:p>
            <a:r>
              <a:rPr lang="es-ES" sz="2000" dirty="0"/>
              <a:t>Es la dependencia que está encadenada. Dado un valor de X, existe un valor de Y, y dado un valor de Y existe un valor de Z que es transitivamente dependiente de X. </a:t>
            </a:r>
          </a:p>
          <a:p>
            <a:endParaRPr lang="es-ES" sz="2000" dirty="0"/>
          </a:p>
          <a:p>
            <a:r>
              <a:rPr lang="es-ES" sz="2000" dirty="0"/>
              <a:t>Por ejemplo si X es el atributo </a:t>
            </a:r>
            <a:r>
              <a:rPr lang="es-ES" sz="2000" b="1" dirty="0"/>
              <a:t>Número de Clase de un instituto, e Y es el atributo Código Tutor. Entonces X→Y (el tutor depende funcionalmente del número de clase). Si </a:t>
            </a:r>
            <a:r>
              <a:rPr lang="es-ES" sz="2000" dirty="0"/>
              <a:t>Z representa el </a:t>
            </a:r>
            <a:r>
              <a:rPr lang="es-ES" sz="2000" b="1" dirty="0"/>
              <a:t>Código del departamento, entonces Y→Z (el código del departamento </a:t>
            </a:r>
            <a:r>
              <a:rPr lang="es-ES" sz="2000" dirty="0"/>
              <a:t>depende funcionalmente del código tutor, cada tutor sólo puede estar en un departamento). Como no ocurre que Y→X (el código de la clase no depende</a:t>
            </a:r>
          </a:p>
          <a:p>
            <a:r>
              <a:rPr lang="es-ES" sz="2000" dirty="0"/>
              <a:t>funcionalmente del código tutor, un código tutor se puede corresponder con varios códigos de clase). Entonces X →Z (el código del departamento depende transitivamente del código de la clase).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Forma normal de </a:t>
            </a:r>
            <a:r>
              <a:rPr lang="es-ES" dirty="0" err="1"/>
              <a:t>Boyce-Codd</a:t>
            </a:r>
            <a:br>
              <a:rPr lang="es-ES" dirty="0"/>
            </a:br>
            <a:endParaRPr lang="es-ES" dirty="0"/>
          </a:p>
        </p:txBody>
      </p:sp>
      <p:sp>
        <p:nvSpPr>
          <p:cNvPr id="6" name="5 Rectángulo"/>
          <p:cNvSpPr/>
          <p:nvPr/>
        </p:nvSpPr>
        <p:spPr>
          <a:xfrm>
            <a:off x="214282" y="5000636"/>
            <a:ext cx="8715436" cy="1200329"/>
          </a:xfrm>
          <a:prstGeom prst="rect">
            <a:avLst/>
          </a:prstGeom>
        </p:spPr>
        <p:txBody>
          <a:bodyPr wrap="square">
            <a:spAutoFit/>
          </a:bodyPr>
          <a:lstStyle/>
          <a:p>
            <a:r>
              <a:rPr lang="es-ES" dirty="0"/>
              <a:t>El propósito de la tabla es mostrar qué tutores están asignados a qué estudiantes. Las claves candidatas de la tabla son:</a:t>
            </a:r>
          </a:p>
          <a:p>
            <a:r>
              <a:rPr lang="es-ES" dirty="0"/>
              <a:t>{ID Tutor, ID Estudiante}</a:t>
            </a:r>
          </a:p>
          <a:p>
            <a:r>
              <a:rPr lang="es-ES" dirty="0"/>
              <a:t>{Número de seguro social del tutor, ID Estudiante</a:t>
            </a:r>
          </a:p>
        </p:txBody>
      </p:sp>
      <p:graphicFrame>
        <p:nvGraphicFramePr>
          <p:cNvPr id="7" name="6 Tabla"/>
          <p:cNvGraphicFramePr>
            <a:graphicFrameLocks noGrp="1"/>
          </p:cNvGraphicFramePr>
          <p:nvPr/>
        </p:nvGraphicFramePr>
        <p:xfrm>
          <a:off x="642910" y="2143116"/>
          <a:ext cx="7191404" cy="2194560"/>
        </p:xfrm>
        <a:graphic>
          <a:graphicData uri="http://schemas.openxmlformats.org/drawingml/2006/table">
            <a:tbl>
              <a:tblPr/>
              <a:tblGrid>
                <a:gridCol w="1741655">
                  <a:extLst>
                    <a:ext uri="{9D8B030D-6E8A-4147-A177-3AD203B41FA5}">
                      <a16:colId xmlns:a16="http://schemas.microsoft.com/office/drawing/2014/main" val="20000"/>
                    </a:ext>
                  </a:extLst>
                </a:gridCol>
                <a:gridCol w="3708094">
                  <a:extLst>
                    <a:ext uri="{9D8B030D-6E8A-4147-A177-3AD203B41FA5}">
                      <a16:colId xmlns:a16="http://schemas.microsoft.com/office/drawing/2014/main" val="20001"/>
                    </a:ext>
                  </a:extLst>
                </a:gridCol>
                <a:gridCol w="1741655">
                  <a:extLst>
                    <a:ext uri="{9D8B030D-6E8A-4147-A177-3AD203B41FA5}">
                      <a16:colId xmlns:a16="http://schemas.microsoft.com/office/drawing/2014/main" val="20002"/>
                    </a:ext>
                  </a:extLst>
                </a:gridCol>
              </a:tblGrid>
              <a:tr h="0">
                <a:tc gridSpan="3">
                  <a:txBody>
                    <a:bodyPr/>
                    <a:lstStyle/>
                    <a:p>
                      <a:r>
                        <a:rPr lang="es-ES" dirty="0"/>
                        <a:t>Referencia </a:t>
                      </a:r>
                      <a:r>
                        <a:rPr lang="es-ES" dirty="0">
                          <a:solidFill>
                            <a:schemeClr val="bg1"/>
                          </a:solidFill>
                        </a:rPr>
                        <a:t>cruzada de Tutor/Estudiante</a:t>
                      </a:r>
                    </a:p>
                  </a:txBody>
                  <a:tcPr anchor="ctr">
                    <a:solidFill>
                      <a:srgbClr val="F9F9F9"/>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0">
                <a:tc>
                  <a:txBody>
                    <a:bodyPr/>
                    <a:lstStyle/>
                    <a:p>
                      <a:pPr algn="ctr"/>
                      <a:r>
                        <a:rPr lang="es-ES" dirty="0">
                          <a:solidFill>
                            <a:schemeClr val="bg1"/>
                          </a:solidFill>
                        </a:rPr>
                        <a:t>ID Tutor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s-ES" dirty="0">
                          <a:solidFill>
                            <a:schemeClr val="bg1"/>
                          </a:solidFill>
                        </a:rPr>
                        <a:t>Número de seguro social del tutor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s-ES">
                          <a:solidFill>
                            <a:schemeClr val="bg1"/>
                          </a:solidFill>
                        </a:rPr>
                        <a:t>ID Estudiante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0">
                <a:tc>
                  <a:txBody>
                    <a:bodyPr/>
                    <a:lstStyle/>
                    <a:p>
                      <a:r>
                        <a:rPr lang="es-ES">
                          <a:solidFill>
                            <a:schemeClr val="bg1"/>
                          </a:solidFill>
                        </a:rPr>
                        <a:t>1078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s-ES" dirty="0">
                          <a:solidFill>
                            <a:schemeClr val="bg1"/>
                          </a:solidFill>
                        </a:rPr>
                        <a:t>088-51-0074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s-ES">
                          <a:solidFill>
                            <a:schemeClr val="bg1"/>
                          </a:solidFill>
                        </a:rPr>
                        <a:t>31850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r>
                        <a:rPr lang="es-ES">
                          <a:solidFill>
                            <a:schemeClr val="bg1"/>
                          </a:solidFill>
                        </a:rPr>
                        <a:t>1078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s-ES" dirty="0">
                          <a:solidFill>
                            <a:schemeClr val="bg1"/>
                          </a:solidFill>
                        </a:rPr>
                        <a:t>088-51-0074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s-ES">
                          <a:solidFill>
                            <a:schemeClr val="bg1"/>
                          </a:solidFill>
                        </a:rPr>
                        <a:t>37921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0">
                <a:tc>
                  <a:txBody>
                    <a:bodyPr/>
                    <a:lstStyle/>
                    <a:p>
                      <a:r>
                        <a:rPr lang="es-ES">
                          <a:solidFill>
                            <a:schemeClr val="bg1"/>
                          </a:solidFill>
                        </a:rPr>
                        <a:t>1293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s-ES" dirty="0">
                          <a:solidFill>
                            <a:schemeClr val="bg1"/>
                          </a:solidFill>
                        </a:rPr>
                        <a:t>096-77-4146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s-ES">
                          <a:solidFill>
                            <a:schemeClr val="bg1"/>
                          </a:solidFill>
                        </a:rPr>
                        <a:t>46224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0">
                <a:tc>
                  <a:txBody>
                    <a:bodyPr/>
                    <a:lstStyle/>
                    <a:p>
                      <a:r>
                        <a:rPr lang="es-ES">
                          <a:solidFill>
                            <a:schemeClr val="bg1"/>
                          </a:solidFill>
                        </a:rPr>
                        <a:t>1480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s-ES" dirty="0">
                          <a:solidFill>
                            <a:schemeClr val="bg1"/>
                          </a:solidFill>
                        </a:rPr>
                        <a:t>072-21-2223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s-ES" dirty="0">
                          <a:solidFill>
                            <a:schemeClr val="bg1"/>
                          </a:solidFill>
                        </a:rPr>
                        <a:t>31850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BASE DE DATOS</a:t>
            </a:r>
          </a:p>
        </p:txBody>
      </p:sp>
      <p:sp>
        <p:nvSpPr>
          <p:cNvPr id="6" name="5 Marcador de contenido"/>
          <p:cNvSpPr>
            <a:spLocks noGrp="1"/>
          </p:cNvSpPr>
          <p:nvPr>
            <p:ph idx="1"/>
          </p:nvPr>
        </p:nvSpPr>
        <p:spPr/>
        <p:txBody>
          <a:bodyPr/>
          <a:lstStyle/>
          <a:p>
            <a:r>
              <a:rPr lang="es-ES" dirty="0"/>
              <a:t>NORMALIZACION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Dependencias funcionales</a:t>
            </a:r>
          </a:p>
        </p:txBody>
      </p:sp>
      <p:sp>
        <p:nvSpPr>
          <p:cNvPr id="4" name="3 Rectángulo"/>
          <p:cNvSpPr/>
          <p:nvPr/>
        </p:nvSpPr>
        <p:spPr>
          <a:xfrm>
            <a:off x="642910" y="1643050"/>
            <a:ext cx="7286660" cy="4893647"/>
          </a:xfrm>
          <a:prstGeom prst="rect">
            <a:avLst/>
          </a:prstGeom>
        </p:spPr>
        <p:txBody>
          <a:bodyPr wrap="square">
            <a:spAutoFit/>
          </a:bodyPr>
          <a:lstStyle/>
          <a:p>
            <a:r>
              <a:rPr lang="es-ES" sz="2400" dirty="0"/>
              <a:t>Se dice que un conjunto de atributos (Y) depende funcionalmente de otro conjunto de atributos (X) si para cada valor de X hay un único valor posible para Y. Simbólicamente se denota por X→Y.</a:t>
            </a:r>
          </a:p>
          <a:p>
            <a:r>
              <a:rPr lang="es-ES" sz="2400" dirty="0"/>
              <a:t>Por ejemplo el nombre de una persona depende funcionalmente del DNI, para un DNI concreto sólo hay un nombre posible. Un ejemplo, el departamento no tiene dependencia funcional, ya que para un mismo </a:t>
            </a:r>
            <a:r>
              <a:rPr lang="es-ES" sz="2400" dirty="0" err="1"/>
              <a:t>DNi</a:t>
            </a:r>
            <a:r>
              <a:rPr lang="es-ES" sz="2400" dirty="0"/>
              <a:t> puede haber más de un departamento posible.</a:t>
            </a:r>
          </a:p>
          <a:p>
            <a:r>
              <a:rPr lang="es-ES" sz="2400" dirty="0"/>
              <a:t>Al conjunto X del que depende funcionalmente el conjunto Y se le llama </a:t>
            </a:r>
            <a:r>
              <a:rPr lang="es-ES" sz="2400" b="1" dirty="0"/>
              <a:t>determinante. </a:t>
            </a:r>
            <a:r>
              <a:rPr lang="es-ES" sz="2400" dirty="0"/>
              <a:t>Al conjunto Y se le llama implicado.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Dependencia funcional completa</a:t>
            </a:r>
          </a:p>
        </p:txBody>
      </p:sp>
      <p:sp>
        <p:nvSpPr>
          <p:cNvPr id="4" name="3 Rectángulo"/>
          <p:cNvSpPr/>
          <p:nvPr/>
        </p:nvSpPr>
        <p:spPr>
          <a:xfrm>
            <a:off x="357142" y="1571612"/>
            <a:ext cx="8786858" cy="4524315"/>
          </a:xfrm>
          <a:prstGeom prst="rect">
            <a:avLst/>
          </a:prstGeom>
        </p:spPr>
        <p:txBody>
          <a:bodyPr wrap="square">
            <a:spAutoFit/>
          </a:bodyPr>
          <a:lstStyle/>
          <a:p>
            <a:r>
              <a:rPr lang="es-ES" sz="2400" dirty="0"/>
              <a:t>Un conjunto de atributos (Y) tiene una dependencia funcional completa sobre otro conjunto de atributos (X) si Y tiene dependencia funcional de X y además no se puede obtener de X un conjunto de atributos más pequeño que consiga una dependencia funcional de Y.</a:t>
            </a:r>
          </a:p>
          <a:p>
            <a:r>
              <a:rPr lang="es-ES" sz="2400" dirty="0"/>
              <a:t>Por ejemplo en una tabla de clientes, el conjunto de atributos formado por el </a:t>
            </a:r>
            <a:r>
              <a:rPr lang="es-ES" sz="2400" b="1" dirty="0"/>
              <a:t>nombre </a:t>
            </a:r>
            <a:r>
              <a:rPr lang="es-ES" sz="2400" dirty="0"/>
              <a:t>y el </a:t>
            </a:r>
            <a:r>
              <a:rPr lang="es-ES" sz="2400" b="1" dirty="0" err="1"/>
              <a:t>dni</a:t>
            </a:r>
            <a:r>
              <a:rPr lang="es-ES" sz="2400" b="1" dirty="0"/>
              <a:t> </a:t>
            </a:r>
            <a:r>
              <a:rPr lang="es-ES" sz="2400" dirty="0"/>
              <a:t>producen una dependencia funcional sobre el atributo </a:t>
            </a:r>
            <a:r>
              <a:rPr lang="es-ES" sz="2400" b="1" dirty="0"/>
              <a:t>apellidos. </a:t>
            </a:r>
            <a:r>
              <a:rPr lang="es-ES" sz="2400" dirty="0"/>
              <a:t>Pero no es plena ya que el </a:t>
            </a:r>
            <a:r>
              <a:rPr lang="es-ES" sz="2400" b="1" dirty="0" err="1"/>
              <a:t>dni</a:t>
            </a:r>
            <a:r>
              <a:rPr lang="es-ES" sz="2400" b="1" dirty="0"/>
              <a:t> </a:t>
            </a:r>
            <a:r>
              <a:rPr lang="es-ES" sz="2400" dirty="0"/>
              <a:t>sólo también produce una dependencia funcional sobre</a:t>
            </a:r>
            <a:r>
              <a:rPr lang="es-ES" sz="2400" b="1" dirty="0"/>
              <a:t> apellidos. </a:t>
            </a:r>
            <a:r>
              <a:rPr lang="es-ES" sz="2400" dirty="0"/>
              <a:t>El</a:t>
            </a:r>
            <a:r>
              <a:rPr lang="es-ES" sz="2400" b="1" dirty="0"/>
              <a:t> </a:t>
            </a:r>
            <a:r>
              <a:rPr lang="es-ES" sz="2400" b="1" dirty="0" err="1"/>
              <a:t>dni</a:t>
            </a:r>
            <a:r>
              <a:rPr lang="es-ES" sz="2400" dirty="0"/>
              <a:t> sí produce una dependencia funcional completa sobre el campo apellidos. Una dependencia funcional completa se denota como X⇒Y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Dependencia funcional elemental</a:t>
            </a:r>
          </a:p>
        </p:txBody>
      </p:sp>
      <p:sp>
        <p:nvSpPr>
          <p:cNvPr id="4" name="3 Rectángulo"/>
          <p:cNvSpPr/>
          <p:nvPr/>
        </p:nvSpPr>
        <p:spPr>
          <a:xfrm>
            <a:off x="1000100" y="2285992"/>
            <a:ext cx="7072362" cy="1384995"/>
          </a:xfrm>
          <a:prstGeom prst="rect">
            <a:avLst/>
          </a:prstGeom>
        </p:spPr>
        <p:txBody>
          <a:bodyPr wrap="square">
            <a:spAutoFit/>
          </a:bodyPr>
          <a:lstStyle/>
          <a:p>
            <a:r>
              <a:rPr lang="es-ES" sz="2800" dirty="0"/>
              <a:t>Se produce cuando X e Y forman una dependencia funcional completa y además Y es un único atributo.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420888"/>
            <a:ext cx="7620000" cy="1143000"/>
          </a:xfrm>
        </p:spPr>
        <p:txBody>
          <a:bodyPr>
            <a:normAutofit fontScale="90000"/>
          </a:bodyPr>
          <a:lstStyle/>
          <a:p>
            <a:pPr algn="ctr"/>
            <a:r>
              <a:rPr lang="es-ES" sz="5400" dirty="0"/>
              <a:t>Ejemplo de</a:t>
            </a:r>
            <a:br>
              <a:rPr lang="es-ES" sz="5400" dirty="0"/>
            </a:br>
            <a:r>
              <a:rPr lang="es-ES" sz="5400" dirty="0"/>
              <a:t>normalización </a:t>
            </a:r>
          </a:p>
        </p:txBody>
      </p:sp>
    </p:spTree>
    <p:extLst>
      <p:ext uri="{BB962C8B-B14F-4D97-AF65-F5344CB8AC3E}">
        <p14:creationId xmlns:p14="http://schemas.microsoft.com/office/powerpoint/2010/main" val="2390971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48208" y="72490"/>
            <a:ext cx="7620000" cy="3187824"/>
          </a:xfrm>
        </p:spPr>
        <p:txBody>
          <a:bodyPr>
            <a:normAutofit/>
          </a:bodyPr>
          <a:lstStyle/>
          <a:p>
            <a:pPr marL="114300" indent="0">
              <a:buNone/>
            </a:pPr>
            <a:r>
              <a:rPr lang="es-ES" sz="2800" dirty="0"/>
              <a:t>Partimos de la siguiente tabla</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20" y="1214422"/>
            <a:ext cx="8316417" cy="210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2 Marcador de contenido"/>
          <p:cNvSpPr txBox="1">
            <a:spLocks/>
          </p:cNvSpPr>
          <p:nvPr/>
        </p:nvSpPr>
        <p:spPr>
          <a:xfrm>
            <a:off x="348208" y="3933056"/>
            <a:ext cx="7620000" cy="237626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s-ES" sz="2800" dirty="0"/>
              <a:t>En esta tabla, es un claro ejemplo de Base de Datos sin normalizar.</a:t>
            </a:r>
          </a:p>
          <a:p>
            <a:pPr marL="114300" indent="0">
              <a:buFont typeface="Arial" pitchFamily="34" charset="0"/>
              <a:buNone/>
            </a:pPr>
            <a:r>
              <a:rPr lang="es-ES" sz="2800" dirty="0"/>
              <a:t>Se puede observar una repetición de datos</a:t>
            </a:r>
          </a:p>
          <a:p>
            <a:pPr marL="114300" indent="0">
              <a:buFont typeface="Arial" pitchFamily="34" charset="0"/>
              <a:buNone/>
            </a:pPr>
            <a:endParaRPr lang="es-ES" sz="3200" dirty="0"/>
          </a:p>
        </p:txBody>
      </p:sp>
    </p:spTree>
    <p:extLst>
      <p:ext uri="{BB962C8B-B14F-4D97-AF65-F5344CB8AC3E}">
        <p14:creationId xmlns:p14="http://schemas.microsoft.com/office/powerpoint/2010/main" val="990847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68493" y="4941168"/>
            <a:ext cx="7620000" cy="1656184"/>
          </a:xfrm>
        </p:spPr>
        <p:txBody>
          <a:bodyPr>
            <a:normAutofit fontScale="85000" lnSpcReduction="20000"/>
          </a:bodyPr>
          <a:lstStyle/>
          <a:p>
            <a:pPr marL="114300" indent="0">
              <a:buNone/>
            </a:pPr>
            <a:r>
              <a:rPr lang="es-ES" dirty="0"/>
              <a:t>Se observa:</a:t>
            </a:r>
          </a:p>
          <a:p>
            <a:pPr>
              <a:buClr>
                <a:schemeClr val="accent1">
                  <a:lumMod val="10000"/>
                </a:schemeClr>
              </a:buClr>
            </a:pPr>
            <a:r>
              <a:rPr lang="es-ES" dirty="0"/>
              <a:t> </a:t>
            </a:r>
            <a:r>
              <a:rPr lang="es-ES" dirty="0" err="1"/>
              <a:t>Eliminacion</a:t>
            </a:r>
            <a:r>
              <a:rPr lang="es-ES" dirty="0"/>
              <a:t> de los grupos repetidos de datos.</a:t>
            </a:r>
          </a:p>
          <a:p>
            <a:pPr>
              <a:buClr>
                <a:schemeClr val="accent1">
                  <a:lumMod val="10000"/>
                </a:schemeClr>
              </a:buClr>
            </a:pPr>
            <a:r>
              <a:rPr lang="es-ES" dirty="0"/>
              <a:t> Se crea en su lugar una nueva tabla con el grupo repetido</a:t>
            </a:r>
          </a:p>
        </p:txBody>
      </p:sp>
      <p:sp>
        <p:nvSpPr>
          <p:cNvPr id="5" name="2 Marcador de contenido"/>
          <p:cNvSpPr txBox="1">
            <a:spLocks/>
          </p:cNvSpPr>
          <p:nvPr/>
        </p:nvSpPr>
        <p:spPr>
          <a:xfrm>
            <a:off x="368493" y="116632"/>
            <a:ext cx="7620000" cy="837828"/>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spcBef>
                <a:spcPct val="0"/>
              </a:spcBef>
              <a:buNone/>
            </a:pPr>
            <a:r>
              <a:rPr lang="es-ES" sz="4600" spc="-100" dirty="0">
                <a:solidFill>
                  <a:schemeClr val="tx2"/>
                </a:solidFill>
                <a:latin typeface="+mj-lt"/>
                <a:ea typeface="+mj-ea"/>
                <a:cs typeface="+mj-cs"/>
              </a:rPr>
              <a:t>Pasada a 1ª FN</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158" y="1000108"/>
            <a:ext cx="7918644" cy="15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58" y="2714620"/>
            <a:ext cx="7382472" cy="198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8466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764704"/>
            <a:ext cx="7620000" cy="4800600"/>
          </a:xfrm>
        </p:spPr>
        <p:txBody>
          <a:bodyPr>
            <a:normAutofit lnSpcReduction="10000"/>
          </a:bodyPr>
          <a:lstStyle/>
          <a:p>
            <a:pPr marL="114300" indent="0">
              <a:buNone/>
            </a:pPr>
            <a:r>
              <a:rPr lang="es-ES" sz="2800" dirty="0"/>
              <a:t>La tabla ORDENES está en 2FN.</a:t>
            </a:r>
          </a:p>
          <a:p>
            <a:pPr marL="114300" indent="0">
              <a:buNone/>
            </a:pPr>
            <a:r>
              <a:rPr lang="es-ES" sz="1600" dirty="0"/>
              <a:t>  </a:t>
            </a:r>
          </a:p>
          <a:p>
            <a:pPr marL="114300" indent="0">
              <a:buNone/>
            </a:pPr>
            <a:r>
              <a:rPr lang="es-ES" sz="2800" dirty="0"/>
              <a:t>Por su parte, la tabla ARTICULOS_ORDENES no lo esta ya que las columnas PRECIO y DESC_ITEM son dependientes de NUM_ITEM, pero no son dependientes de ID_ORDEN. Lo que haremos a continuación es eliminar estas columnas de la tabla ARTICULOS_ORDENES y crear una tabla ARTICULOS con dichas columnas y la llave primaria de la que dependen.</a:t>
            </a:r>
          </a:p>
        </p:txBody>
      </p:sp>
    </p:spTree>
    <p:extLst>
      <p:ext uri="{BB962C8B-B14F-4D97-AF65-F5344CB8AC3E}">
        <p14:creationId xmlns:p14="http://schemas.microsoft.com/office/powerpoint/2010/main" val="3195038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51" y="-58362"/>
            <a:ext cx="7620000" cy="940966"/>
          </a:xfrm>
        </p:spPr>
        <p:txBody>
          <a:bodyPr/>
          <a:lstStyle/>
          <a:p>
            <a:r>
              <a:rPr lang="es-ES" dirty="0"/>
              <a:t>Pasada a 2ª FN</a:t>
            </a:r>
          </a:p>
        </p:txBody>
      </p:sp>
      <p:sp>
        <p:nvSpPr>
          <p:cNvPr id="3" name="2 Marcador de contenido"/>
          <p:cNvSpPr>
            <a:spLocks noGrp="1"/>
          </p:cNvSpPr>
          <p:nvPr>
            <p:ph idx="1"/>
          </p:nvPr>
        </p:nvSpPr>
        <p:spPr>
          <a:xfrm>
            <a:off x="323528" y="4988869"/>
            <a:ext cx="7620000" cy="1685559"/>
          </a:xfrm>
        </p:spPr>
        <p:txBody>
          <a:bodyPr>
            <a:normAutofit fontScale="77500" lnSpcReduction="20000"/>
          </a:bodyPr>
          <a:lstStyle/>
          <a:p>
            <a:pPr>
              <a:buClr>
                <a:schemeClr val="accent1">
                  <a:lumMod val="10000"/>
                </a:schemeClr>
              </a:buClr>
            </a:pPr>
            <a:r>
              <a:rPr lang="es-ES" dirty="0"/>
              <a:t>Se determina cuáles columnas que no son llave no dependen de la llave primaria de la tabla.</a:t>
            </a:r>
          </a:p>
          <a:p>
            <a:pPr>
              <a:buClr>
                <a:schemeClr val="accent1">
                  <a:lumMod val="10000"/>
                </a:schemeClr>
              </a:buClr>
            </a:pPr>
            <a:r>
              <a:rPr lang="es-ES" dirty="0"/>
              <a:t>Se eliminan esas columnas de la tabla base.</a:t>
            </a:r>
          </a:p>
          <a:p>
            <a:pPr>
              <a:buClr>
                <a:schemeClr val="accent1">
                  <a:lumMod val="10000"/>
                </a:schemeClr>
              </a:buClr>
            </a:pPr>
            <a:r>
              <a:rPr lang="es-ES" dirty="0"/>
              <a:t>Se crear una segunda tabla con esas columnas</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034" y="785794"/>
            <a:ext cx="7217212" cy="2084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472" y="3000372"/>
            <a:ext cx="6858095" cy="198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5303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404664"/>
            <a:ext cx="8750206" cy="5616624"/>
          </a:xfrm>
        </p:spPr>
        <p:txBody>
          <a:bodyPr>
            <a:noAutofit/>
          </a:bodyPr>
          <a:lstStyle/>
          <a:p>
            <a:pPr marL="114300" indent="0">
              <a:buNone/>
            </a:pPr>
            <a:r>
              <a:rPr lang="es-ES" sz="2800" dirty="0"/>
              <a:t>La tercera forma normal nos dice que tenemos que eliminar cualquier columna no llave que sea</a:t>
            </a:r>
          </a:p>
          <a:p>
            <a:pPr marL="114300" indent="0">
              <a:buNone/>
            </a:pPr>
            <a:r>
              <a:rPr lang="es-ES" sz="2800" dirty="0"/>
              <a:t>dependiente de otra columna no llave. Los pasos a seguir son:</a:t>
            </a:r>
          </a:p>
          <a:p>
            <a:pPr marL="114300" indent="0">
              <a:buNone/>
            </a:pPr>
            <a:r>
              <a:rPr lang="es-ES" sz="2800" dirty="0"/>
              <a:t>Al observar las tablas que hemos creado, nos damos cuenta que tanto la tabla ARTICULOS, como la</a:t>
            </a:r>
          </a:p>
          <a:p>
            <a:pPr marL="114300" indent="0">
              <a:buNone/>
            </a:pPr>
            <a:r>
              <a:rPr lang="es-ES" sz="2800" dirty="0"/>
              <a:t>tabla ARTICULOS_ORDENES se encuentran en 3FN. Sin embargo la tabla ORDENES no lo está, ya</a:t>
            </a:r>
          </a:p>
          <a:p>
            <a:pPr marL="114300" indent="0">
              <a:buNone/>
            </a:pPr>
            <a:r>
              <a:rPr lang="es-ES" sz="2800" dirty="0"/>
              <a:t>que NOM_CLIENTE y ESTADO son dependientes de ID_CLIENTE, y esta columna no es la llave</a:t>
            </a:r>
          </a:p>
          <a:p>
            <a:pPr marL="114300" indent="0">
              <a:buNone/>
            </a:pPr>
            <a:r>
              <a:rPr lang="es-ES" sz="2800" dirty="0"/>
              <a:t>primaria.</a:t>
            </a:r>
          </a:p>
        </p:txBody>
      </p:sp>
    </p:spTree>
    <p:extLst>
      <p:ext uri="{BB962C8B-B14F-4D97-AF65-F5344CB8AC3E}">
        <p14:creationId xmlns:p14="http://schemas.microsoft.com/office/powerpoint/2010/main" val="3694633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8349" y="77447"/>
            <a:ext cx="7620000" cy="709453"/>
          </a:xfrm>
        </p:spPr>
        <p:txBody>
          <a:bodyPr>
            <a:normAutofit fontScale="90000"/>
          </a:bodyPr>
          <a:lstStyle/>
          <a:p>
            <a:r>
              <a:rPr lang="es-ES" dirty="0"/>
              <a:t>Pasada a 3ª FN</a:t>
            </a:r>
          </a:p>
        </p:txBody>
      </p:sp>
      <p:sp>
        <p:nvSpPr>
          <p:cNvPr id="3" name="2 Marcador de contenido"/>
          <p:cNvSpPr>
            <a:spLocks noGrp="1"/>
          </p:cNvSpPr>
          <p:nvPr>
            <p:ph idx="1"/>
          </p:nvPr>
        </p:nvSpPr>
        <p:spPr>
          <a:xfrm>
            <a:off x="457200" y="4437112"/>
            <a:ext cx="7620000" cy="1963688"/>
          </a:xfrm>
        </p:spPr>
        <p:txBody>
          <a:bodyPr>
            <a:normAutofit fontScale="77500" lnSpcReduction="20000"/>
          </a:bodyPr>
          <a:lstStyle/>
          <a:p>
            <a:pPr>
              <a:buClr>
                <a:schemeClr val="accent1">
                  <a:lumMod val="10000"/>
                </a:schemeClr>
              </a:buClr>
            </a:pPr>
            <a:r>
              <a:rPr lang="es-ES" dirty="0"/>
              <a:t>Se determinan las columnas que son dependientes de otra columna no llave.</a:t>
            </a:r>
          </a:p>
          <a:p>
            <a:pPr>
              <a:buClr>
                <a:schemeClr val="accent1">
                  <a:lumMod val="10000"/>
                </a:schemeClr>
              </a:buClr>
            </a:pPr>
            <a:r>
              <a:rPr lang="es-ES" dirty="0"/>
              <a:t>Se eliminan esas columnas de la tabla base.</a:t>
            </a:r>
          </a:p>
          <a:p>
            <a:pPr>
              <a:buClr>
                <a:schemeClr val="accent1">
                  <a:lumMod val="10000"/>
                </a:schemeClr>
              </a:buClr>
            </a:pPr>
            <a:r>
              <a:rPr lang="es-ES" dirty="0"/>
              <a:t>Se crea una segunda tabla con esas columnas y con la columna no llave de la cual son dependientes.</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472" y="714356"/>
            <a:ext cx="8088204" cy="16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34" y="2571744"/>
            <a:ext cx="7972350" cy="1594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54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Normalización</a:t>
            </a:r>
          </a:p>
        </p:txBody>
      </p:sp>
      <p:sp>
        <p:nvSpPr>
          <p:cNvPr id="4" name="3 Rectángulo"/>
          <p:cNvSpPr/>
          <p:nvPr/>
        </p:nvSpPr>
        <p:spPr>
          <a:xfrm>
            <a:off x="71374" y="1142984"/>
            <a:ext cx="9072626" cy="4801314"/>
          </a:xfrm>
          <a:prstGeom prst="rect">
            <a:avLst/>
          </a:prstGeom>
        </p:spPr>
        <p:txBody>
          <a:bodyPr wrap="square">
            <a:spAutoFit/>
          </a:bodyPr>
          <a:lstStyle/>
          <a:p>
            <a:r>
              <a:rPr lang="es-ES" dirty="0"/>
              <a:t>Una vez obtenido el esquema relacional resultantes del modelo entidad relación que</a:t>
            </a:r>
          </a:p>
          <a:p>
            <a:r>
              <a:rPr lang="es-ES" dirty="0"/>
              <a:t>representaba la base de datos, normalmente tendremos una buena base de datos. Pero otras veces, debido a fallos en el diseño o a problemas indetectables en esta fase del diseño, tendremos un esquema que puede producir una base de datos que incorpore estos problemas:</a:t>
            </a:r>
          </a:p>
          <a:p>
            <a:pPr marL="285750" indent="-285750">
              <a:buFont typeface="Arial" panose="020B0604020202020204" pitchFamily="34" charset="0"/>
              <a:buChar char="•"/>
            </a:pPr>
            <a:r>
              <a:rPr lang="es-ES" dirty="0"/>
              <a:t>􀂀 </a:t>
            </a:r>
            <a:r>
              <a:rPr lang="es-ES" b="1" dirty="0"/>
              <a:t>Redundancia</a:t>
            </a:r>
            <a:r>
              <a:rPr lang="es-ES" dirty="0"/>
              <a:t>. Se llama así a los datos que se repiten continua e innecesariamente por las tablas de las bases de datos.</a:t>
            </a:r>
          </a:p>
          <a:p>
            <a:pPr marL="285750" indent="-285750">
              <a:buFont typeface="Arial" panose="020B0604020202020204" pitchFamily="34" charset="0"/>
              <a:buChar char="•"/>
            </a:pPr>
            <a:r>
              <a:rPr lang="es-ES" dirty="0"/>
              <a:t>􀂀 </a:t>
            </a:r>
            <a:r>
              <a:rPr lang="es-ES" b="1" dirty="0"/>
              <a:t>Ambigüedades. </a:t>
            </a:r>
            <a:r>
              <a:rPr lang="es-ES" dirty="0"/>
              <a:t>Datos que no clarifican suficientemente el registro al que</a:t>
            </a:r>
          </a:p>
          <a:p>
            <a:r>
              <a:rPr lang="es-ES" dirty="0"/>
              <a:t>representan.</a:t>
            </a:r>
          </a:p>
          <a:p>
            <a:pPr marL="285750" indent="-285750">
              <a:buFont typeface="Arial" panose="020B0604020202020204" pitchFamily="34" charset="0"/>
              <a:buChar char="•"/>
            </a:pPr>
            <a:r>
              <a:rPr lang="es-ES" dirty="0"/>
              <a:t>􀂀 </a:t>
            </a:r>
            <a:r>
              <a:rPr lang="es-ES" b="1" dirty="0"/>
              <a:t>Pérdida de restricciones de integridad.</a:t>
            </a:r>
          </a:p>
          <a:p>
            <a:pPr marL="285750" indent="-285750">
              <a:buFont typeface="Arial" panose="020B0604020202020204" pitchFamily="34" charset="0"/>
              <a:buChar char="•"/>
            </a:pPr>
            <a:r>
              <a:rPr lang="es-ES" dirty="0"/>
              <a:t>􀂀 </a:t>
            </a:r>
            <a:r>
              <a:rPr lang="es-ES" b="1" dirty="0"/>
              <a:t>Anomalías en operaciones de modificación de datos. </a:t>
            </a:r>
            <a:r>
              <a:rPr lang="es-ES" dirty="0"/>
              <a:t>El hecho de que al</a:t>
            </a:r>
          </a:p>
          <a:p>
            <a:r>
              <a:rPr lang="es-ES" dirty="0"/>
              <a:t>insertar un solo elemento haya que repetir </a:t>
            </a:r>
            <a:r>
              <a:rPr lang="es-ES" dirty="0" err="1"/>
              <a:t>tuplas</a:t>
            </a:r>
            <a:r>
              <a:rPr lang="es-ES" dirty="0"/>
              <a:t> en una tabla para variar unos</a:t>
            </a:r>
          </a:p>
          <a:p>
            <a:r>
              <a:rPr lang="es-ES" dirty="0"/>
              <a:t>pocos datos. O que eliminar un elemento suponga eliminar varias </a:t>
            </a:r>
            <a:r>
              <a:rPr lang="es-ES" dirty="0" err="1"/>
              <a:t>tuplas</a:t>
            </a:r>
            <a:r>
              <a:rPr lang="es-ES" dirty="0"/>
              <a:t>.</a:t>
            </a:r>
          </a:p>
          <a:p>
            <a:r>
              <a:rPr lang="es-ES" dirty="0"/>
              <a:t>El principio fundamental reside en que las tablas deben referirse a objetos o situaciones muy concretas. Lo que ocurre es que conceptualmente es difícil obtener ese problema.</a:t>
            </a:r>
          </a:p>
          <a:p>
            <a:r>
              <a:rPr lang="es-ES" dirty="0"/>
              <a:t>La solución suele ser dividir la tabla con problemas en otras tablas más adecuadas.</a:t>
            </a:r>
          </a:p>
        </p:txBody>
      </p:sp>
      <p:sp>
        <p:nvSpPr>
          <p:cNvPr id="5" name="4 Rectángulo"/>
          <p:cNvSpPr/>
          <p:nvPr/>
        </p:nvSpPr>
        <p:spPr>
          <a:xfrm>
            <a:off x="285720" y="5929330"/>
            <a:ext cx="9144000" cy="646331"/>
          </a:xfrm>
          <a:prstGeom prst="rect">
            <a:avLst/>
          </a:prstGeom>
        </p:spPr>
        <p:txBody>
          <a:bodyPr wrap="square">
            <a:spAutoFit/>
          </a:bodyPr>
          <a:lstStyle/>
          <a:p>
            <a:r>
              <a:rPr lang="es-ES" dirty="0"/>
              <a:t>El proceso que asegura que la tabla este bien estructurada se denomina </a:t>
            </a:r>
            <a:r>
              <a:rPr lang="es-ES" b="1" dirty="0"/>
              <a:t>NORMALIZACIÓN</a:t>
            </a:r>
            <a:r>
              <a:rPr lang="es-E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836712"/>
            <a:ext cx="2458616" cy="634082"/>
          </a:xfrm>
        </p:spPr>
        <p:txBody>
          <a:bodyPr>
            <a:normAutofit fontScale="90000"/>
          </a:bodyPr>
          <a:lstStyle/>
          <a:p>
            <a:r>
              <a:rPr lang="es-ES" sz="2700" b="1" dirty="0"/>
              <a:t>Tipos de datos: </a:t>
            </a:r>
            <a:br>
              <a:rPr lang="es-ES" b="1" dirty="0"/>
            </a:br>
            <a:endParaRPr lang="es-ES" dirty="0"/>
          </a:p>
        </p:txBody>
      </p:sp>
      <p:sp>
        <p:nvSpPr>
          <p:cNvPr id="4" name="3 Rectángulo"/>
          <p:cNvSpPr/>
          <p:nvPr/>
        </p:nvSpPr>
        <p:spPr>
          <a:xfrm>
            <a:off x="2843808" y="188640"/>
            <a:ext cx="6500842" cy="6463308"/>
          </a:xfrm>
          <a:prstGeom prst="rect">
            <a:avLst/>
          </a:prstGeom>
        </p:spPr>
        <p:txBody>
          <a:bodyPr wrap="square">
            <a:spAutoFit/>
          </a:bodyPr>
          <a:lstStyle/>
          <a:p>
            <a:r>
              <a:rPr lang="es-ES" dirty="0"/>
              <a:t>- </a:t>
            </a:r>
            <a:r>
              <a:rPr lang="es-ES" b="1" dirty="0"/>
              <a:t>Numéricos: </a:t>
            </a:r>
          </a:p>
          <a:p>
            <a:r>
              <a:rPr lang="en-US" dirty="0"/>
              <a:t> </a:t>
            </a:r>
            <a:r>
              <a:rPr lang="en-US" dirty="0" err="1">
                <a:solidFill>
                  <a:srgbClr val="FFFF00"/>
                </a:solidFill>
              </a:rPr>
              <a:t>Enteros</a:t>
            </a:r>
            <a:r>
              <a:rPr lang="en-US" dirty="0">
                <a:solidFill>
                  <a:srgbClr val="FFFF00"/>
                </a:solidFill>
              </a:rPr>
              <a:t> </a:t>
            </a:r>
            <a:r>
              <a:rPr lang="en-US" dirty="0" err="1"/>
              <a:t>int</a:t>
            </a:r>
            <a:r>
              <a:rPr lang="en-US" dirty="0"/>
              <a:t>, </a:t>
            </a:r>
            <a:r>
              <a:rPr lang="en-US" dirty="0" err="1"/>
              <a:t>tinyint</a:t>
            </a:r>
            <a:r>
              <a:rPr lang="en-US" dirty="0"/>
              <a:t>, </a:t>
            </a:r>
            <a:r>
              <a:rPr lang="en-US" dirty="0" err="1"/>
              <a:t>smallint</a:t>
            </a:r>
            <a:r>
              <a:rPr lang="en-US" dirty="0"/>
              <a:t>, </a:t>
            </a:r>
            <a:r>
              <a:rPr lang="en-US" dirty="0" err="1"/>
              <a:t>bigint</a:t>
            </a:r>
            <a:r>
              <a:rPr lang="en-US" dirty="0"/>
              <a:t> </a:t>
            </a:r>
          </a:p>
          <a:p>
            <a:r>
              <a:rPr lang="en-US" dirty="0"/>
              <a:t> </a:t>
            </a:r>
            <a:r>
              <a:rPr lang="en-US" dirty="0" err="1">
                <a:solidFill>
                  <a:srgbClr val="FFFF00"/>
                </a:solidFill>
              </a:rPr>
              <a:t>Decimales</a:t>
            </a:r>
            <a:r>
              <a:rPr lang="en-US" dirty="0"/>
              <a:t> numeric, decimal, money, </a:t>
            </a:r>
            <a:r>
              <a:rPr lang="en-US" dirty="0" err="1"/>
              <a:t>smallmoney</a:t>
            </a:r>
            <a:r>
              <a:rPr lang="en-US" dirty="0"/>
              <a:t> </a:t>
            </a:r>
          </a:p>
          <a:p>
            <a:r>
              <a:rPr lang="es-ES" dirty="0"/>
              <a:t> </a:t>
            </a:r>
            <a:r>
              <a:rPr lang="es-ES" dirty="0">
                <a:solidFill>
                  <a:srgbClr val="FFFF00"/>
                </a:solidFill>
              </a:rPr>
              <a:t>Coma Flotante </a:t>
            </a:r>
            <a:r>
              <a:rPr lang="es-ES" dirty="0" err="1"/>
              <a:t>float</a:t>
            </a:r>
            <a:r>
              <a:rPr lang="es-ES" dirty="0"/>
              <a:t>, real </a:t>
            </a:r>
          </a:p>
          <a:p>
            <a:endParaRPr lang="es-ES" dirty="0"/>
          </a:p>
          <a:p>
            <a:r>
              <a:rPr lang="es-ES" dirty="0"/>
              <a:t>- </a:t>
            </a:r>
            <a:r>
              <a:rPr lang="es-ES" b="1" dirty="0"/>
              <a:t>Fechas: </a:t>
            </a:r>
          </a:p>
          <a:p>
            <a:r>
              <a:rPr lang="es-ES" dirty="0"/>
              <a:t> </a:t>
            </a:r>
            <a:r>
              <a:rPr lang="es-ES" dirty="0" err="1">
                <a:solidFill>
                  <a:srgbClr val="FFFF00"/>
                </a:solidFill>
              </a:rPr>
              <a:t>datetime</a:t>
            </a:r>
            <a:endParaRPr lang="es-ES" dirty="0"/>
          </a:p>
          <a:p>
            <a:r>
              <a:rPr lang="es-ES" dirty="0"/>
              <a:t> </a:t>
            </a:r>
            <a:r>
              <a:rPr lang="es-ES" dirty="0" err="1">
                <a:solidFill>
                  <a:srgbClr val="FFFF00"/>
                </a:solidFill>
              </a:rPr>
              <a:t>smalldatetime</a:t>
            </a:r>
            <a:r>
              <a:rPr lang="es-ES" dirty="0"/>
              <a:t> </a:t>
            </a:r>
          </a:p>
          <a:p>
            <a:r>
              <a:rPr lang="es-ES" dirty="0"/>
              <a:t> </a:t>
            </a:r>
            <a:r>
              <a:rPr lang="es-ES" dirty="0">
                <a:solidFill>
                  <a:srgbClr val="FFFF00"/>
                </a:solidFill>
              </a:rPr>
              <a:t>date</a:t>
            </a:r>
            <a:endParaRPr lang="es-ES" dirty="0"/>
          </a:p>
          <a:p>
            <a:endParaRPr lang="es-ES" dirty="0"/>
          </a:p>
          <a:p>
            <a:endParaRPr lang="es-ES" dirty="0"/>
          </a:p>
          <a:p>
            <a:pPr>
              <a:buFontTx/>
              <a:buChar char="-"/>
            </a:pPr>
            <a:r>
              <a:rPr lang="es-ES" b="1" dirty="0"/>
              <a:t>Caracteres: </a:t>
            </a:r>
          </a:p>
          <a:p>
            <a:r>
              <a:rPr lang="es-ES" dirty="0"/>
              <a:t> </a:t>
            </a:r>
            <a:r>
              <a:rPr lang="es-ES" dirty="0">
                <a:solidFill>
                  <a:srgbClr val="FFFF00"/>
                </a:solidFill>
              </a:rPr>
              <a:t>Ancho fijo</a:t>
            </a:r>
            <a:r>
              <a:rPr lang="es-ES" dirty="0"/>
              <a:t>: </a:t>
            </a:r>
            <a:r>
              <a:rPr lang="es-ES" dirty="0" err="1"/>
              <a:t>char</a:t>
            </a:r>
            <a:r>
              <a:rPr lang="es-ES" dirty="0"/>
              <a:t>, </a:t>
            </a:r>
            <a:r>
              <a:rPr lang="es-ES" dirty="0" err="1"/>
              <a:t>nchar</a:t>
            </a:r>
            <a:r>
              <a:rPr lang="es-ES" dirty="0"/>
              <a:t> </a:t>
            </a:r>
          </a:p>
          <a:p>
            <a:r>
              <a:rPr lang="es-ES" dirty="0"/>
              <a:t> </a:t>
            </a:r>
            <a:r>
              <a:rPr lang="es-ES" dirty="0">
                <a:solidFill>
                  <a:srgbClr val="FFFF00"/>
                </a:solidFill>
              </a:rPr>
              <a:t>Ancho Variable</a:t>
            </a:r>
            <a:r>
              <a:rPr lang="es-ES" dirty="0"/>
              <a:t>: </a:t>
            </a:r>
            <a:r>
              <a:rPr lang="es-ES" dirty="0" err="1"/>
              <a:t>varchar</a:t>
            </a:r>
            <a:r>
              <a:rPr lang="es-ES" dirty="0"/>
              <a:t>, </a:t>
            </a:r>
            <a:r>
              <a:rPr lang="es-ES" dirty="0" err="1"/>
              <a:t>nvarchar</a:t>
            </a:r>
            <a:r>
              <a:rPr lang="es-ES" dirty="0"/>
              <a:t> </a:t>
            </a:r>
          </a:p>
          <a:p>
            <a:endParaRPr lang="es-ES" dirty="0"/>
          </a:p>
          <a:p>
            <a:r>
              <a:rPr lang="es-ES" dirty="0"/>
              <a:t>- </a:t>
            </a:r>
            <a:r>
              <a:rPr lang="es-ES" b="1" dirty="0"/>
              <a:t>Texto e Imagen: </a:t>
            </a:r>
          </a:p>
          <a:p>
            <a:r>
              <a:rPr lang="es-ES" dirty="0"/>
              <a:t> </a:t>
            </a:r>
            <a:r>
              <a:rPr lang="es-ES" dirty="0" err="1"/>
              <a:t>Text</a:t>
            </a:r>
            <a:r>
              <a:rPr lang="es-ES" dirty="0"/>
              <a:t> </a:t>
            </a:r>
          </a:p>
          <a:p>
            <a:r>
              <a:rPr lang="es-ES" dirty="0"/>
              <a:t> </a:t>
            </a:r>
            <a:r>
              <a:rPr lang="es-ES" dirty="0" err="1"/>
              <a:t>Ntext</a:t>
            </a:r>
            <a:r>
              <a:rPr lang="es-ES" dirty="0"/>
              <a:t> </a:t>
            </a:r>
          </a:p>
          <a:p>
            <a:r>
              <a:rPr lang="es-ES" dirty="0"/>
              <a:t> </a:t>
            </a:r>
            <a:r>
              <a:rPr lang="es-ES" dirty="0" err="1"/>
              <a:t>Rowversion</a:t>
            </a:r>
            <a:r>
              <a:rPr lang="es-ES" dirty="0"/>
              <a:t> </a:t>
            </a:r>
          </a:p>
          <a:p>
            <a:endParaRPr lang="es-ES" dirty="0"/>
          </a:p>
          <a:p>
            <a:r>
              <a:rPr lang="es-ES" dirty="0"/>
              <a:t>- </a:t>
            </a:r>
            <a:r>
              <a:rPr lang="es-ES" b="1" dirty="0"/>
              <a:t>Binario: </a:t>
            </a:r>
          </a:p>
          <a:p>
            <a:r>
              <a:rPr lang="es-ES" dirty="0"/>
              <a:t> </a:t>
            </a:r>
            <a:r>
              <a:rPr lang="es-ES" dirty="0" err="1"/>
              <a:t>Binary</a:t>
            </a:r>
            <a:r>
              <a:rPr lang="es-ES" dirty="0"/>
              <a:t>, </a:t>
            </a:r>
            <a:r>
              <a:rPr lang="es-ES" dirty="0" err="1"/>
              <a:t>varbinary</a:t>
            </a:r>
            <a:r>
              <a:rPr lang="es-ES" dirty="0"/>
              <a:t> Valores tipo byte </a:t>
            </a:r>
          </a:p>
          <a:p>
            <a:r>
              <a:rPr lang="es-ES" dirty="0"/>
              <a:t> Bit Un solo bit (1 o ninguno)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12 reglas de </a:t>
            </a:r>
            <a:r>
              <a:rPr lang="es-ES" dirty="0" err="1"/>
              <a:t>codd</a:t>
            </a:r>
            <a:endParaRPr lang="es-ES" dirty="0"/>
          </a:p>
        </p:txBody>
      </p:sp>
      <p:sp>
        <p:nvSpPr>
          <p:cNvPr id="3" name="2 Marcador de contenido"/>
          <p:cNvSpPr>
            <a:spLocks noGrp="1"/>
          </p:cNvSpPr>
          <p:nvPr>
            <p:ph idx="1"/>
          </p:nvPr>
        </p:nvSpPr>
        <p:spPr/>
        <p:txBody>
          <a:bodyPr/>
          <a:lstStyle/>
          <a:p>
            <a:endParaRPr lang="es-E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rmAutofit fontScale="90000"/>
          </a:bodyPr>
          <a:lstStyle/>
          <a:p>
            <a:r>
              <a:rPr lang="es-ES" b="1" dirty="0"/>
              <a:t>Regla No. 1 - La Regla de la información</a:t>
            </a:r>
            <a:br>
              <a:rPr lang="es-ES" b="1" dirty="0"/>
            </a:br>
            <a:endParaRPr lang="es-ES" dirty="0"/>
          </a:p>
        </p:txBody>
      </p:sp>
      <p:sp>
        <p:nvSpPr>
          <p:cNvPr id="3" name="2 Marcador de contenido"/>
          <p:cNvSpPr>
            <a:spLocks noGrp="1"/>
          </p:cNvSpPr>
          <p:nvPr>
            <p:ph idx="1"/>
          </p:nvPr>
        </p:nvSpPr>
        <p:spPr/>
        <p:txBody>
          <a:bodyPr>
            <a:noAutofit/>
          </a:bodyPr>
          <a:lstStyle/>
          <a:p>
            <a:r>
              <a:rPr lang="es-ES" sz="2000" i="1" dirty="0"/>
              <a:t>Toda la información en un RDBMS está explícitamente representada de una sola manera por valores en una tabla</a:t>
            </a:r>
            <a:r>
              <a:rPr lang="es-ES" sz="2000" dirty="0"/>
              <a:t>.</a:t>
            </a:r>
          </a:p>
          <a:p>
            <a:pPr>
              <a:buNone/>
            </a:pPr>
            <a:r>
              <a:rPr lang="es-ES" sz="2000" dirty="0"/>
              <a:t>	Cualquier cosa que no exista en una tabla no existe del todo. Toda la información, incluyendo nombres de tablas, nombres de vistas, nombres de columnas, y los datos de las columnas deben estar almacenados en tablas dentro de las bases de datos. Las tablas que contienen tal información constituyen el Diccionario de Datos. Esto significa que todo tiene que estar almacenado en las tablas.</a:t>
            </a:r>
          </a:p>
          <a:p>
            <a:pPr>
              <a:buNone/>
            </a:pPr>
            <a:r>
              <a:rPr lang="es-ES" sz="2000" dirty="0"/>
              <a:t>	Toda la información en una base de datos relacional se representa explícitamente en el nivel lógico exactamente de una manera: con valores en tablas. Por tanto los metadatos (diccionario, catálogo) se representan exactamente igual que los datos de usuario. Y puede usarse el mismo lenguaje (ej. SQL) para acceder a los datos y a los metadatos (regla 4)</a:t>
            </a:r>
          </a:p>
          <a:p>
            <a:endParaRPr lang="es-E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Regla No. 2 - La regla del acceso garantizado</a:t>
            </a:r>
            <a:br>
              <a:rPr lang="es-ES" b="1" dirty="0"/>
            </a:br>
            <a:endParaRPr lang="es-ES" dirty="0"/>
          </a:p>
        </p:txBody>
      </p:sp>
      <p:sp>
        <p:nvSpPr>
          <p:cNvPr id="3" name="2 Marcador de contenido"/>
          <p:cNvSpPr>
            <a:spLocks noGrp="1"/>
          </p:cNvSpPr>
          <p:nvPr>
            <p:ph idx="1"/>
          </p:nvPr>
        </p:nvSpPr>
        <p:spPr/>
        <p:txBody>
          <a:bodyPr>
            <a:normAutofit fontScale="92500" lnSpcReduction="10000"/>
          </a:bodyPr>
          <a:lstStyle/>
          <a:p>
            <a:r>
              <a:rPr lang="es-ES" i="1" dirty="0"/>
              <a:t>Cada ítem de datos debe ser lógicamente accesible al ejecutar una búsqueda que combine el nombre de la tabla, su clave primaria, y el nombre de la columna</a:t>
            </a:r>
            <a:r>
              <a:rPr lang="es-ES" dirty="0"/>
              <a:t>.</a:t>
            </a:r>
          </a:p>
          <a:p>
            <a:pPr>
              <a:buNone/>
            </a:pPr>
            <a:r>
              <a:rPr lang="es-ES" dirty="0"/>
              <a:t> Esto significa que dado un nombre de tabla, dado el valor de la clave primaria, y dado el nombre de la columna requerida, deberá encontrarse uno y solamente un valor. Por esta razón la definición de claves primarias para todas las tablas es prácticamente obligatoria.</a:t>
            </a:r>
          </a:p>
          <a:p>
            <a:endParaRPr lang="es-E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7467600" cy="1143000"/>
          </a:xfrm>
        </p:spPr>
        <p:txBody>
          <a:bodyPr>
            <a:normAutofit fontScale="90000"/>
          </a:bodyPr>
          <a:lstStyle/>
          <a:p>
            <a:r>
              <a:rPr lang="es-ES" b="1" dirty="0"/>
              <a:t>Regla No. 3 - Tratamiento sistemático de los valores nulos</a:t>
            </a:r>
            <a:br>
              <a:rPr lang="es-ES" b="1" dirty="0"/>
            </a:br>
            <a:endParaRPr lang="es-ES" dirty="0"/>
          </a:p>
        </p:txBody>
      </p:sp>
      <p:sp>
        <p:nvSpPr>
          <p:cNvPr id="3" name="2 Marcador de contenido"/>
          <p:cNvSpPr>
            <a:spLocks noGrp="1"/>
          </p:cNvSpPr>
          <p:nvPr>
            <p:ph idx="1"/>
          </p:nvPr>
        </p:nvSpPr>
        <p:spPr/>
        <p:txBody>
          <a:bodyPr/>
          <a:lstStyle/>
          <a:p>
            <a:r>
              <a:rPr lang="es-ES" i="1" dirty="0"/>
              <a:t>La información inaplicable o faltante puede ser representada a través de valores nulos</a:t>
            </a:r>
            <a:endParaRPr lang="es-ES" dirty="0"/>
          </a:p>
          <a:p>
            <a:r>
              <a:rPr lang="es-ES" dirty="0"/>
              <a:t>Un RDBMS (Sistema Gestor de Bases de Datos Relacionales) debe ser capaz de soportar el uso de valores nulos en el lugar de columnas cuyos valores sean desconocidos.</a:t>
            </a:r>
          </a:p>
          <a:p>
            <a:endParaRPr lang="es-E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Regla No. 4 - La regla de la descripción de la base de datos</a:t>
            </a:r>
          </a:p>
        </p:txBody>
      </p:sp>
      <p:sp>
        <p:nvSpPr>
          <p:cNvPr id="3" name="2 Marcador de contenido"/>
          <p:cNvSpPr>
            <a:spLocks noGrp="1"/>
          </p:cNvSpPr>
          <p:nvPr>
            <p:ph idx="1"/>
          </p:nvPr>
        </p:nvSpPr>
        <p:spPr>
          <a:xfrm>
            <a:off x="539552" y="1844824"/>
            <a:ext cx="7467600" cy="4525963"/>
          </a:xfrm>
        </p:spPr>
        <p:txBody>
          <a:bodyPr>
            <a:normAutofit fontScale="92500" lnSpcReduction="20000"/>
          </a:bodyPr>
          <a:lstStyle/>
          <a:p>
            <a:r>
              <a:rPr lang="es-ES" i="1" dirty="0"/>
              <a:t>La descripción de la base de datos es almacenada de la misma manera que los datos ordinarios, esto es, en tablas y columnas, y debe ser accesible a los usuarios autorizados</a:t>
            </a:r>
            <a:r>
              <a:rPr lang="es-ES" dirty="0"/>
              <a:t>.</a:t>
            </a:r>
          </a:p>
          <a:p>
            <a:r>
              <a:rPr lang="es-ES" dirty="0"/>
              <a:t>La información de tablas, vistas, permisos de acceso de usuarios autorizados, </a:t>
            </a:r>
            <a:r>
              <a:rPr lang="es-ES" dirty="0" err="1"/>
              <a:t>etc</a:t>
            </a:r>
            <a:r>
              <a:rPr lang="es-ES" dirty="0"/>
              <a:t>, debe ser almacenada exactamente de la misma manera: En tablas. Estas tablas deben ser accesibles igual que todas las tablas, a través de sentencias de SQL (o similar).</a:t>
            </a:r>
          </a:p>
          <a:p>
            <a:endParaRPr lang="es-E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Regla No. 5 - La regla del sub-lenguaje Integral</a:t>
            </a:r>
            <a:br>
              <a:rPr lang="es-ES" b="1" dirty="0"/>
            </a:br>
            <a:endParaRPr lang="es-ES" dirty="0"/>
          </a:p>
        </p:txBody>
      </p:sp>
      <p:sp>
        <p:nvSpPr>
          <p:cNvPr id="3" name="2 Marcador de contenido"/>
          <p:cNvSpPr>
            <a:spLocks noGrp="1"/>
          </p:cNvSpPr>
          <p:nvPr>
            <p:ph idx="1"/>
          </p:nvPr>
        </p:nvSpPr>
        <p:spPr/>
        <p:txBody>
          <a:bodyPr>
            <a:normAutofit fontScale="92500"/>
          </a:bodyPr>
          <a:lstStyle/>
          <a:p>
            <a:r>
              <a:rPr lang="es-ES" i="1" dirty="0"/>
              <a:t>Debe haber al menos un lenguaje que sea integral para soportar la definición de datos, manipulación de datos, definición de vistas, restricciones de integridad, y control de autorizaciones y transacciones</a:t>
            </a:r>
            <a:r>
              <a:rPr lang="es-ES" dirty="0"/>
              <a:t>.</a:t>
            </a:r>
          </a:p>
          <a:p>
            <a:r>
              <a:rPr lang="es-ES" dirty="0"/>
              <a:t>Esto significa que debe haber por lo menos un lenguaje con una sintaxis bien definida que pueda ser usado para administrar completamente la base de datos.</a:t>
            </a:r>
          </a:p>
          <a:p>
            <a:endParaRPr lang="es-E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Regla No. 6 - La regla de la actualización de vistas</a:t>
            </a:r>
          </a:p>
        </p:txBody>
      </p:sp>
      <p:sp>
        <p:nvSpPr>
          <p:cNvPr id="3" name="2 Marcador de contenido"/>
          <p:cNvSpPr>
            <a:spLocks noGrp="1"/>
          </p:cNvSpPr>
          <p:nvPr>
            <p:ph idx="1"/>
          </p:nvPr>
        </p:nvSpPr>
        <p:spPr/>
        <p:txBody>
          <a:bodyPr/>
          <a:lstStyle/>
          <a:p>
            <a:r>
              <a:rPr lang="es-ES" i="1" dirty="0"/>
              <a:t>Todas las vistas que son teóricamente actualizables, deben ser actualizables por el sistema mismo</a:t>
            </a:r>
            <a:r>
              <a:rPr lang="es-ES" dirty="0"/>
              <a:t>.</a:t>
            </a:r>
          </a:p>
          <a:p>
            <a:r>
              <a:rPr lang="es-ES" dirty="0"/>
              <a:t>La mayoría de las RDBMS permiten actualizar vistas simples, pero deshabilitan los intentos de actualizar vistas complejas.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Regla No. 7 - La regla de insertar y actualizar</a:t>
            </a:r>
            <a:br>
              <a:rPr lang="es-ES" b="1" dirty="0"/>
            </a:br>
            <a:endParaRPr lang="es-ES" dirty="0"/>
          </a:p>
        </p:txBody>
      </p:sp>
      <p:sp>
        <p:nvSpPr>
          <p:cNvPr id="3" name="2 Marcador de contenido"/>
          <p:cNvSpPr>
            <a:spLocks noGrp="1"/>
          </p:cNvSpPr>
          <p:nvPr>
            <p:ph idx="1"/>
          </p:nvPr>
        </p:nvSpPr>
        <p:spPr/>
        <p:txBody>
          <a:bodyPr>
            <a:normAutofit fontScale="92500" lnSpcReduction="20000"/>
          </a:bodyPr>
          <a:lstStyle/>
          <a:p>
            <a:r>
              <a:rPr lang="es-ES" i="1" dirty="0"/>
              <a:t>La capacidad de manejar una base de datos con </a:t>
            </a:r>
            <a:r>
              <a:rPr lang="es-ES" i="1" dirty="0" err="1"/>
              <a:t>operandos</a:t>
            </a:r>
            <a:r>
              <a:rPr lang="es-ES" i="1" dirty="0"/>
              <a:t> simples aplica no sólo para la recuperación o consulta de datos, sino también para la inserción, actualización y borrado de datos'</a:t>
            </a:r>
            <a:r>
              <a:rPr lang="es-ES" dirty="0"/>
              <a:t>.</a:t>
            </a:r>
          </a:p>
          <a:p>
            <a:r>
              <a:rPr lang="es-ES" dirty="0"/>
              <a:t>Esto significa que las cláusulas para leer, escribir, eliminar y agregar registros (SELECT, UPDATE, DELETE e INSERT en SQL) deben estar disponibles y operables, independientemente del tipo de relaciones y restricciones que haya entre las tablas o no.</a:t>
            </a:r>
          </a:p>
          <a:p>
            <a:endParaRPr lang="es-E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Regla No. 8 - La regla de independencia física</a:t>
            </a:r>
            <a:br>
              <a:rPr lang="es-ES" b="1" dirty="0"/>
            </a:br>
            <a:endParaRPr lang="es-ES" dirty="0"/>
          </a:p>
        </p:txBody>
      </p:sp>
      <p:sp>
        <p:nvSpPr>
          <p:cNvPr id="3" name="2 Marcador de contenido"/>
          <p:cNvSpPr>
            <a:spLocks noGrp="1"/>
          </p:cNvSpPr>
          <p:nvPr>
            <p:ph idx="1"/>
          </p:nvPr>
        </p:nvSpPr>
        <p:spPr/>
        <p:txBody>
          <a:bodyPr>
            <a:normAutofit fontScale="85000" lnSpcReduction="20000"/>
          </a:bodyPr>
          <a:lstStyle/>
          <a:p>
            <a:r>
              <a:rPr lang="es-ES" i="1" dirty="0"/>
              <a:t>El acceso de usuarios a la base de datos a través de terminales o programas de aplicación, debe permanecer consistente lógicamente cuando quiera que haya cambios en los datos almacenados, o sean cambiados los métodos de acceso a los datos</a:t>
            </a:r>
            <a:r>
              <a:rPr lang="es-ES" dirty="0"/>
              <a:t>.</a:t>
            </a:r>
          </a:p>
          <a:p>
            <a:r>
              <a:rPr lang="es-ES" dirty="0"/>
              <a:t>El comportamiento de los programas de aplicación y de la actividad de usuarios vía terminales debería ser predecible basados en la definición lógica de la base de datos, y éste comportamiento debería permanecer inalterado, independientemente de los cambios en la definición física de ésta.</a:t>
            </a:r>
          </a:p>
          <a:p>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Formas normales</a:t>
            </a:r>
            <a:endParaRPr lang="es-ES" dirty="0"/>
          </a:p>
        </p:txBody>
      </p:sp>
      <p:sp>
        <p:nvSpPr>
          <p:cNvPr id="4" name="3 Rectángulo"/>
          <p:cNvSpPr/>
          <p:nvPr/>
        </p:nvSpPr>
        <p:spPr>
          <a:xfrm>
            <a:off x="500034" y="1928802"/>
            <a:ext cx="7572412" cy="3139321"/>
          </a:xfrm>
          <a:prstGeom prst="rect">
            <a:avLst/>
          </a:prstGeom>
        </p:spPr>
        <p:txBody>
          <a:bodyPr wrap="square">
            <a:spAutoFit/>
          </a:bodyPr>
          <a:lstStyle/>
          <a:p>
            <a:r>
              <a:rPr lang="es-ES" dirty="0"/>
              <a:t>Las formas normales se corresponde a una teoría de normalización iniciada por el propio </a:t>
            </a:r>
            <a:r>
              <a:rPr lang="es-ES" dirty="0" err="1"/>
              <a:t>Codd</a:t>
            </a:r>
            <a:r>
              <a:rPr lang="es-ES" dirty="0"/>
              <a:t> y continuada por otros autores (entre los que destacan </a:t>
            </a:r>
            <a:r>
              <a:rPr lang="es-ES" dirty="0" err="1"/>
              <a:t>Boyce</a:t>
            </a:r>
            <a:r>
              <a:rPr lang="es-ES" dirty="0"/>
              <a:t> y </a:t>
            </a:r>
            <a:r>
              <a:rPr lang="es-ES" dirty="0" err="1"/>
              <a:t>Fagin</a:t>
            </a:r>
            <a:r>
              <a:rPr lang="es-ES" dirty="0"/>
              <a:t>). </a:t>
            </a:r>
            <a:r>
              <a:rPr lang="es-ES" dirty="0" err="1"/>
              <a:t>Codd</a:t>
            </a:r>
            <a:r>
              <a:rPr lang="es-ES" dirty="0"/>
              <a:t> definió en 1970 la primera forma normal, desde ese momento aparecieron la segunda, tercera, la </a:t>
            </a:r>
            <a:r>
              <a:rPr lang="es-ES" dirty="0" err="1"/>
              <a:t>Boyce-Codd</a:t>
            </a:r>
            <a:r>
              <a:rPr lang="es-ES" dirty="0"/>
              <a:t>, la cuarta y la quinta forma normal.</a:t>
            </a:r>
          </a:p>
          <a:p>
            <a:r>
              <a:rPr lang="es-ES" dirty="0"/>
              <a:t>Una tabla puede encontrarse en primera forma normal y no en segunda forma normal, pero no al contrario. Es decir los números altos de formas normales son más restrictivos (la quinta forma normal cumple todas las anteriores).</a:t>
            </a:r>
          </a:p>
          <a:p>
            <a:r>
              <a:rPr lang="es-ES" dirty="0"/>
              <a:t>La teoría de formas normales es una teoría absolutamente matemática, pero en el presente manual se describen de forma intuitiva.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Regla No. 9 - La regla de independencia lógica</a:t>
            </a:r>
            <a:br>
              <a:rPr lang="es-ES" b="1" dirty="0"/>
            </a:br>
            <a:endParaRPr lang="es-ES" dirty="0"/>
          </a:p>
        </p:txBody>
      </p:sp>
      <p:sp>
        <p:nvSpPr>
          <p:cNvPr id="3" name="2 Marcador de contenido"/>
          <p:cNvSpPr>
            <a:spLocks noGrp="1"/>
          </p:cNvSpPr>
          <p:nvPr>
            <p:ph idx="1"/>
          </p:nvPr>
        </p:nvSpPr>
        <p:spPr/>
        <p:txBody>
          <a:bodyPr>
            <a:normAutofit fontScale="85000" lnSpcReduction="10000"/>
          </a:bodyPr>
          <a:lstStyle/>
          <a:p>
            <a:r>
              <a:rPr lang="es-ES" i="1" dirty="0"/>
              <a:t>Los programas de aplicación y las actividades de acceso por terminal deben permanecer lógicamente inalteradas cuando quiera que se hagan cambios (según los permisos asignados) en las tablas de la base de datos</a:t>
            </a:r>
            <a:r>
              <a:rPr lang="es-ES" dirty="0"/>
              <a:t>.</a:t>
            </a:r>
          </a:p>
          <a:p>
            <a:r>
              <a:rPr lang="es-ES" dirty="0"/>
              <a:t>La independencia lógica de los datos especifica que los programas de aplicación y las actividades de terminal deben ser independientes de la estructura lógica, por lo tanto los cambios en la estructura lógica no deben alterar o modificar estos programas de aplicación.</a:t>
            </a:r>
          </a:p>
          <a:p>
            <a:endParaRPr lang="es-E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7467600" cy="1143000"/>
          </a:xfrm>
        </p:spPr>
        <p:txBody>
          <a:bodyPr>
            <a:normAutofit fontScale="90000"/>
          </a:bodyPr>
          <a:lstStyle/>
          <a:p>
            <a:r>
              <a:rPr lang="es-ES" b="1" dirty="0"/>
              <a:t>Regla No. 10 - La regla de la independencia de la integridad</a:t>
            </a:r>
            <a:br>
              <a:rPr lang="es-ES" b="1" dirty="0"/>
            </a:br>
            <a:endParaRPr lang="es-ES" dirty="0"/>
          </a:p>
        </p:txBody>
      </p:sp>
      <p:sp>
        <p:nvSpPr>
          <p:cNvPr id="3" name="2 Marcador de contenido"/>
          <p:cNvSpPr>
            <a:spLocks noGrp="1"/>
          </p:cNvSpPr>
          <p:nvPr>
            <p:ph idx="1"/>
          </p:nvPr>
        </p:nvSpPr>
        <p:spPr>
          <a:xfrm>
            <a:off x="467544" y="1844824"/>
            <a:ext cx="7467600" cy="4525963"/>
          </a:xfrm>
        </p:spPr>
        <p:txBody>
          <a:bodyPr>
            <a:normAutofit fontScale="92500" lnSpcReduction="20000"/>
          </a:bodyPr>
          <a:lstStyle/>
          <a:p>
            <a:r>
              <a:rPr lang="es-ES" i="1" dirty="0"/>
              <a:t>Todas las restricciones de integridad deben ser definibles en los datos, y almacenables en el catálogo, no en el programa de aplicación</a:t>
            </a:r>
            <a:r>
              <a:rPr lang="es-ES" dirty="0"/>
              <a:t>.</a:t>
            </a:r>
          </a:p>
          <a:p>
            <a:r>
              <a:rPr lang="es-ES" b="1" dirty="0"/>
              <a:t>Las reglas de integridad</a:t>
            </a:r>
          </a:p>
          <a:p>
            <a:pPr lvl="1"/>
            <a:r>
              <a:rPr lang="es-ES" dirty="0"/>
              <a:t>Ningún componente de una clave primaria puede tener valores en blanco o nulos (ésta es la norma básica de integridad).</a:t>
            </a:r>
          </a:p>
          <a:p>
            <a:pPr lvl="1"/>
            <a:r>
              <a:rPr lang="es-ES" dirty="0"/>
              <a:t>Para cada valor de clave foránea deberá existir un valor de clave primaria concordante. La combinación de estas reglas aseguran que haya integridad referencial.</a:t>
            </a:r>
          </a:p>
          <a:p>
            <a:endParaRPr lang="es-E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Regla No. 11 - La regla de la distribución</a:t>
            </a:r>
            <a:br>
              <a:rPr lang="es-ES" b="1" dirty="0"/>
            </a:br>
            <a:endParaRPr lang="es-ES" dirty="0"/>
          </a:p>
        </p:txBody>
      </p:sp>
      <p:sp>
        <p:nvSpPr>
          <p:cNvPr id="3" name="2 Marcador de contenido"/>
          <p:cNvSpPr>
            <a:spLocks noGrp="1"/>
          </p:cNvSpPr>
          <p:nvPr>
            <p:ph idx="1"/>
          </p:nvPr>
        </p:nvSpPr>
        <p:spPr/>
        <p:txBody>
          <a:bodyPr>
            <a:normAutofit fontScale="85000" lnSpcReduction="20000"/>
          </a:bodyPr>
          <a:lstStyle/>
          <a:p>
            <a:r>
              <a:rPr lang="es-ES" i="1" dirty="0"/>
              <a:t>El sistema debe poseer un lenguaje de datos que pueda soportar que la base de datos esté distribuida físicamente en distintos lugares sin que esto afecte o altere a los programas de aplicación</a:t>
            </a:r>
            <a:r>
              <a:rPr lang="es-ES" dirty="0"/>
              <a:t>.</a:t>
            </a:r>
          </a:p>
          <a:p>
            <a:r>
              <a:rPr lang="es-ES" dirty="0"/>
              <a:t>El soporte para bases de datos distribuidas significa que una colección arbitraria de relaciones, bases de datos corriendo en una mezcla de distintas máquinas y distintos sistemas operativos y que esté conectada por una variedad de redes, pueda funcionar como si estuviera disponible como en una única base de datos en una sola máquina.</a:t>
            </a:r>
          </a:p>
          <a:p>
            <a:endParaRPr lang="es-E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Regla No. 12 - Regla de la no-subversión</a:t>
            </a:r>
            <a:endParaRPr lang="es-ES" dirty="0"/>
          </a:p>
        </p:txBody>
      </p:sp>
      <p:sp>
        <p:nvSpPr>
          <p:cNvPr id="3" name="2 Marcador de contenido"/>
          <p:cNvSpPr>
            <a:spLocks noGrp="1"/>
          </p:cNvSpPr>
          <p:nvPr>
            <p:ph idx="1"/>
          </p:nvPr>
        </p:nvSpPr>
        <p:spPr/>
        <p:txBody>
          <a:bodyPr>
            <a:normAutofit fontScale="92500" lnSpcReduction="10000"/>
          </a:bodyPr>
          <a:lstStyle/>
          <a:p>
            <a:r>
              <a:rPr lang="es-ES" i="1" dirty="0"/>
              <a:t>Si el sistema tiene lenguajes de bajo nivel, estos lenguajes de ninguna manera pueden ser usados para violar la integridad de las reglas y restricciones expresadas en un lenguaje de alto nivel (como SQL)</a:t>
            </a:r>
            <a:r>
              <a:rPr lang="es-ES" dirty="0"/>
              <a:t>.</a:t>
            </a:r>
          </a:p>
          <a:p>
            <a:r>
              <a:rPr lang="es-ES" dirty="0"/>
              <a:t>Algunos productos solamente construyen una interfaz relacional para sus bases de datos No relacionales, lo que hace posible la subversión (violación) de las restricciones de integridad. Esto no debe ser permitido.</a:t>
            </a:r>
          </a:p>
          <a:p>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Integridades</a:t>
            </a:r>
          </a:p>
        </p:txBody>
      </p:sp>
      <p:sp>
        <p:nvSpPr>
          <p:cNvPr id="3" name="2 Marcador de contenido"/>
          <p:cNvSpPr>
            <a:spLocks noGrp="1"/>
          </p:cNvSpPr>
          <p:nvPr>
            <p:ph idx="1"/>
          </p:nvPr>
        </p:nvSpPr>
        <p:spPr/>
        <p:txBody>
          <a:bodyPr>
            <a:normAutofit lnSpcReduction="10000"/>
          </a:bodyPr>
          <a:lstStyle/>
          <a:p>
            <a:r>
              <a:rPr lang="es-ES" dirty="0"/>
              <a:t>Integridad de dominio: limita el conjunto de datos posibles en una columna</a:t>
            </a:r>
          </a:p>
          <a:p>
            <a:endParaRPr lang="es-ES" dirty="0"/>
          </a:p>
          <a:p>
            <a:r>
              <a:rPr lang="es-ES" dirty="0"/>
              <a:t>Integridad de entidad: cada fila debe ser </a:t>
            </a:r>
            <a:r>
              <a:rPr lang="es-ES" dirty="0" err="1"/>
              <a:t>unica</a:t>
            </a:r>
            <a:endParaRPr lang="es-ES" dirty="0"/>
          </a:p>
          <a:p>
            <a:endParaRPr lang="es-ES" dirty="0"/>
          </a:p>
          <a:p>
            <a:r>
              <a:rPr lang="es-ES" dirty="0"/>
              <a:t>Integridad referencial: cuando un atributo hace referencia a otra de otra tabla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Tabla o relación</a:t>
            </a:r>
          </a:p>
        </p:txBody>
      </p:sp>
      <p:sp>
        <p:nvSpPr>
          <p:cNvPr id="3" name="2 Marcador de contenido"/>
          <p:cNvSpPr>
            <a:spLocks noGrp="1"/>
          </p:cNvSpPr>
          <p:nvPr>
            <p:ph idx="1"/>
          </p:nvPr>
        </p:nvSpPr>
        <p:spPr>
          <a:xfrm>
            <a:off x="457200" y="1600201"/>
            <a:ext cx="7467600" cy="685792"/>
          </a:xfrm>
        </p:spPr>
        <p:txBody>
          <a:bodyPr/>
          <a:lstStyle/>
          <a:p>
            <a:r>
              <a:rPr lang="es-ES" dirty="0"/>
              <a:t>Es frecuente llamar relación a una tabla</a:t>
            </a:r>
          </a:p>
          <a:p>
            <a:endParaRPr lang="es-ES" dirty="0"/>
          </a:p>
        </p:txBody>
      </p:sp>
      <p:sp>
        <p:nvSpPr>
          <p:cNvPr id="4" name="3 CuadroTexto"/>
          <p:cNvSpPr txBox="1"/>
          <p:nvPr/>
        </p:nvSpPr>
        <p:spPr>
          <a:xfrm>
            <a:off x="1000100" y="2643182"/>
            <a:ext cx="6572296" cy="3108543"/>
          </a:xfrm>
          <a:prstGeom prst="rect">
            <a:avLst/>
          </a:prstGeom>
          <a:noFill/>
        </p:spPr>
        <p:txBody>
          <a:bodyPr wrap="square" rtlCol="0">
            <a:spAutoFit/>
          </a:bodyPr>
          <a:lstStyle/>
          <a:p>
            <a:r>
              <a:rPr lang="es-ES" sz="2800" dirty="0"/>
              <a:t>Para llamar relación a una tabla debe cumplir con ciertos criterios </a:t>
            </a:r>
          </a:p>
          <a:p>
            <a:endParaRPr lang="es-ES" sz="2800" dirty="0"/>
          </a:p>
          <a:p>
            <a:endParaRPr lang="es-ES" sz="2800" dirty="0"/>
          </a:p>
          <a:p>
            <a:r>
              <a:rPr lang="es-ES" sz="2800" dirty="0"/>
              <a:t>Debe tener nombre único</a:t>
            </a:r>
          </a:p>
          <a:p>
            <a:r>
              <a:rPr lang="es-ES" sz="2800" dirty="0"/>
              <a:t>No debe haber filas iguales</a:t>
            </a:r>
          </a:p>
          <a:p>
            <a:endParaRPr lang="es-E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Formas Normales</a:t>
            </a:r>
          </a:p>
        </p:txBody>
      </p:sp>
      <p:pic>
        <p:nvPicPr>
          <p:cNvPr id="4" name="3 Marcador de contenido" descr="800px-FormasNormalesBD.png"/>
          <p:cNvPicPr>
            <a:picLocks noGrp="1" noChangeAspect="1"/>
          </p:cNvPicPr>
          <p:nvPr>
            <p:ph idx="1"/>
          </p:nvPr>
        </p:nvPicPr>
        <p:blipFill>
          <a:blip r:embed="rId2" cstate="print"/>
          <a:stretch>
            <a:fillRect/>
          </a:stretch>
        </p:blipFill>
        <p:spPr>
          <a:xfrm>
            <a:off x="1173691" y="1600200"/>
            <a:ext cx="6350637" cy="476297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Primera forma normal (1FN)</a:t>
            </a:r>
          </a:p>
        </p:txBody>
      </p:sp>
      <p:sp>
        <p:nvSpPr>
          <p:cNvPr id="4" name="3 Rectángulo"/>
          <p:cNvSpPr/>
          <p:nvPr/>
        </p:nvSpPr>
        <p:spPr>
          <a:xfrm>
            <a:off x="285720" y="2857496"/>
            <a:ext cx="8858280" cy="3693319"/>
          </a:xfrm>
          <a:prstGeom prst="rect">
            <a:avLst/>
          </a:prstGeom>
        </p:spPr>
        <p:txBody>
          <a:bodyPr wrap="square">
            <a:spAutoFit/>
          </a:bodyPr>
          <a:lstStyle/>
          <a:p>
            <a:r>
              <a:rPr lang="es-ES" b="1" dirty="0"/>
              <a:t>Una tabla esta en primera forma normal si cumple las siguientes restricciones</a:t>
            </a:r>
            <a:r>
              <a:rPr lang="es-ES" dirty="0"/>
              <a:t>:  </a:t>
            </a:r>
          </a:p>
          <a:p>
            <a:endParaRPr lang="es-ES" dirty="0"/>
          </a:p>
          <a:p>
            <a:r>
              <a:rPr lang="es-ES" dirty="0"/>
              <a:t>o Las celdas o campos deben tener valores singulares. </a:t>
            </a:r>
          </a:p>
          <a:p>
            <a:r>
              <a:rPr lang="es-ES" dirty="0"/>
              <a:t>o atributo deben ser de la misma clase.</a:t>
            </a:r>
          </a:p>
          <a:p>
            <a:r>
              <a:rPr lang="es-ES" dirty="0"/>
              <a:t>o Cada columna debe tener un nombre único. </a:t>
            </a:r>
          </a:p>
          <a:p>
            <a:r>
              <a:rPr lang="es-ES" dirty="0"/>
              <a:t>o Dos filas o </a:t>
            </a:r>
            <a:r>
              <a:rPr lang="es-ES" dirty="0" err="1"/>
              <a:t>tuplas</a:t>
            </a:r>
            <a:r>
              <a:rPr lang="es-ES" dirty="0"/>
              <a:t> no pueden ser iguales. </a:t>
            </a:r>
          </a:p>
          <a:p>
            <a:r>
              <a:rPr lang="es-ES" dirty="0"/>
              <a:t>o Los atributos deben ser </a:t>
            </a:r>
            <a:r>
              <a:rPr lang="es-ES" dirty="0">
                <a:solidFill>
                  <a:srgbClr val="FFFF00"/>
                </a:solidFill>
              </a:rPr>
              <a:t>atómicos</a:t>
            </a:r>
          </a:p>
          <a:p>
            <a:r>
              <a:rPr lang="es-ES" dirty="0"/>
              <a:t>O El orden no debe ser relevante</a:t>
            </a:r>
          </a:p>
          <a:p>
            <a:endParaRPr lang="es-ES" dirty="0"/>
          </a:p>
          <a:p>
            <a:r>
              <a:rPr lang="es-ES" dirty="0"/>
              <a:t>Solución:</a:t>
            </a:r>
          </a:p>
          <a:p>
            <a:r>
              <a:rPr lang="es-ES" dirty="0"/>
              <a:t>Se establece una clave primaria</a:t>
            </a:r>
          </a:p>
          <a:p>
            <a:endParaRPr lang="es-ES" dirty="0"/>
          </a:p>
          <a:p>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primera forma normal (1FN)</a:t>
            </a:r>
          </a:p>
        </p:txBody>
      </p:sp>
      <p:sp>
        <p:nvSpPr>
          <p:cNvPr id="4" name="3 Rectángulo"/>
          <p:cNvSpPr/>
          <p:nvPr/>
        </p:nvSpPr>
        <p:spPr>
          <a:xfrm>
            <a:off x="571472" y="1357298"/>
            <a:ext cx="6500842" cy="923330"/>
          </a:xfrm>
          <a:prstGeom prst="rect">
            <a:avLst/>
          </a:prstGeom>
        </p:spPr>
        <p:txBody>
          <a:bodyPr wrap="square">
            <a:spAutoFit/>
          </a:bodyPr>
          <a:lstStyle/>
          <a:p>
            <a:r>
              <a:rPr lang="es-ES" dirty="0"/>
              <a:t>Una tabla se encuentra en primera forma normal si impide que un atributo de una </a:t>
            </a:r>
            <a:r>
              <a:rPr lang="es-ES" dirty="0" err="1"/>
              <a:t>tupla</a:t>
            </a:r>
            <a:r>
              <a:rPr lang="es-ES" dirty="0"/>
              <a:t> pueda tomar más de un valor. La tabla:</a:t>
            </a:r>
          </a:p>
        </p:txBody>
      </p:sp>
      <p:sp>
        <p:nvSpPr>
          <p:cNvPr id="5" name="4 Rectángulo"/>
          <p:cNvSpPr/>
          <p:nvPr/>
        </p:nvSpPr>
        <p:spPr>
          <a:xfrm>
            <a:off x="1071538" y="2285992"/>
            <a:ext cx="5786462" cy="1200329"/>
          </a:xfrm>
          <a:prstGeom prst="rect">
            <a:avLst/>
          </a:prstGeom>
        </p:spPr>
        <p:txBody>
          <a:bodyPr wrap="square">
            <a:spAutoFit/>
          </a:bodyPr>
          <a:lstStyle/>
          <a:p>
            <a:r>
              <a:rPr lang="es-ES" b="1" dirty="0"/>
              <a:t>             TRABAJADOR</a:t>
            </a:r>
          </a:p>
          <a:p>
            <a:r>
              <a:rPr lang="es-ES" b="1" dirty="0"/>
              <a:t>DNI              Nombre       Departamento</a:t>
            </a:r>
          </a:p>
          <a:p>
            <a:r>
              <a:rPr lang="es-ES" dirty="0"/>
              <a:t>12121212A    Andrés       Mantenimiento</a:t>
            </a:r>
          </a:p>
          <a:p>
            <a:r>
              <a:rPr lang="es-ES" dirty="0"/>
              <a:t>12345345G   Andrea       Dirección Gestión</a:t>
            </a:r>
          </a:p>
        </p:txBody>
      </p:sp>
      <p:sp>
        <p:nvSpPr>
          <p:cNvPr id="6" name="5 Rectángulo"/>
          <p:cNvSpPr/>
          <p:nvPr/>
        </p:nvSpPr>
        <p:spPr>
          <a:xfrm>
            <a:off x="1928794" y="3571876"/>
            <a:ext cx="6643718" cy="923330"/>
          </a:xfrm>
          <a:prstGeom prst="rect">
            <a:avLst/>
          </a:prstGeom>
        </p:spPr>
        <p:txBody>
          <a:bodyPr wrap="square">
            <a:spAutoFit/>
          </a:bodyPr>
          <a:lstStyle/>
          <a:p>
            <a:r>
              <a:rPr lang="es-ES" dirty="0"/>
              <a:t>Visualmente es un tabla, pero no una tabla relacional (lo que en terminología de bases de datos relacionales se llama </a:t>
            </a:r>
            <a:r>
              <a:rPr lang="es-ES" b="1" dirty="0"/>
              <a:t>relación</a:t>
            </a:r>
            <a:r>
              <a:rPr lang="es-ES" dirty="0"/>
              <a:t>). No cumple la primera forma normal. Lo cumpliría si:</a:t>
            </a:r>
          </a:p>
        </p:txBody>
      </p:sp>
      <p:sp>
        <p:nvSpPr>
          <p:cNvPr id="7" name="6 Rectángulo"/>
          <p:cNvSpPr/>
          <p:nvPr/>
        </p:nvSpPr>
        <p:spPr>
          <a:xfrm>
            <a:off x="571472" y="4643446"/>
            <a:ext cx="6572296" cy="1477328"/>
          </a:xfrm>
          <a:prstGeom prst="rect">
            <a:avLst/>
          </a:prstGeom>
        </p:spPr>
        <p:txBody>
          <a:bodyPr wrap="square">
            <a:spAutoFit/>
          </a:bodyPr>
          <a:lstStyle/>
          <a:p>
            <a:r>
              <a:rPr lang="es-ES" dirty="0"/>
              <a:t>                   TRABAJADOR</a:t>
            </a:r>
          </a:p>
          <a:p>
            <a:r>
              <a:rPr lang="es-ES" b="1" dirty="0"/>
              <a:t>DNI                       Nombre     Departamento</a:t>
            </a:r>
          </a:p>
          <a:p>
            <a:r>
              <a:rPr lang="es-ES" dirty="0"/>
              <a:t>12121212A           Andrés       Mantenimiento</a:t>
            </a:r>
          </a:p>
          <a:p>
            <a:r>
              <a:rPr lang="es-ES" dirty="0"/>
              <a:t>12345345G          Andrea       Dirección</a:t>
            </a:r>
          </a:p>
          <a:p>
            <a:r>
              <a:rPr lang="es-ES" dirty="0"/>
              <a:t>12345345G          Andrea       Gestión</a:t>
            </a:r>
          </a:p>
        </p:txBody>
      </p:sp>
      <p:sp>
        <p:nvSpPr>
          <p:cNvPr id="8" name="7 Rectángulo"/>
          <p:cNvSpPr/>
          <p:nvPr/>
        </p:nvSpPr>
        <p:spPr>
          <a:xfrm>
            <a:off x="3500430" y="6143644"/>
            <a:ext cx="4544834" cy="369332"/>
          </a:xfrm>
          <a:prstGeom prst="rect">
            <a:avLst/>
          </a:prstGeom>
        </p:spPr>
        <p:txBody>
          <a:bodyPr wrap="none">
            <a:spAutoFit/>
          </a:bodyPr>
          <a:lstStyle/>
          <a:p>
            <a:r>
              <a:rPr lang="es-ES" dirty="0"/>
              <a:t>Esa tabla sí esta en primera forma normal.</a:t>
            </a:r>
          </a:p>
        </p:txBody>
      </p:sp>
    </p:spTree>
  </p:cSld>
  <p:clrMapOvr>
    <a:masterClrMapping/>
  </p:clrMapOvr>
</p:sld>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2317</TotalTime>
  <Words>2829</Words>
  <Application>Microsoft Office PowerPoint</Application>
  <PresentationFormat>Presentación en pantalla (4:3)</PresentationFormat>
  <Paragraphs>255</Paragraphs>
  <Slides>43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43</vt:i4>
      </vt:variant>
    </vt:vector>
  </HeadingPairs>
  <TitlesOfParts>
    <vt:vector size="48" baseType="lpstr">
      <vt:lpstr>Arial</vt:lpstr>
      <vt:lpstr>Calibri</vt:lpstr>
      <vt:lpstr>Franklin Gothic Book</vt:lpstr>
      <vt:lpstr>Wingdings 2</vt:lpstr>
      <vt:lpstr>Técnico</vt:lpstr>
      <vt:lpstr>Presentación de PowerPoint</vt:lpstr>
      <vt:lpstr>BASE DE DATOS</vt:lpstr>
      <vt:lpstr>Normalización</vt:lpstr>
      <vt:lpstr>Formas normales</vt:lpstr>
      <vt:lpstr>Integridades</vt:lpstr>
      <vt:lpstr>Tabla o relación</vt:lpstr>
      <vt:lpstr>Formas Normales</vt:lpstr>
      <vt:lpstr>Primera forma normal (1FN)</vt:lpstr>
      <vt:lpstr>primera forma normal (1FN)</vt:lpstr>
      <vt:lpstr>Segunda forma normal (2FN)</vt:lpstr>
      <vt:lpstr>Segunda forma normal (2FN)</vt:lpstr>
      <vt:lpstr>Segunda forma normal (2FN)</vt:lpstr>
      <vt:lpstr>Segunda forma normal (2FN)</vt:lpstr>
      <vt:lpstr>Tercera forma normal (3FN)</vt:lpstr>
      <vt:lpstr>Tercera forma normal (3FN)</vt:lpstr>
      <vt:lpstr>Tercera forma normal (3FN)</vt:lpstr>
      <vt:lpstr>Forma normal de Boyce-Codd </vt:lpstr>
      <vt:lpstr>Dependencia funcional transitiva</vt:lpstr>
      <vt:lpstr>Forma normal de Boyce-Codd </vt:lpstr>
      <vt:lpstr>Dependencias funcionales</vt:lpstr>
      <vt:lpstr>Dependencia funcional completa</vt:lpstr>
      <vt:lpstr>Dependencia funcional elemental</vt:lpstr>
      <vt:lpstr>Ejemplo de normalización </vt:lpstr>
      <vt:lpstr>Presentación de PowerPoint</vt:lpstr>
      <vt:lpstr>Presentación de PowerPoint</vt:lpstr>
      <vt:lpstr>Presentación de PowerPoint</vt:lpstr>
      <vt:lpstr>Pasada a 2ª FN</vt:lpstr>
      <vt:lpstr>Presentación de PowerPoint</vt:lpstr>
      <vt:lpstr>Pasada a 3ª FN</vt:lpstr>
      <vt:lpstr>Tipos de datos:  </vt:lpstr>
      <vt:lpstr>12 reglas de codd</vt:lpstr>
      <vt:lpstr>Regla No. 1 - La Regla de la información </vt:lpstr>
      <vt:lpstr>Regla No. 2 - La regla del acceso garantizado </vt:lpstr>
      <vt:lpstr>Regla No. 3 - Tratamiento sistemático de los valores nulos </vt:lpstr>
      <vt:lpstr>Regla No. 4 - La regla de la descripción de la base de datos</vt:lpstr>
      <vt:lpstr>Regla No. 5 - La regla del sub-lenguaje Integral </vt:lpstr>
      <vt:lpstr>Regla No. 6 - La regla de la actualización de vistas</vt:lpstr>
      <vt:lpstr>Regla No. 7 - La regla de insertar y actualizar </vt:lpstr>
      <vt:lpstr>Regla No. 8 - La regla de independencia física </vt:lpstr>
      <vt:lpstr>Regla No. 9 - La regla de independencia lógica </vt:lpstr>
      <vt:lpstr>Regla No. 10 - La regla de la independencia de la integridad </vt:lpstr>
      <vt:lpstr>Regla No. 11 - La regla de la distribución </vt:lpstr>
      <vt:lpstr>Regla No. 12 - Regla de la no-subversión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dc:creator>frey</dc:creator>
  <cp:lastModifiedBy>freidy nunez</cp:lastModifiedBy>
  <cp:revision>112</cp:revision>
  <dcterms:created xsi:type="dcterms:W3CDTF">2014-01-15T22:59:49Z</dcterms:created>
  <dcterms:modified xsi:type="dcterms:W3CDTF">2018-06-27T18:23:50Z</dcterms:modified>
</cp:coreProperties>
</file>