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91" r:id="rId5"/>
    <p:sldId id="286" r:id="rId6"/>
    <p:sldId id="287" r:id="rId7"/>
    <p:sldId id="288" r:id="rId8"/>
    <p:sldId id="289" r:id="rId9"/>
    <p:sldId id="257" r:id="rId10"/>
    <p:sldId id="258" r:id="rId11"/>
    <p:sldId id="259" r:id="rId12"/>
    <p:sldId id="260" r:id="rId13"/>
    <p:sldId id="261" r:id="rId14"/>
    <p:sldId id="283" r:id="rId15"/>
    <p:sldId id="263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4" r:id="rId26"/>
    <p:sldId id="282" r:id="rId27"/>
    <p:sldId id="280" r:id="rId28"/>
    <p:sldId id="281" r:id="rId29"/>
    <p:sldId id="279" r:id="rId30"/>
    <p:sldId id="290" r:id="rId31"/>
    <p:sldId id="272" r:id="rId32"/>
    <p:sldId id="275" r:id="rId33"/>
    <p:sldId id="276" r:id="rId34"/>
    <p:sldId id="277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4" autoAdjust="0"/>
    <p:restoredTop sz="94660"/>
  </p:normalViewPr>
  <p:slideViewPr>
    <p:cSldViewPr>
      <p:cViewPr varScale="1">
        <p:scale>
          <a:sx n="69" d="100"/>
          <a:sy n="69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Algebra relacional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</a:t>
            </a:r>
          </a:p>
        </p:txBody>
      </p:sp>
      <p:pic>
        <p:nvPicPr>
          <p:cNvPr id="6" name="5 Marcador de contenido" descr="an2_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8662" y="1209890"/>
            <a:ext cx="6737402" cy="4459584"/>
          </a:xfrm>
        </p:spPr>
      </p:pic>
      <p:sp>
        <p:nvSpPr>
          <p:cNvPr id="7" name="6 CuadroTexto"/>
          <p:cNvSpPr txBox="1"/>
          <p:nvPr/>
        </p:nvSpPr>
        <p:spPr>
          <a:xfrm>
            <a:off x="928662" y="5643578"/>
            <a:ext cx="25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conoce como consulta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85720" y="3143248"/>
          <a:ext cx="19049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85786" y="2000240"/>
            <a:ext cx="1000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6600" b="1" dirty="0"/>
              <a:t>σ</a:t>
            </a:r>
            <a:endParaRPr lang="es-ES" sz="6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428860" y="2071678"/>
            <a:ext cx="4500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6600" b="1" dirty="0"/>
              <a:t>(condición)</a:t>
            </a:r>
            <a:endParaRPr lang="es-ES" sz="6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858016" y="2143116"/>
            <a:ext cx="22859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6600" b="1" dirty="0"/>
              <a:t>(R)</a:t>
            </a:r>
          </a:p>
          <a:p>
            <a:r>
              <a:rPr lang="es-DO" sz="4400" b="1" dirty="0"/>
              <a:t>tabla</a:t>
            </a:r>
            <a:endParaRPr lang="es-ES" sz="4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786050" y="3286124"/>
            <a:ext cx="3429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Comparación:</a:t>
            </a:r>
          </a:p>
          <a:p>
            <a:r>
              <a:rPr lang="es-ES" sz="3600" dirty="0"/>
              <a:t> =</a:t>
            </a:r>
            <a:r>
              <a:rPr lang="es-DO" sz="3600" dirty="0"/>
              <a:t> ,≤,≥,˃˂</a:t>
            </a:r>
            <a:endParaRPr lang="es-ES" sz="3600" dirty="0"/>
          </a:p>
          <a:p>
            <a:r>
              <a:rPr lang="es-ES" sz="3600" b="1" dirty="0"/>
              <a:t>Lógicos: </a:t>
            </a:r>
            <a:r>
              <a:rPr lang="es-DO" sz="3600" dirty="0"/>
              <a:t>¬(</a:t>
            </a:r>
            <a:r>
              <a:rPr lang="es-DO" sz="3600" dirty="0" err="1"/>
              <a:t>not</a:t>
            </a:r>
            <a:r>
              <a:rPr lang="es-DO" sz="3600" dirty="0"/>
              <a:t>)˅(</a:t>
            </a:r>
            <a:r>
              <a:rPr lang="es-DO" sz="3600" dirty="0" err="1"/>
              <a:t>or</a:t>
            </a:r>
            <a:r>
              <a:rPr lang="es-DO" sz="3600" dirty="0"/>
              <a:t>)˄(and)→(entonces)↔(si y solo si)</a:t>
            </a:r>
            <a:endParaRPr lang="es-E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lista con todos los que vivan en el país de USA </a:t>
            </a:r>
          </a:p>
        </p:txBody>
      </p:sp>
      <p:pic>
        <p:nvPicPr>
          <p:cNvPr id="4" name="5 Marcador de contenido" descr="an2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571744"/>
            <a:ext cx="4195359" cy="292895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857356" y="5657671"/>
            <a:ext cx="621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600" b="1" dirty="0"/>
              <a:t>σ</a:t>
            </a:r>
            <a:r>
              <a:rPr lang="es-ES" sz="3600" b="1" dirty="0"/>
              <a:t> (</a:t>
            </a:r>
            <a:r>
              <a:rPr lang="es-DO" sz="3600" b="1" dirty="0" err="1"/>
              <a:t>Pais</a:t>
            </a:r>
            <a:r>
              <a:rPr lang="es-DO" sz="3600" b="1" dirty="0"/>
              <a:t> = “USA”)(persona)</a:t>
            </a:r>
            <a:endParaRPr lang="es-ES" sz="3600" dirty="0"/>
          </a:p>
          <a:p>
            <a:r>
              <a:rPr lang="es-ES" sz="3600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lista con todos los que vivan en el país de USA y España </a:t>
            </a:r>
          </a:p>
        </p:txBody>
      </p:sp>
      <p:pic>
        <p:nvPicPr>
          <p:cNvPr id="4" name="5 Marcador de contenido" descr="an2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571744"/>
            <a:ext cx="4195359" cy="292895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657671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600" b="1" dirty="0"/>
              <a:t>σ</a:t>
            </a:r>
            <a:r>
              <a:rPr lang="es-ES" sz="3600" b="1" dirty="0"/>
              <a:t> (</a:t>
            </a:r>
            <a:r>
              <a:rPr lang="es-DO" sz="3600" b="1" dirty="0" err="1"/>
              <a:t>pais</a:t>
            </a:r>
            <a:r>
              <a:rPr lang="es-DO" sz="3600" b="1" dirty="0"/>
              <a:t> = “USA” ˄ </a:t>
            </a:r>
            <a:r>
              <a:rPr lang="es-DO" sz="3600" b="1" dirty="0" err="1"/>
              <a:t>pais</a:t>
            </a:r>
            <a:r>
              <a:rPr lang="es-DO" sz="3600" b="1" dirty="0"/>
              <a:t>= “España”)(persona)</a:t>
            </a:r>
            <a:endParaRPr lang="es-ES" sz="3600" b="1" dirty="0"/>
          </a:p>
          <a:p>
            <a:r>
              <a:rPr lang="es-ES" sz="3600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proyección</a:t>
            </a:r>
          </a:p>
        </p:txBody>
      </p:sp>
      <p:pic>
        <p:nvPicPr>
          <p:cNvPr id="4" name="3 Marcador de contenido" descr="silabo_1306_algebr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428736"/>
            <a:ext cx="7786742" cy="519823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Selección</a:t>
            </a:r>
          </a:p>
          <a:p>
            <a:r>
              <a:rPr lang="es-ES" b="1" dirty="0"/>
              <a:t>Proyección</a:t>
            </a:r>
            <a:r>
              <a:rPr lang="es-ES" dirty="0"/>
              <a:t>  </a:t>
            </a:r>
          </a:p>
          <a:p>
            <a:endParaRPr lang="es-ES" dirty="0"/>
          </a:p>
          <a:p>
            <a:r>
              <a:rPr lang="es-ES" dirty="0"/>
              <a:t>Unión</a:t>
            </a:r>
          </a:p>
          <a:p>
            <a:r>
              <a:rPr lang="es-ES" dirty="0"/>
              <a:t>Producto cartesiano</a:t>
            </a:r>
          </a:p>
          <a:p>
            <a:r>
              <a:rPr lang="es-ES" dirty="0"/>
              <a:t>diferencia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428992" y="1785926"/>
            <a:ext cx="235745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unarios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2786050" y="1857364"/>
            <a:ext cx="50006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857752" y="3357562"/>
            <a:ext cx="235745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binarios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4071934" y="3357562"/>
            <a:ext cx="50006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extraer columnas o atributos de una relación</a:t>
            </a:r>
            <a:r>
              <a:rPr lang="es-DO" sz="4000" b="1" dirty="0"/>
              <a:t> </a:t>
            </a:r>
            <a:r>
              <a:rPr lang="es-DO" dirty="0"/>
              <a:t>π y pertenece al grupo de</a:t>
            </a:r>
            <a:r>
              <a:rPr lang="en-US" dirty="0"/>
              <a:t> </a:t>
            </a:r>
            <a:r>
              <a:rPr lang="en-US" dirty="0" err="1"/>
              <a:t>unarios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42976" y="3071810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4800" b="1" dirty="0"/>
              <a:t>π</a:t>
            </a:r>
            <a:endParaRPr lang="es-ES" sz="4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12956" y="4103649"/>
          <a:ext cx="468351" cy="2341756"/>
        </p:xfrm>
        <a:graphic>
          <a:graphicData uri="http://schemas.openxmlformats.org/drawingml/2006/table">
            <a:tbl>
              <a:tblPr/>
              <a:tblGrid>
                <a:gridCol w="46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7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25912" y="4071942"/>
          <a:ext cx="535259" cy="2418068"/>
        </p:xfrm>
        <a:graphic>
          <a:graphicData uri="http://schemas.openxmlformats.org/drawingml/2006/table">
            <a:tbl>
              <a:tblPr/>
              <a:tblGrid>
                <a:gridCol w="53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80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643042" y="4071942"/>
          <a:ext cx="500066" cy="2418070"/>
        </p:xfrm>
        <a:graphic>
          <a:graphicData uri="http://schemas.openxmlformats.org/drawingml/2006/table">
            <a:tbl>
              <a:tblPr/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807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928794" y="3071810"/>
            <a:ext cx="721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600" b="1" dirty="0"/>
              <a:t>(lista de atributos)</a:t>
            </a:r>
            <a:endParaRPr lang="es-ES" sz="36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572264" y="3143248"/>
            <a:ext cx="22859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6600" b="1" dirty="0"/>
              <a:t>(R)</a:t>
            </a:r>
          </a:p>
          <a:p>
            <a:r>
              <a:rPr lang="es-DO" sz="4400" b="1" dirty="0"/>
              <a:t>tabla</a:t>
            </a:r>
            <a:endParaRPr lang="es-ES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Extraer todos los datos de las personas</a:t>
            </a:r>
          </a:p>
        </p:txBody>
      </p:sp>
      <p:pic>
        <p:nvPicPr>
          <p:cNvPr id="4" name="5 Marcador de contenido" descr="an2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571744"/>
            <a:ext cx="4195359" cy="292895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903893"/>
            <a:ext cx="10215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Π</a:t>
            </a:r>
            <a:r>
              <a:rPr lang="es-ES" sz="2800" b="1" dirty="0"/>
              <a:t> (ID,NOMBRE,APELLIDO,PAIS, CIUDAD)(PERSONA)</a:t>
            </a:r>
          </a:p>
          <a:p>
            <a:r>
              <a:rPr lang="es-ES" sz="2800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Combinar operaciones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0" y="307181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400" b="1" dirty="0"/>
              <a:t>Π</a:t>
            </a:r>
            <a:r>
              <a:rPr lang="es-DO" sz="4400" b="1" dirty="0"/>
              <a:t> (lista de atributos)(σ</a:t>
            </a:r>
            <a:r>
              <a:rPr lang="es-ES" sz="4400" b="1" dirty="0"/>
              <a:t> </a:t>
            </a:r>
            <a:r>
              <a:rPr lang="es-DO" sz="4400" b="1" dirty="0"/>
              <a:t>(</a:t>
            </a:r>
            <a:r>
              <a:rPr lang="es-DO" sz="4400" b="1" dirty="0" err="1"/>
              <a:t>condicion</a:t>
            </a:r>
            <a:r>
              <a:rPr lang="es-DO" sz="4400" b="1" dirty="0"/>
              <a:t>)(R))</a:t>
            </a:r>
            <a:endParaRPr lang="es-ES" sz="44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5286380" y="3929066"/>
          <a:ext cx="19049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714348" y="3786190"/>
          <a:ext cx="468351" cy="2341756"/>
        </p:xfrm>
        <a:graphic>
          <a:graphicData uri="http://schemas.openxmlformats.org/drawingml/2006/table">
            <a:tbl>
              <a:tblPr/>
              <a:tblGrid>
                <a:gridCol w="46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7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214414" y="3786190"/>
          <a:ext cx="468351" cy="2341756"/>
        </p:xfrm>
        <a:graphic>
          <a:graphicData uri="http://schemas.openxmlformats.org/drawingml/2006/table">
            <a:tbl>
              <a:tblPr/>
              <a:tblGrid>
                <a:gridCol w="46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7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1714480" y="3786190"/>
          <a:ext cx="468351" cy="2341756"/>
        </p:xfrm>
        <a:graphic>
          <a:graphicData uri="http://schemas.openxmlformats.org/drawingml/2006/table">
            <a:tbl>
              <a:tblPr/>
              <a:tblGrid>
                <a:gridCol w="46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7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357298"/>
            <a:ext cx="8229600" cy="4525963"/>
          </a:xfrm>
        </p:spPr>
        <p:txBody>
          <a:bodyPr/>
          <a:lstStyle/>
          <a:p>
            <a:r>
              <a:rPr lang="es-ES" dirty="0"/>
              <a:t>Generar una lista con todos las persona de USA que sean de Miami</a:t>
            </a:r>
          </a:p>
        </p:txBody>
      </p:sp>
      <p:pic>
        <p:nvPicPr>
          <p:cNvPr id="4" name="5 Marcador de contenido" descr="an2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571744"/>
            <a:ext cx="4809314" cy="335758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0" y="5949280"/>
            <a:ext cx="1064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Π</a:t>
            </a:r>
            <a:r>
              <a:rPr lang="es-ES" b="1" dirty="0"/>
              <a:t> (ID,NOMBRE,APELLIDO,PAIS, CIUDAD)(</a:t>
            </a:r>
            <a:r>
              <a:rPr lang="es-DO" b="1" dirty="0"/>
              <a:t>σ</a:t>
            </a:r>
            <a:r>
              <a:rPr lang="es-ES" b="1" dirty="0"/>
              <a:t> ((</a:t>
            </a:r>
            <a:r>
              <a:rPr lang="es-ES" b="1" dirty="0" err="1"/>
              <a:t>pais</a:t>
            </a:r>
            <a:r>
              <a:rPr lang="es-ES" b="1" dirty="0"/>
              <a:t>=“USA” )Ʌ (</a:t>
            </a:r>
            <a:r>
              <a:rPr lang="es-DO" b="1" dirty="0"/>
              <a:t>ciudad = “</a:t>
            </a:r>
            <a:r>
              <a:rPr lang="es-DO" b="1" dirty="0" err="1"/>
              <a:t>miami</a:t>
            </a:r>
            <a:r>
              <a:rPr lang="es-DO" b="1" dirty="0"/>
              <a:t>”)) (</a:t>
            </a:r>
            <a:r>
              <a:rPr lang="es-ES" b="1" dirty="0"/>
              <a:t>PERSONA))</a:t>
            </a:r>
            <a:r>
              <a:rPr lang="es-E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Proposiciones simples</a:t>
            </a:r>
          </a:p>
          <a:p>
            <a:r>
              <a:rPr lang="es-ES" dirty="0"/>
              <a:t>Proposiciones compuesta</a:t>
            </a:r>
          </a:p>
          <a:p>
            <a:pPr lvl="1"/>
            <a:r>
              <a:rPr lang="es-ES" dirty="0"/>
              <a:t>Conjunción               y</a:t>
            </a:r>
          </a:p>
          <a:p>
            <a:pPr lvl="1"/>
            <a:r>
              <a:rPr lang="es-ES" dirty="0"/>
              <a:t>Disyunción               o</a:t>
            </a:r>
          </a:p>
          <a:p>
            <a:pPr lvl="1"/>
            <a:r>
              <a:rPr lang="es-ES" dirty="0"/>
              <a:t>Condicional           entonces</a:t>
            </a:r>
          </a:p>
          <a:p>
            <a:pPr lvl="1"/>
            <a:r>
              <a:rPr lang="es-ES" dirty="0" err="1"/>
              <a:t>Bicondicional</a:t>
            </a:r>
            <a:r>
              <a:rPr lang="es-ES" dirty="0"/>
              <a:t>         si y solo si</a:t>
            </a:r>
          </a:p>
          <a:p>
            <a:pPr lvl="1"/>
            <a:r>
              <a:rPr lang="es-ES" dirty="0"/>
              <a:t>Negación                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357298"/>
            <a:ext cx="8229600" cy="4525963"/>
          </a:xfrm>
        </p:spPr>
        <p:txBody>
          <a:bodyPr/>
          <a:lstStyle/>
          <a:p>
            <a:r>
              <a:rPr lang="es-ES" dirty="0"/>
              <a:t>Generar una lista con todos las persona de USA o España</a:t>
            </a:r>
          </a:p>
        </p:txBody>
      </p:sp>
      <p:pic>
        <p:nvPicPr>
          <p:cNvPr id="4" name="5 Marcador de contenido" descr="an2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571744"/>
            <a:ext cx="4809314" cy="335758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0" y="5903893"/>
            <a:ext cx="1064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es-ES" sz="2400" b="1" dirty="0"/>
              <a:t> (ID,NOMBRE,APELLIDO,PAIS, CIUDAD)(</a:t>
            </a:r>
            <a:r>
              <a:rPr lang="es-DO" sz="2400" b="1" dirty="0"/>
              <a:t>σ</a:t>
            </a:r>
            <a:r>
              <a:rPr lang="es-ES" sz="2400" b="1" dirty="0"/>
              <a:t> ((</a:t>
            </a:r>
            <a:r>
              <a:rPr lang="es-DO" sz="2400" b="1" dirty="0" err="1"/>
              <a:t>Pais</a:t>
            </a:r>
            <a:r>
              <a:rPr lang="es-DO" sz="2400" b="1" dirty="0"/>
              <a:t> = “USA “)</a:t>
            </a:r>
            <a:r>
              <a:rPr lang="es-DO" sz="2400" dirty="0"/>
              <a:t>˅ </a:t>
            </a:r>
            <a:r>
              <a:rPr lang="es-DO" sz="2400" b="1" dirty="0"/>
              <a:t>(</a:t>
            </a:r>
            <a:r>
              <a:rPr lang="es-DO" sz="2400" b="1" dirty="0" err="1"/>
              <a:t>Pais</a:t>
            </a:r>
            <a:r>
              <a:rPr lang="es-DO" sz="2400" b="1" dirty="0"/>
              <a:t>=“</a:t>
            </a:r>
            <a:r>
              <a:rPr lang="es-DO" sz="2400" b="1" dirty="0" err="1"/>
              <a:t>españa</a:t>
            </a:r>
            <a:r>
              <a:rPr lang="es-DO" sz="2400" b="1" dirty="0"/>
              <a:t>”))(</a:t>
            </a:r>
            <a:r>
              <a:rPr lang="es-ES" sz="2400" b="1" dirty="0"/>
              <a:t>PERSONA))</a:t>
            </a:r>
            <a:r>
              <a:rPr lang="es-ES" sz="2400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Selección</a:t>
            </a:r>
          </a:p>
          <a:p>
            <a:r>
              <a:rPr lang="es-ES" dirty="0"/>
              <a:t>Proyección  </a:t>
            </a:r>
          </a:p>
          <a:p>
            <a:endParaRPr lang="es-ES" dirty="0"/>
          </a:p>
          <a:p>
            <a:r>
              <a:rPr lang="es-ES" b="1" dirty="0"/>
              <a:t>Unión</a:t>
            </a:r>
          </a:p>
          <a:p>
            <a:r>
              <a:rPr lang="es-ES" dirty="0"/>
              <a:t>Producto cartesiano</a:t>
            </a:r>
          </a:p>
          <a:p>
            <a:r>
              <a:rPr lang="es-ES" dirty="0"/>
              <a:t>diferencia</a:t>
            </a:r>
          </a:p>
          <a:p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3428992" y="1785926"/>
            <a:ext cx="235745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unarios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2786050" y="1857364"/>
            <a:ext cx="50006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572000" y="3500438"/>
            <a:ext cx="235745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binarios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4000496" y="3500438"/>
            <a:ext cx="50006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TEORIA DE CONJUNTO</a:t>
            </a:r>
          </a:p>
        </p:txBody>
      </p:sp>
      <p:pic>
        <p:nvPicPr>
          <p:cNvPr id="1026" name="Picture 2" descr="C:\Users\frey\Downloads\image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85991"/>
            <a:ext cx="6357982" cy="4363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LA UNION DE DOS RELACIONES R Y S </a:t>
            </a:r>
          </a:p>
          <a:p>
            <a:pPr lvl="1"/>
            <a:r>
              <a:rPr lang="es-ES" dirty="0"/>
              <a:t>SE ELIMINAN LAS TUPLAS DUPLICADAS</a:t>
            </a:r>
          </a:p>
          <a:p>
            <a:pPr lvl="1"/>
            <a:r>
              <a:rPr lang="es-ES" dirty="0"/>
              <a:t>COMPATIBLES CON RESPECTO A LA UNION</a:t>
            </a:r>
          </a:p>
        </p:txBody>
      </p:sp>
      <p:pic>
        <p:nvPicPr>
          <p:cNvPr id="2050" name="Picture 2" descr="C:\Users\frey\Downloads\Image5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929066"/>
            <a:ext cx="8497625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HACER UN LISTADOS DE LOS ESTUDIANTES Y SUS MATERIAS</a:t>
            </a:r>
          </a:p>
        </p:txBody>
      </p:sp>
      <p:pic>
        <p:nvPicPr>
          <p:cNvPr id="2050" name="Picture 2" descr="C:\Users\frey\Downloads\Image5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375" y="2857496"/>
            <a:ext cx="7997591" cy="214314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71472" y="6072206"/>
            <a:ext cx="7391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Π</a:t>
            </a:r>
            <a:r>
              <a:rPr lang="es-ES" b="1" dirty="0"/>
              <a:t> (Matricula, nombre</a:t>
            </a:r>
            <a:r>
              <a:rPr lang="es-DO" b="1" dirty="0"/>
              <a:t>)(</a:t>
            </a:r>
            <a:r>
              <a:rPr lang="es-ES" b="1" dirty="0"/>
              <a:t>estudiantes) </a:t>
            </a:r>
            <a:r>
              <a:rPr lang="es-ES" sz="3600" b="1" dirty="0">
                <a:solidFill>
                  <a:srgbClr val="FF0000"/>
                </a:solidFill>
              </a:rPr>
              <a:t>U</a:t>
            </a:r>
            <a:r>
              <a:rPr lang="es-ES" b="1" dirty="0"/>
              <a:t> </a:t>
            </a:r>
            <a:r>
              <a:rPr lang="el-GR" sz="3200" b="1" dirty="0"/>
              <a:t>Π</a:t>
            </a:r>
            <a:r>
              <a:rPr lang="es-ES" b="1" dirty="0"/>
              <a:t> (</a:t>
            </a:r>
            <a:r>
              <a:rPr lang="es-ES" b="1" dirty="0" err="1"/>
              <a:t>Materia,calificacion</a:t>
            </a:r>
            <a:r>
              <a:rPr lang="es-DO" b="1" dirty="0"/>
              <a:t>)(materia</a:t>
            </a:r>
            <a:r>
              <a:rPr lang="es-ES" b="1" dirty="0"/>
              <a:t>)</a:t>
            </a:r>
            <a:r>
              <a:rPr lang="es-ES" dirty="0"/>
              <a:t>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Selección</a:t>
            </a:r>
          </a:p>
          <a:p>
            <a:r>
              <a:rPr lang="es-ES" dirty="0"/>
              <a:t>Proyección  </a:t>
            </a:r>
          </a:p>
          <a:p>
            <a:endParaRPr lang="es-ES" dirty="0"/>
          </a:p>
          <a:p>
            <a:r>
              <a:rPr lang="es-ES" dirty="0"/>
              <a:t>Unión</a:t>
            </a:r>
          </a:p>
          <a:p>
            <a:r>
              <a:rPr lang="es-ES" dirty="0"/>
              <a:t>Producto cartesiano</a:t>
            </a:r>
          </a:p>
          <a:p>
            <a:r>
              <a:rPr lang="es-ES" b="1" dirty="0"/>
              <a:t>diferencia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428992" y="1785926"/>
            <a:ext cx="235745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unarios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2786050" y="1857364"/>
            <a:ext cx="50006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5072066" y="3357562"/>
            <a:ext cx="235745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binarios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4286248" y="3429000"/>
            <a:ext cx="50006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Muestra las que son de A y las que no son de B las q son de B y A no las muestra</a:t>
            </a:r>
          </a:p>
          <a:p>
            <a:r>
              <a:rPr lang="es-ES" dirty="0"/>
              <a:t>A-B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5" name="Picture 3" descr="C:\Users\frey\Downloads\diferenc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85992"/>
            <a:ext cx="8036132" cy="235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C:\Users\frey\Downloads\diferenc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85860"/>
            <a:ext cx="6286544" cy="47759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Selección</a:t>
            </a:r>
          </a:p>
          <a:p>
            <a:r>
              <a:rPr lang="es-ES" dirty="0"/>
              <a:t>Proyección  </a:t>
            </a:r>
          </a:p>
          <a:p>
            <a:endParaRPr lang="es-ES" dirty="0"/>
          </a:p>
          <a:p>
            <a:r>
              <a:rPr lang="es-ES" dirty="0"/>
              <a:t>Unión</a:t>
            </a:r>
          </a:p>
          <a:p>
            <a:r>
              <a:rPr lang="es-ES" b="1" dirty="0"/>
              <a:t>Producto cartesiano</a:t>
            </a:r>
          </a:p>
          <a:p>
            <a:r>
              <a:rPr lang="es-ES" dirty="0"/>
              <a:t>diferencia</a:t>
            </a:r>
          </a:p>
          <a:p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3428992" y="1785926"/>
            <a:ext cx="235745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unarios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2786050" y="1857364"/>
            <a:ext cx="50006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5072066" y="3357562"/>
            <a:ext cx="235745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binarios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4286248" y="3429000"/>
            <a:ext cx="50006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Proposicion</a:t>
            </a:r>
            <a:r>
              <a:rPr lang="es-ES" dirty="0"/>
              <a:t> simple</a:t>
            </a:r>
          </a:p>
        </p:txBody>
      </p:sp>
      <p:pic>
        <p:nvPicPr>
          <p:cNvPr id="4" name="Picture 2" descr="C:\Users\frey\Downloads\Tabla de la verdad y circuito equivalente de la función igualda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83436"/>
            <a:ext cx="8229600" cy="22087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 descr="C:\Users\frey\Downloads\slide_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cartesiano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operación binaria que se aplican a dos relaciones..</a:t>
            </a:r>
          </a:p>
          <a:p>
            <a:r>
              <a:rPr lang="es-ES" dirty="0"/>
              <a:t>Se aplica a cada una de las tulpas de A con todas las tulpas de B</a:t>
            </a:r>
          </a:p>
          <a:p>
            <a:pPr lvl="1"/>
            <a:r>
              <a:rPr lang="es-ES" dirty="0"/>
              <a:t> se multiplica las tulpas de A con todas las de B y luego las segunda de A con todas las de B y se crean nuevas relación en una nueva tabla</a:t>
            </a:r>
          </a:p>
        </p:txBody>
      </p:sp>
      <p:pic>
        <p:nvPicPr>
          <p:cNvPr id="5122" name="Picture 2" descr="C:\Users\frey\Downloads\producto-cartesia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5072074"/>
            <a:ext cx="6929486" cy="14795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cartesiano</a:t>
            </a:r>
          </a:p>
        </p:txBody>
      </p:sp>
      <p:pic>
        <p:nvPicPr>
          <p:cNvPr id="8" name="7 Marcador de contenido" descr="REPRESENTACION_DIAGRA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5918" y="1643050"/>
            <a:ext cx="6143668" cy="4432772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cartesiano</a:t>
            </a:r>
          </a:p>
        </p:txBody>
      </p:sp>
      <p:pic>
        <p:nvPicPr>
          <p:cNvPr id="8" name="7 Marcador de contenido" descr="REPRESENTACION_DIAGRA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66375" y="1643050"/>
            <a:ext cx="4582753" cy="4432772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cartesiano</a:t>
            </a:r>
          </a:p>
        </p:txBody>
      </p:sp>
      <p:pic>
        <p:nvPicPr>
          <p:cNvPr id="8" name="7 Marcador de contenido" descr="REPRESENTACION_DIAGRA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571611"/>
            <a:ext cx="7858180" cy="4811437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57158" y="232927"/>
            <a:ext cx="8453468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Intersecci</a:t>
            </a:r>
            <a:r>
              <a:rPr kumimoji="0" 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n.</a:t>
            </a:r>
            <a:endParaRPr kumimoji="0" 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 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lgebra relacional la intersecci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de dos relaciones compatibles A y B</a:t>
            </a:r>
            <a:b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INTERSECCION B o A ∩ B</a:t>
            </a:r>
            <a:endParaRPr kumimoji="0" 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Produce el conjunto de todas las </a:t>
            </a:r>
            <a:r>
              <a:rPr kumimoji="0" 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tuplas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pertenecientes a </a:t>
            </a:r>
            <a:r>
              <a:rPr kumimoji="0" 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 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Al igual que en teor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de conjuntos el s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mbolo ∩ representa aqu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la intersecci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entre dos relaciones</a:t>
            </a:r>
            <a:r>
              <a:rPr kumimoji="0" 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20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/>
              <a:t>C</a:t>
            </a:r>
            <a:r>
              <a:rPr lang="es-ES" sz="2400" dirty="0" smtClean="0"/>
              <a:t>ontiene </a:t>
            </a:r>
            <a:r>
              <a:rPr lang="es-ES" sz="2400" dirty="0"/>
              <a:t>sólo los elementos que pertenecen tanto a </a:t>
            </a:r>
            <a:r>
              <a:rPr lang="es-ES" sz="2400" dirty="0" err="1"/>
              <a:t>A</a:t>
            </a:r>
            <a:r>
              <a:rPr lang="es-ES" sz="2400" dirty="0"/>
              <a:t> como a B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Ejemplo:</a:t>
            </a:r>
            <a:endParaRPr kumimoji="0" 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00034" y="5143512"/>
            <a:ext cx="62600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Devuelve todos los due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ñ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os que tambi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son choferes</a:t>
            </a:r>
            <a:endParaRPr kumimoji="0" 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0034" y="4214818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s-DO" sz="2800" dirty="0"/>
              <a:t>(</a:t>
            </a:r>
            <a:r>
              <a:rPr lang="es-DO" sz="2800" dirty="0" err="1"/>
              <a:t>rut</a:t>
            </a:r>
            <a:r>
              <a:rPr lang="es-DO" sz="2800" dirty="0"/>
              <a:t>, vigencia)(dueño)</a:t>
            </a:r>
            <a:r>
              <a:rPr lang="el-GR" sz="2800" dirty="0"/>
              <a:t>∩</a:t>
            </a:r>
            <a:r>
              <a:rPr lang="es-DO" sz="2800" dirty="0"/>
              <a:t> </a:t>
            </a:r>
            <a:r>
              <a:rPr lang="el-GR" sz="2800" dirty="0"/>
              <a:t>Π</a:t>
            </a:r>
            <a:r>
              <a:rPr lang="es-DO" sz="2800" dirty="0"/>
              <a:t>(</a:t>
            </a:r>
            <a:r>
              <a:rPr lang="es-DO" sz="2800" dirty="0" err="1"/>
              <a:t>rut</a:t>
            </a:r>
            <a:r>
              <a:rPr lang="es-DO" sz="2800" dirty="0"/>
              <a:t>, vigencia)(chofer)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642910" y="357166"/>
            <a:ext cx="747352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Join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Reuni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n.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 álgebra relacional el JOIN entre el atributo 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 la relación A con el atributo Y de la relación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produce el conjunto de todas las </a:t>
            </a: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tuplast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tal que t 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el encadenamiento de una </a:t>
            </a: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tuplaa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perteneciente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</a:t>
            </a: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 una </a:t>
            </a: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tuplab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perteneciente a B que cumplen con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el predicado “A.X </a:t>
            </a: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compB.Y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es verdadero”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(siendo </a:t>
            </a: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un operador relacional y los atributos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A.X y B.Y pertenecientes al mismo dominio).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 el operador relacional “</a:t>
            </a: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es “=” entonces 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conjunto resultante es un EQUI-JOIN. Si se quita uno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éstos (usando una proyección)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entonces el resultado es un JOIN-NATURAL.</a:t>
            </a:r>
            <a:r>
              <a:rPr kumimoji="0" lang="es-D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85720" y="5072074"/>
            <a:ext cx="11833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Ejemplo:</a:t>
            </a:r>
            <a:endParaRPr kumimoji="0" 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Imagen 12" descr="index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500702"/>
            <a:ext cx="6904386" cy="857256"/>
          </a:xfrm>
          <a:prstGeom prst="rect">
            <a:avLst/>
          </a:prstGeom>
          <a:noFill/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96038" y="642918"/>
            <a:ext cx="89479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Divisi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es-D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 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lgebra relacional el operador de divisi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divide la relaci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A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 grado m + n por la relaci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B entregando como resultado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una relaci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con grado m. El atributo m + i de A y el atributo i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 B deben estar definidos dentro del mismo dominio.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el resultado de</a:t>
            </a:r>
            <a:r>
              <a:rPr lang="es-DO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DIVIDIDO POR B o A / B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2 Imagen" descr="index2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3214686"/>
            <a:ext cx="7000924" cy="7143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Rectángulo"/>
          <p:cNvSpPr/>
          <p:nvPr/>
        </p:nvSpPr>
        <p:spPr>
          <a:xfrm>
            <a:off x="857224" y="4857760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Selecciona todos los autos a cuyos choferes les caduca la licencia el 01/01/1999</a:t>
            </a:r>
            <a:endParaRPr lang="es-DO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5057" t="47047" r="41145" b="26375"/>
          <a:stretch/>
        </p:blipFill>
        <p:spPr>
          <a:xfrm>
            <a:off x="683568" y="1484784"/>
            <a:ext cx="8064896" cy="50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4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Negación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lang="es-ES" sz="4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4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4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disyucion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</a:t>
            </a:r>
          </a:p>
        </p:txBody>
      </p:sp>
      <p:pic>
        <p:nvPicPr>
          <p:cNvPr id="4" name="Picture 2" descr="C:\Users\frey\Downloads\disyunc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775318"/>
            <a:ext cx="6429420" cy="40826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conjucion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y</a:t>
            </a:r>
          </a:p>
        </p:txBody>
      </p:sp>
      <p:pic>
        <p:nvPicPr>
          <p:cNvPr id="3074" name="Picture 2" descr="C:\Users\frey\Downloads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714620"/>
            <a:ext cx="6159543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entonces</a:t>
            </a:r>
          </a:p>
        </p:txBody>
      </p:sp>
      <p:pic>
        <p:nvPicPr>
          <p:cNvPr id="5122" name="Picture 2" descr="C:\Users\frey\Downloads\condicio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871445"/>
            <a:ext cx="4786346" cy="39865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bicondicional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y solo si</a:t>
            </a:r>
          </a:p>
        </p:txBody>
      </p:sp>
      <p:pic>
        <p:nvPicPr>
          <p:cNvPr id="4098" name="Picture 2" descr="C:\Users\frey\Downloads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786058"/>
            <a:ext cx="4305301" cy="2638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Selección</a:t>
            </a:r>
          </a:p>
          <a:p>
            <a:r>
              <a:rPr lang="es-ES" dirty="0"/>
              <a:t>Proyección  </a:t>
            </a:r>
          </a:p>
          <a:p>
            <a:endParaRPr lang="es-ES" dirty="0"/>
          </a:p>
          <a:p>
            <a:r>
              <a:rPr lang="es-ES" dirty="0"/>
              <a:t>Unión</a:t>
            </a:r>
          </a:p>
          <a:p>
            <a:r>
              <a:rPr lang="es-ES" dirty="0"/>
              <a:t>Producto cartesiano</a:t>
            </a:r>
          </a:p>
          <a:p>
            <a:r>
              <a:rPr lang="es-ES" dirty="0"/>
              <a:t>Diferencia</a:t>
            </a:r>
          </a:p>
          <a:p>
            <a:r>
              <a:rPr lang="es-ES" dirty="0"/>
              <a:t>intersección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428992" y="1785926"/>
            <a:ext cx="235745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unarios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2714612" y="1928802"/>
            <a:ext cx="50006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5000628" y="3571876"/>
            <a:ext cx="235745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binarios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4214810" y="3500438"/>
            <a:ext cx="50006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693</Words>
  <Application>Microsoft Office PowerPoint</Application>
  <PresentationFormat>Presentación en pantalla (4:3)</PresentationFormat>
  <Paragraphs>160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Tema de Office</vt:lpstr>
      <vt:lpstr>Algebra relacional</vt:lpstr>
      <vt:lpstr>programación</vt:lpstr>
      <vt:lpstr>Proposicion simple</vt:lpstr>
      <vt:lpstr>Negación</vt:lpstr>
      <vt:lpstr>disyucion</vt:lpstr>
      <vt:lpstr>conjucion</vt:lpstr>
      <vt:lpstr>condicional</vt:lpstr>
      <vt:lpstr>bicondicional</vt:lpstr>
      <vt:lpstr>Principales operaciones</vt:lpstr>
      <vt:lpstr>Selección</vt:lpstr>
      <vt:lpstr>Selección</vt:lpstr>
      <vt:lpstr>Ejemplo</vt:lpstr>
      <vt:lpstr>ejemplo</vt:lpstr>
      <vt:lpstr>proyección</vt:lpstr>
      <vt:lpstr>Principales operaciones</vt:lpstr>
      <vt:lpstr>proyección</vt:lpstr>
      <vt:lpstr>ejemplo</vt:lpstr>
      <vt:lpstr>ejemplo</vt:lpstr>
      <vt:lpstr>ejemplo</vt:lpstr>
      <vt:lpstr>ejemplo</vt:lpstr>
      <vt:lpstr>Principales operaciones</vt:lpstr>
      <vt:lpstr>unión</vt:lpstr>
      <vt:lpstr>UNION</vt:lpstr>
      <vt:lpstr>UNION</vt:lpstr>
      <vt:lpstr>Principales operaciones</vt:lpstr>
      <vt:lpstr>diferencia</vt:lpstr>
      <vt:lpstr>diferencia</vt:lpstr>
      <vt:lpstr>diferencia</vt:lpstr>
      <vt:lpstr>Principales operaciones</vt:lpstr>
      <vt:lpstr>Presentación de PowerPoint</vt:lpstr>
      <vt:lpstr>Producto cartesiano</vt:lpstr>
      <vt:lpstr>Producto cartesiano</vt:lpstr>
      <vt:lpstr>Producto cartesiano</vt:lpstr>
      <vt:lpstr>Producto cartesiano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Aljebra relacional</dc:title>
  <dc:creator>frey</dc:creator>
  <cp:lastModifiedBy>frey</cp:lastModifiedBy>
  <cp:revision>98</cp:revision>
  <dcterms:created xsi:type="dcterms:W3CDTF">2014-07-07T22:50:05Z</dcterms:created>
  <dcterms:modified xsi:type="dcterms:W3CDTF">2017-03-23T13:12:48Z</dcterms:modified>
</cp:coreProperties>
</file>