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4" r:id="rId5"/>
    <p:sldId id="262"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79A79-F8C7-4C96-9DF0-FCCF94A263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4576C6-CAEC-45C6-BFA6-4D28A23264AF}">
      <dgm:prSet/>
      <dgm:spPr/>
      <dgm:t>
        <a:bodyPr/>
        <a:lstStyle/>
        <a:p>
          <a:pPr>
            <a:lnSpc>
              <a:spcPct val="100000"/>
            </a:lnSpc>
          </a:pPr>
          <a:r>
            <a:rPr lang="en-US" i="1" dirty="0"/>
            <a:t>“Everywhere immigrants have enriched and strengthened the fabric of American life.” John F. Kennedy</a:t>
          </a:r>
          <a:endParaRPr lang="en-US" dirty="0"/>
        </a:p>
      </dgm:t>
    </dgm:pt>
    <dgm:pt modelId="{88E85757-BF81-4389-8DD6-F672E0B750DF}" type="parTrans" cxnId="{E71EAE65-B572-4C7A-B463-C32D89BAF23E}">
      <dgm:prSet/>
      <dgm:spPr/>
      <dgm:t>
        <a:bodyPr/>
        <a:lstStyle/>
        <a:p>
          <a:endParaRPr lang="en-US"/>
        </a:p>
      </dgm:t>
    </dgm:pt>
    <dgm:pt modelId="{50F041EE-0851-4EB9-A1E5-03FCA9720F7B}" type="sibTrans" cxnId="{E71EAE65-B572-4C7A-B463-C32D89BAF23E}">
      <dgm:prSet/>
      <dgm:spPr/>
      <dgm:t>
        <a:bodyPr/>
        <a:lstStyle/>
        <a:p>
          <a:endParaRPr lang="en-US"/>
        </a:p>
      </dgm:t>
    </dgm:pt>
    <dgm:pt modelId="{DFF94DAF-5C55-4176-9809-B6EE70BE774D}">
      <dgm:prSet/>
      <dgm:spPr/>
      <dgm:t>
        <a:bodyPr/>
        <a:lstStyle/>
        <a:p>
          <a:pPr>
            <a:lnSpc>
              <a:spcPct val="100000"/>
            </a:lnSpc>
          </a:pPr>
          <a:r>
            <a:rPr lang="en-US" i="1"/>
            <a:t>“The land flourished because it was fed from so many sources–because it was nourished by so many cultures and traditions and peoples. ”Lyndon B. Johnson</a:t>
          </a:r>
          <a:endParaRPr lang="en-US"/>
        </a:p>
      </dgm:t>
    </dgm:pt>
    <dgm:pt modelId="{43CE355B-818C-4F7D-9F44-D816D446603F}" type="parTrans" cxnId="{1FC01D40-02B4-4814-9479-44297CC2535A}">
      <dgm:prSet/>
      <dgm:spPr/>
      <dgm:t>
        <a:bodyPr/>
        <a:lstStyle/>
        <a:p>
          <a:endParaRPr lang="en-US"/>
        </a:p>
      </dgm:t>
    </dgm:pt>
    <dgm:pt modelId="{CF4BE664-9984-4ABC-A08F-3C132D644803}" type="sibTrans" cxnId="{1FC01D40-02B4-4814-9479-44297CC2535A}">
      <dgm:prSet/>
      <dgm:spPr/>
      <dgm:t>
        <a:bodyPr/>
        <a:lstStyle/>
        <a:p>
          <a:endParaRPr lang="en-US"/>
        </a:p>
      </dgm:t>
    </dgm:pt>
    <dgm:pt modelId="{22B95F15-79D5-40B7-B988-156281027321}">
      <dgm:prSet/>
      <dgm:spPr/>
      <dgm:t>
        <a:bodyPr/>
        <a:lstStyle/>
        <a:p>
          <a:pPr>
            <a:lnSpc>
              <a:spcPct val="100000"/>
            </a:lnSpc>
          </a:pPr>
          <a:r>
            <a:rPr lang="en-US" b="0" i="1"/>
            <a:t>“More than another nation on Earth, America has constantly drawn strength and spirit from wave after wave of immigrants. In each generation, they have proved to be the most restless, the most adventurous, the most innovative, the most industrious of people. Bearing different memories, honoring different heritages, they have strengthened our economy, enriched our culture, renewed our promise of freedom and opportunity for all….”</a:t>
          </a:r>
          <a:br>
            <a:rPr lang="en-US"/>
          </a:br>
          <a:r>
            <a:rPr lang="en-US" b="0" i="1"/>
            <a:t>Bill Clinton</a:t>
          </a:r>
          <a:endParaRPr lang="en-US"/>
        </a:p>
      </dgm:t>
    </dgm:pt>
    <dgm:pt modelId="{13A0D998-486E-497B-9392-D3F424A1A30D}" type="parTrans" cxnId="{BB838253-7FA0-4B59-AE6D-157F18D73DB4}">
      <dgm:prSet/>
      <dgm:spPr/>
      <dgm:t>
        <a:bodyPr/>
        <a:lstStyle/>
        <a:p>
          <a:endParaRPr lang="en-US"/>
        </a:p>
      </dgm:t>
    </dgm:pt>
    <dgm:pt modelId="{CE3C436C-D9C2-4424-ACDB-9D9F0BF9761C}" type="sibTrans" cxnId="{BB838253-7FA0-4B59-AE6D-157F18D73DB4}">
      <dgm:prSet/>
      <dgm:spPr/>
      <dgm:t>
        <a:bodyPr/>
        <a:lstStyle/>
        <a:p>
          <a:endParaRPr lang="en-US"/>
        </a:p>
      </dgm:t>
    </dgm:pt>
    <dgm:pt modelId="{4F115ACF-A51B-4060-8481-1C3FA87360E6}" type="pres">
      <dgm:prSet presAssocID="{CF279A79-F8C7-4C96-9DF0-FCCF94A26356}" presName="root" presStyleCnt="0">
        <dgm:presLayoutVars>
          <dgm:dir/>
          <dgm:resizeHandles val="exact"/>
        </dgm:presLayoutVars>
      </dgm:prSet>
      <dgm:spPr/>
    </dgm:pt>
    <dgm:pt modelId="{85DE69A7-3D5A-4A06-BAF6-EC0DEDF3CF67}" type="pres">
      <dgm:prSet presAssocID="{CC4576C6-CAEC-45C6-BFA6-4D28A23264AF}" presName="compNode" presStyleCnt="0"/>
      <dgm:spPr/>
    </dgm:pt>
    <dgm:pt modelId="{AFD45FD9-25A6-434F-94EB-FFDB41D4A8E3}" type="pres">
      <dgm:prSet presAssocID="{CC4576C6-CAEC-45C6-BFA6-4D28A23264AF}" presName="bgRect" presStyleLbl="bgShp" presStyleIdx="0" presStyleCnt="3" custLinFactNeighborY="25686"/>
      <dgm:spPr/>
    </dgm:pt>
    <dgm:pt modelId="{921724E1-280D-4B2A-B2B6-F94E1C18108F}" type="pres">
      <dgm:prSet presAssocID="{CC4576C6-CAEC-45C6-BFA6-4D28A23264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arth globe Americas"/>
        </a:ext>
      </dgm:extLst>
    </dgm:pt>
    <dgm:pt modelId="{0F9411B9-5849-4A7A-8CF3-A32E990137F8}" type="pres">
      <dgm:prSet presAssocID="{CC4576C6-CAEC-45C6-BFA6-4D28A23264AF}" presName="spaceRect" presStyleCnt="0"/>
      <dgm:spPr/>
    </dgm:pt>
    <dgm:pt modelId="{70CE3761-8759-4915-B3E1-EF27CFB7BA48}" type="pres">
      <dgm:prSet presAssocID="{CC4576C6-CAEC-45C6-BFA6-4D28A23264AF}" presName="parTx" presStyleLbl="revTx" presStyleIdx="0" presStyleCnt="3">
        <dgm:presLayoutVars>
          <dgm:chMax val="0"/>
          <dgm:chPref val="0"/>
        </dgm:presLayoutVars>
      </dgm:prSet>
      <dgm:spPr/>
    </dgm:pt>
    <dgm:pt modelId="{F0B72E4C-576F-4D9C-863D-22A436B0912A}" type="pres">
      <dgm:prSet presAssocID="{50F041EE-0851-4EB9-A1E5-03FCA9720F7B}" presName="sibTrans" presStyleCnt="0"/>
      <dgm:spPr/>
    </dgm:pt>
    <dgm:pt modelId="{13E493FD-3980-4E4B-92F7-27A8D712CFBC}" type="pres">
      <dgm:prSet presAssocID="{DFF94DAF-5C55-4176-9809-B6EE70BE774D}" presName="compNode" presStyleCnt="0"/>
      <dgm:spPr/>
    </dgm:pt>
    <dgm:pt modelId="{5B97C585-0AD4-4040-AF94-7B5E0FAF0948}" type="pres">
      <dgm:prSet presAssocID="{DFF94DAF-5C55-4176-9809-B6EE70BE774D}" presName="bgRect" presStyleLbl="bgShp" presStyleIdx="1" presStyleCnt="3" custScaleY="95549" custLinFactNeighborX="29" custLinFactNeighborY="15332"/>
      <dgm:spPr/>
    </dgm:pt>
    <dgm:pt modelId="{EB5EE9F0-0ED1-4F62-86A0-21771DE9F8C7}" type="pres">
      <dgm:prSet presAssocID="{DFF94DAF-5C55-4176-9809-B6EE70BE77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arth globe Asia and Australia"/>
        </a:ext>
      </dgm:extLst>
    </dgm:pt>
    <dgm:pt modelId="{AECC4357-4DD1-4C7E-8C38-4DC82DF204E2}" type="pres">
      <dgm:prSet presAssocID="{DFF94DAF-5C55-4176-9809-B6EE70BE774D}" presName="spaceRect" presStyleCnt="0"/>
      <dgm:spPr/>
    </dgm:pt>
    <dgm:pt modelId="{3BC363DE-7E82-42A6-AFFC-B46DF1BEBE87}" type="pres">
      <dgm:prSet presAssocID="{DFF94DAF-5C55-4176-9809-B6EE70BE774D}" presName="parTx" presStyleLbl="revTx" presStyleIdx="1" presStyleCnt="3">
        <dgm:presLayoutVars>
          <dgm:chMax val="0"/>
          <dgm:chPref val="0"/>
        </dgm:presLayoutVars>
      </dgm:prSet>
      <dgm:spPr/>
    </dgm:pt>
    <dgm:pt modelId="{CBFDBA50-535E-41B7-8509-BE362AA96D6E}" type="pres">
      <dgm:prSet presAssocID="{CF4BE664-9984-4ABC-A08F-3C132D644803}" presName="sibTrans" presStyleCnt="0"/>
      <dgm:spPr/>
    </dgm:pt>
    <dgm:pt modelId="{0BB46733-33D0-4E8B-B21D-82E1CB4A7AC8}" type="pres">
      <dgm:prSet presAssocID="{22B95F15-79D5-40B7-B988-156281027321}" presName="compNode" presStyleCnt="0"/>
      <dgm:spPr/>
    </dgm:pt>
    <dgm:pt modelId="{C2BB4778-01BD-4A5E-BDBD-1182F4FAAED9}" type="pres">
      <dgm:prSet presAssocID="{22B95F15-79D5-40B7-B988-156281027321}" presName="bgRect" presStyleLbl="bgShp" presStyleIdx="2" presStyleCnt="3"/>
      <dgm:spPr/>
    </dgm:pt>
    <dgm:pt modelId="{1C314380-6A40-4CF4-82D9-0FBD4C7EA23A}" type="pres">
      <dgm:prSet presAssocID="{22B95F15-79D5-40B7-B988-1562810273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arth globe Africa and Europe"/>
        </a:ext>
      </dgm:extLst>
    </dgm:pt>
    <dgm:pt modelId="{19733CF6-CE66-4D41-B5CC-D0BED1535CF2}" type="pres">
      <dgm:prSet presAssocID="{22B95F15-79D5-40B7-B988-156281027321}" presName="spaceRect" presStyleCnt="0"/>
      <dgm:spPr/>
    </dgm:pt>
    <dgm:pt modelId="{BE5CE5A5-E31E-468C-A986-5403FCE16790}" type="pres">
      <dgm:prSet presAssocID="{22B95F15-79D5-40B7-B988-156281027321}" presName="parTx" presStyleLbl="revTx" presStyleIdx="2" presStyleCnt="3">
        <dgm:presLayoutVars>
          <dgm:chMax val="0"/>
          <dgm:chPref val="0"/>
        </dgm:presLayoutVars>
      </dgm:prSet>
      <dgm:spPr/>
    </dgm:pt>
  </dgm:ptLst>
  <dgm:cxnLst>
    <dgm:cxn modelId="{6CC9803F-D7F5-4160-A2B6-DA9BA3B9E5A3}" type="presOf" srcId="{DFF94DAF-5C55-4176-9809-B6EE70BE774D}" destId="{3BC363DE-7E82-42A6-AFFC-B46DF1BEBE87}" srcOrd="0" destOrd="0" presId="urn:microsoft.com/office/officeart/2018/2/layout/IconVerticalSolidList"/>
    <dgm:cxn modelId="{1FC01D40-02B4-4814-9479-44297CC2535A}" srcId="{CF279A79-F8C7-4C96-9DF0-FCCF94A26356}" destId="{DFF94DAF-5C55-4176-9809-B6EE70BE774D}" srcOrd="1" destOrd="0" parTransId="{43CE355B-818C-4F7D-9F44-D816D446603F}" sibTransId="{CF4BE664-9984-4ABC-A08F-3C132D644803}"/>
    <dgm:cxn modelId="{E71EAE65-B572-4C7A-B463-C32D89BAF23E}" srcId="{CF279A79-F8C7-4C96-9DF0-FCCF94A26356}" destId="{CC4576C6-CAEC-45C6-BFA6-4D28A23264AF}" srcOrd="0" destOrd="0" parTransId="{88E85757-BF81-4389-8DD6-F672E0B750DF}" sibTransId="{50F041EE-0851-4EB9-A1E5-03FCA9720F7B}"/>
    <dgm:cxn modelId="{9B35A270-6EAB-43E3-8714-A23E9D11D06C}" type="presOf" srcId="{CC4576C6-CAEC-45C6-BFA6-4D28A23264AF}" destId="{70CE3761-8759-4915-B3E1-EF27CFB7BA48}" srcOrd="0" destOrd="0" presId="urn:microsoft.com/office/officeart/2018/2/layout/IconVerticalSolidList"/>
    <dgm:cxn modelId="{BB838253-7FA0-4B59-AE6D-157F18D73DB4}" srcId="{CF279A79-F8C7-4C96-9DF0-FCCF94A26356}" destId="{22B95F15-79D5-40B7-B988-156281027321}" srcOrd="2" destOrd="0" parTransId="{13A0D998-486E-497B-9392-D3F424A1A30D}" sibTransId="{CE3C436C-D9C2-4424-ACDB-9D9F0BF9761C}"/>
    <dgm:cxn modelId="{D6421682-435C-49CA-9812-EB3339D3541D}" type="presOf" srcId="{22B95F15-79D5-40B7-B988-156281027321}" destId="{BE5CE5A5-E31E-468C-A986-5403FCE16790}" srcOrd="0" destOrd="0" presId="urn:microsoft.com/office/officeart/2018/2/layout/IconVerticalSolidList"/>
    <dgm:cxn modelId="{814574AB-C0DC-412B-823B-736D021F7DB5}" type="presOf" srcId="{CF279A79-F8C7-4C96-9DF0-FCCF94A26356}" destId="{4F115ACF-A51B-4060-8481-1C3FA87360E6}" srcOrd="0" destOrd="0" presId="urn:microsoft.com/office/officeart/2018/2/layout/IconVerticalSolidList"/>
    <dgm:cxn modelId="{10E7A529-2D8D-4DDF-AEAD-10FD80E4714A}" type="presParOf" srcId="{4F115ACF-A51B-4060-8481-1C3FA87360E6}" destId="{85DE69A7-3D5A-4A06-BAF6-EC0DEDF3CF67}" srcOrd="0" destOrd="0" presId="urn:microsoft.com/office/officeart/2018/2/layout/IconVerticalSolidList"/>
    <dgm:cxn modelId="{B97E041B-1A55-4D66-A05B-E8912F0807F0}" type="presParOf" srcId="{85DE69A7-3D5A-4A06-BAF6-EC0DEDF3CF67}" destId="{AFD45FD9-25A6-434F-94EB-FFDB41D4A8E3}" srcOrd="0" destOrd="0" presId="urn:microsoft.com/office/officeart/2018/2/layout/IconVerticalSolidList"/>
    <dgm:cxn modelId="{4646BA86-8065-4223-9CED-7442675EAC97}" type="presParOf" srcId="{85DE69A7-3D5A-4A06-BAF6-EC0DEDF3CF67}" destId="{921724E1-280D-4B2A-B2B6-F94E1C18108F}" srcOrd="1" destOrd="0" presId="urn:microsoft.com/office/officeart/2018/2/layout/IconVerticalSolidList"/>
    <dgm:cxn modelId="{F0163E21-1258-457E-A64E-4030894716B3}" type="presParOf" srcId="{85DE69A7-3D5A-4A06-BAF6-EC0DEDF3CF67}" destId="{0F9411B9-5849-4A7A-8CF3-A32E990137F8}" srcOrd="2" destOrd="0" presId="urn:microsoft.com/office/officeart/2018/2/layout/IconVerticalSolidList"/>
    <dgm:cxn modelId="{55C8344E-E89B-478D-A4E4-EA0266D80B52}" type="presParOf" srcId="{85DE69A7-3D5A-4A06-BAF6-EC0DEDF3CF67}" destId="{70CE3761-8759-4915-B3E1-EF27CFB7BA48}" srcOrd="3" destOrd="0" presId="urn:microsoft.com/office/officeart/2018/2/layout/IconVerticalSolidList"/>
    <dgm:cxn modelId="{9865A52C-30E4-4DD6-A32E-72206F4F37D8}" type="presParOf" srcId="{4F115ACF-A51B-4060-8481-1C3FA87360E6}" destId="{F0B72E4C-576F-4D9C-863D-22A436B0912A}" srcOrd="1" destOrd="0" presId="urn:microsoft.com/office/officeart/2018/2/layout/IconVerticalSolidList"/>
    <dgm:cxn modelId="{1B75EA00-8A1B-4432-80A3-A107579D9879}" type="presParOf" srcId="{4F115ACF-A51B-4060-8481-1C3FA87360E6}" destId="{13E493FD-3980-4E4B-92F7-27A8D712CFBC}" srcOrd="2" destOrd="0" presId="urn:microsoft.com/office/officeart/2018/2/layout/IconVerticalSolidList"/>
    <dgm:cxn modelId="{D8DF19AF-C711-427A-8170-CE7A41A8AE2D}" type="presParOf" srcId="{13E493FD-3980-4E4B-92F7-27A8D712CFBC}" destId="{5B97C585-0AD4-4040-AF94-7B5E0FAF0948}" srcOrd="0" destOrd="0" presId="urn:microsoft.com/office/officeart/2018/2/layout/IconVerticalSolidList"/>
    <dgm:cxn modelId="{2DF8CC34-30F6-4087-A200-1F220DFC3D6C}" type="presParOf" srcId="{13E493FD-3980-4E4B-92F7-27A8D712CFBC}" destId="{EB5EE9F0-0ED1-4F62-86A0-21771DE9F8C7}" srcOrd="1" destOrd="0" presId="urn:microsoft.com/office/officeart/2018/2/layout/IconVerticalSolidList"/>
    <dgm:cxn modelId="{ADC26846-4AC2-4A24-B5D2-4750523478B4}" type="presParOf" srcId="{13E493FD-3980-4E4B-92F7-27A8D712CFBC}" destId="{AECC4357-4DD1-4C7E-8C38-4DC82DF204E2}" srcOrd="2" destOrd="0" presId="urn:microsoft.com/office/officeart/2018/2/layout/IconVerticalSolidList"/>
    <dgm:cxn modelId="{F834AD17-1123-4236-9B18-1C3F3472AC0B}" type="presParOf" srcId="{13E493FD-3980-4E4B-92F7-27A8D712CFBC}" destId="{3BC363DE-7E82-42A6-AFFC-B46DF1BEBE87}" srcOrd="3" destOrd="0" presId="urn:microsoft.com/office/officeart/2018/2/layout/IconVerticalSolidList"/>
    <dgm:cxn modelId="{18D24143-7AD3-4F41-9F91-BF669B2FCA18}" type="presParOf" srcId="{4F115ACF-A51B-4060-8481-1C3FA87360E6}" destId="{CBFDBA50-535E-41B7-8509-BE362AA96D6E}" srcOrd="3" destOrd="0" presId="urn:microsoft.com/office/officeart/2018/2/layout/IconVerticalSolidList"/>
    <dgm:cxn modelId="{CA0DC5A2-4ECD-4B39-8287-D4901BD48441}" type="presParOf" srcId="{4F115ACF-A51B-4060-8481-1C3FA87360E6}" destId="{0BB46733-33D0-4E8B-B21D-82E1CB4A7AC8}" srcOrd="4" destOrd="0" presId="urn:microsoft.com/office/officeart/2018/2/layout/IconVerticalSolidList"/>
    <dgm:cxn modelId="{5B9E2CBE-1D60-4C67-A945-F9CB17E1F6D6}" type="presParOf" srcId="{0BB46733-33D0-4E8B-B21D-82E1CB4A7AC8}" destId="{C2BB4778-01BD-4A5E-BDBD-1182F4FAAED9}" srcOrd="0" destOrd="0" presId="urn:microsoft.com/office/officeart/2018/2/layout/IconVerticalSolidList"/>
    <dgm:cxn modelId="{C69403C7-ECC8-4F9D-A32C-3A17351A75B4}" type="presParOf" srcId="{0BB46733-33D0-4E8B-B21D-82E1CB4A7AC8}" destId="{1C314380-6A40-4CF4-82D9-0FBD4C7EA23A}" srcOrd="1" destOrd="0" presId="urn:microsoft.com/office/officeart/2018/2/layout/IconVerticalSolidList"/>
    <dgm:cxn modelId="{A9232D2A-1119-41F0-9114-3FBAE8247FBA}" type="presParOf" srcId="{0BB46733-33D0-4E8B-B21D-82E1CB4A7AC8}" destId="{19733CF6-CE66-4D41-B5CC-D0BED1535CF2}" srcOrd="2" destOrd="0" presId="urn:microsoft.com/office/officeart/2018/2/layout/IconVerticalSolidList"/>
    <dgm:cxn modelId="{A8CCF483-6B23-4382-A1BE-C1CD14E222EF}" type="presParOf" srcId="{0BB46733-33D0-4E8B-B21D-82E1CB4A7AC8}" destId="{BE5CE5A5-E31E-468C-A986-5403FCE167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45FD9-25A6-434F-94EB-FFDB41D4A8E3}">
      <dsp:nvSpPr>
        <dsp:cNvPr id="0" name=""/>
        <dsp:cNvSpPr/>
      </dsp:nvSpPr>
      <dsp:spPr>
        <a:xfrm>
          <a:off x="0" y="317819"/>
          <a:ext cx="10506456" cy="12258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724E1-280D-4B2A-B2B6-F94E1C18108F}">
      <dsp:nvSpPr>
        <dsp:cNvPr id="0" name=""/>
        <dsp:cNvSpPr/>
      </dsp:nvSpPr>
      <dsp:spPr>
        <a:xfrm>
          <a:off x="405779" y="246984"/>
          <a:ext cx="738501" cy="7377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CE3761-8759-4915-B3E1-EF27CFB7BA48}">
      <dsp:nvSpPr>
        <dsp:cNvPr id="0" name=""/>
        <dsp:cNvSpPr/>
      </dsp:nvSpPr>
      <dsp:spPr>
        <a:xfrm>
          <a:off x="1550060" y="2944"/>
          <a:ext cx="8771305" cy="134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06" tIns="142106" rIns="142106" bIns="142106" numCol="1" spcCol="1270" anchor="ctr" anchorCtr="0">
          <a:noAutofit/>
        </a:bodyPr>
        <a:lstStyle/>
        <a:p>
          <a:pPr marL="0" lvl="0" indent="0" algn="l" defTabSz="622300">
            <a:lnSpc>
              <a:spcPct val="100000"/>
            </a:lnSpc>
            <a:spcBef>
              <a:spcPct val="0"/>
            </a:spcBef>
            <a:spcAft>
              <a:spcPct val="35000"/>
            </a:spcAft>
            <a:buNone/>
          </a:pPr>
          <a:r>
            <a:rPr lang="en-US" sz="1400" i="1" kern="1200" dirty="0"/>
            <a:t>“Everywhere immigrants have enriched and strengthened the fabric of American life.” John F. Kennedy</a:t>
          </a:r>
          <a:endParaRPr lang="en-US" sz="1400" kern="1200" dirty="0"/>
        </a:p>
      </dsp:txBody>
      <dsp:txXfrm>
        <a:off x="1550060" y="2944"/>
        <a:ext cx="8771305" cy="1342730"/>
      </dsp:txXfrm>
    </dsp:sp>
    <dsp:sp modelId="{5B97C585-0AD4-4040-AF94-7B5E0FAF0948}">
      <dsp:nvSpPr>
        <dsp:cNvPr id="0" name=""/>
        <dsp:cNvSpPr/>
      </dsp:nvSpPr>
      <dsp:spPr>
        <a:xfrm>
          <a:off x="0" y="1826758"/>
          <a:ext cx="10506456" cy="11191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EE9F0-0ED1-4F62-86A0-21771DE9F8C7}">
      <dsp:nvSpPr>
        <dsp:cNvPr id="0" name=""/>
        <dsp:cNvSpPr/>
      </dsp:nvSpPr>
      <dsp:spPr>
        <a:xfrm>
          <a:off x="405779" y="1837866"/>
          <a:ext cx="738501" cy="7377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C363DE-7E82-42A6-AFFC-B46DF1BEBE87}">
      <dsp:nvSpPr>
        <dsp:cNvPr id="0" name=""/>
        <dsp:cNvSpPr/>
      </dsp:nvSpPr>
      <dsp:spPr>
        <a:xfrm>
          <a:off x="1550060" y="1621107"/>
          <a:ext cx="8771305" cy="134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06" tIns="142106" rIns="142106" bIns="142106" numCol="1" spcCol="1270" anchor="ctr" anchorCtr="0">
          <a:noAutofit/>
        </a:bodyPr>
        <a:lstStyle/>
        <a:p>
          <a:pPr marL="0" lvl="0" indent="0" algn="l" defTabSz="622300">
            <a:lnSpc>
              <a:spcPct val="100000"/>
            </a:lnSpc>
            <a:spcBef>
              <a:spcPct val="0"/>
            </a:spcBef>
            <a:spcAft>
              <a:spcPct val="35000"/>
            </a:spcAft>
            <a:buNone/>
          </a:pPr>
          <a:r>
            <a:rPr lang="en-US" sz="1400" i="1" kern="1200"/>
            <a:t>“The land flourished because it was fed from so many sources–because it was nourished by so many cultures and traditions and peoples. ”Lyndon B. Johnson</a:t>
          </a:r>
          <a:endParaRPr lang="en-US" sz="1400" kern="1200"/>
        </a:p>
      </dsp:txBody>
      <dsp:txXfrm>
        <a:off x="1550060" y="1621107"/>
        <a:ext cx="8771305" cy="1342730"/>
      </dsp:txXfrm>
    </dsp:sp>
    <dsp:sp modelId="{C2BB4778-01BD-4A5E-BDBD-1182F4FAAED9}">
      <dsp:nvSpPr>
        <dsp:cNvPr id="0" name=""/>
        <dsp:cNvSpPr/>
      </dsp:nvSpPr>
      <dsp:spPr>
        <a:xfrm>
          <a:off x="0" y="3239270"/>
          <a:ext cx="10506456" cy="11712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14380-6A40-4CF4-82D9-0FBD4C7EA23A}">
      <dsp:nvSpPr>
        <dsp:cNvPr id="0" name=""/>
        <dsp:cNvSpPr/>
      </dsp:nvSpPr>
      <dsp:spPr>
        <a:xfrm>
          <a:off x="405779" y="3456029"/>
          <a:ext cx="738501" cy="7377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5CE5A5-E31E-468C-A986-5403FCE16790}">
      <dsp:nvSpPr>
        <dsp:cNvPr id="0" name=""/>
        <dsp:cNvSpPr/>
      </dsp:nvSpPr>
      <dsp:spPr>
        <a:xfrm>
          <a:off x="1550060" y="3239270"/>
          <a:ext cx="8771305" cy="1342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06" tIns="142106" rIns="142106" bIns="142106" numCol="1" spcCol="1270" anchor="ctr" anchorCtr="0">
          <a:noAutofit/>
        </a:bodyPr>
        <a:lstStyle/>
        <a:p>
          <a:pPr marL="0" lvl="0" indent="0" algn="l" defTabSz="622300">
            <a:lnSpc>
              <a:spcPct val="100000"/>
            </a:lnSpc>
            <a:spcBef>
              <a:spcPct val="0"/>
            </a:spcBef>
            <a:spcAft>
              <a:spcPct val="35000"/>
            </a:spcAft>
            <a:buNone/>
          </a:pPr>
          <a:r>
            <a:rPr lang="en-US" sz="1400" b="0" i="1" kern="1200"/>
            <a:t>“More than another nation on Earth, America has constantly drawn strength and spirit from wave after wave of immigrants. In each generation, they have proved to be the most restless, the most adventurous, the most innovative, the most industrious of people. Bearing different memories, honoring different heritages, they have strengthened our economy, enriched our culture, renewed our promise of freedom and opportunity for all….”</a:t>
          </a:r>
          <a:br>
            <a:rPr lang="en-US" sz="1400" kern="1200"/>
          </a:br>
          <a:r>
            <a:rPr lang="en-US" sz="1400" b="0" i="1" kern="1200"/>
            <a:t>Bill Clinton</a:t>
          </a:r>
          <a:endParaRPr lang="en-US" sz="1400" kern="1200"/>
        </a:p>
      </dsp:txBody>
      <dsp:txXfrm>
        <a:off x="1550060" y="3239270"/>
        <a:ext cx="8771305" cy="13427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77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501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8518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802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511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971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286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02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381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75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7286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1913883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ipums.org/" TargetMode="External"/><Relationship Id="rId2" Type="http://schemas.openxmlformats.org/officeDocument/2006/relationships/hyperlink" Target="https://www.census.gov/programs-surveys/a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hrm.org/hr-today/trends-and-forecasting/research-and-surveys/Documents/SHRM%20Skills%20Gap%202019.pdf"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F3B717C-1885-4DF2-A236-1ACD44CE6156}"/>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96A889-96A3-4BF1-A66E-1A165F1DE4F3}"/>
              </a:ext>
            </a:extLst>
          </p:cNvPr>
          <p:cNvSpPr>
            <a:spLocks noGrp="1"/>
          </p:cNvSpPr>
          <p:nvPr>
            <p:ph type="ctrTitle"/>
          </p:nvPr>
        </p:nvSpPr>
        <p:spPr>
          <a:xfrm>
            <a:off x="477981" y="1122363"/>
            <a:ext cx="4023360" cy="3204134"/>
          </a:xfrm>
        </p:spPr>
        <p:txBody>
          <a:bodyPr anchor="b">
            <a:normAutofit/>
          </a:bodyPr>
          <a:lstStyle/>
          <a:p>
            <a:r>
              <a:rPr lang="en-US" sz="4800"/>
              <a:t>Immigrants Talents &amp; Skills </a:t>
            </a:r>
          </a:p>
        </p:txBody>
      </p:sp>
      <p:sp>
        <p:nvSpPr>
          <p:cNvPr id="3" name="Subtitle 2">
            <a:extLst>
              <a:ext uri="{FF2B5EF4-FFF2-40B4-BE49-F238E27FC236}">
                <a16:creationId xmlns:a16="http://schemas.microsoft.com/office/drawing/2014/main" id="{92A7B71D-8B74-4984-8B24-BDF24CEA60D4}"/>
              </a:ext>
            </a:extLst>
          </p:cNvPr>
          <p:cNvSpPr>
            <a:spLocks noGrp="1"/>
          </p:cNvSpPr>
          <p:nvPr>
            <p:ph type="subTitle" idx="1"/>
          </p:nvPr>
        </p:nvSpPr>
        <p:spPr>
          <a:xfrm>
            <a:off x="477980" y="4872922"/>
            <a:ext cx="4023359" cy="1208141"/>
          </a:xfrm>
        </p:spPr>
        <p:txBody>
          <a:bodyPr>
            <a:normAutofit/>
          </a:bodyPr>
          <a:lstStyle/>
          <a:p>
            <a:r>
              <a:rPr lang="en-US" sz="2000"/>
              <a:t>FILLING THE GAP</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323102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62A3-C8B1-4266-8F01-38CE4EE9CC4F}"/>
              </a:ext>
            </a:extLst>
          </p:cNvPr>
          <p:cNvSpPr>
            <a:spLocks noGrp="1"/>
          </p:cNvSpPr>
          <p:nvPr>
            <p:ph type="title"/>
          </p:nvPr>
        </p:nvSpPr>
        <p:spPr>
          <a:xfrm>
            <a:off x="821635" y="548640"/>
            <a:ext cx="10667999" cy="1179576"/>
          </a:xfrm>
        </p:spPr>
        <p:txBody>
          <a:bodyPr>
            <a:normAutofit fontScale="90000"/>
          </a:bodyPr>
          <a:lstStyle/>
          <a:p>
            <a:r>
              <a:rPr lang="en-US" dirty="0"/>
              <a:t>Immigrants Contributions to the USA labor Market</a:t>
            </a:r>
          </a:p>
        </p:txBody>
      </p:sp>
      <p:sp>
        <p:nvSpPr>
          <p:cNvPr id="3" name="Content Placeholder 2">
            <a:extLst>
              <a:ext uri="{FF2B5EF4-FFF2-40B4-BE49-F238E27FC236}">
                <a16:creationId xmlns:a16="http://schemas.microsoft.com/office/drawing/2014/main" id="{134289F2-8B32-4962-9DFC-CE851FA4D3CB}"/>
              </a:ext>
            </a:extLst>
          </p:cNvPr>
          <p:cNvSpPr>
            <a:spLocks noGrp="1"/>
          </p:cNvSpPr>
          <p:nvPr>
            <p:ph idx="1"/>
          </p:nvPr>
        </p:nvSpPr>
        <p:spPr/>
        <p:txBody>
          <a:bodyPr>
            <a:normAutofit fontScale="92500" lnSpcReduction="20000"/>
          </a:bodyPr>
          <a:lstStyle/>
          <a:p>
            <a:r>
              <a:rPr lang="en-US" sz="1800" dirty="0"/>
              <a:t>Immigration is a hot topic in today’s political conversation in the USA. People have strong opinions about immigrants and their contribution or lack thereof to the USA economy and the labor force.</a:t>
            </a:r>
          </a:p>
          <a:p>
            <a:endParaRPr lang="en-US" sz="1800" dirty="0"/>
          </a:p>
          <a:p>
            <a:r>
              <a:rPr lang="en-US" sz="1800" dirty="0"/>
              <a:t>The motivation for my research is to dispel the myths from the facts based on data. My research focuses on the skills, talents and education of the most recent wave of immigrants, the last 8 years of available data  (2000 – 2018) and how they relate to the current USA labor market by contrasting my findings with other reputable research.</a:t>
            </a:r>
          </a:p>
          <a:p>
            <a:pPr marL="0" indent="0">
              <a:buNone/>
            </a:pPr>
            <a:endParaRPr lang="en-US" sz="1800" dirty="0"/>
          </a:p>
          <a:p>
            <a:r>
              <a:rPr lang="en-US" sz="1800" dirty="0"/>
              <a:t>The data used for my research is a sample of the American Community Survey which is part of the USA Census Bureau ( </a:t>
            </a:r>
            <a:r>
              <a:rPr lang="en-US" sz="1800" dirty="0">
                <a:hlinkClick r:id="rId2">
                  <a:extLst>
                    <a:ext uri="{A12FA001-AC4F-418D-AE19-62706E023703}">
                      <ahyp:hlinkClr xmlns:ahyp="http://schemas.microsoft.com/office/drawing/2018/hyperlinkcolor" val="tx"/>
                    </a:ext>
                  </a:extLst>
                </a:hlinkClick>
              </a:rPr>
              <a:t>https://www.census.gov/programs-surveys/acs</a:t>
            </a:r>
            <a:r>
              <a:rPr lang="en-US" sz="1800" dirty="0"/>
              <a:t>). U.S Census Data for Social, Economic and Health Research. I downloaded the data from Integrated Public Use Microdata Series (IPUMS-USA, University of Minnesota, </a:t>
            </a:r>
            <a:r>
              <a:rPr lang="en-US" sz="1800" dirty="0">
                <a:hlinkClick r:id="rId3">
                  <a:extLst>
                    <a:ext uri="{A12FA001-AC4F-418D-AE19-62706E023703}">
                      <ahyp:hlinkClr xmlns:ahyp="http://schemas.microsoft.com/office/drawing/2018/hyperlinkcolor" val="tx"/>
                    </a:ext>
                  </a:extLst>
                </a:hlinkClick>
              </a:rPr>
              <a:t>www.ipums.org</a:t>
            </a:r>
            <a:r>
              <a:rPr lang="en-US" sz="1800" dirty="0"/>
              <a:t>).</a:t>
            </a:r>
          </a:p>
          <a:p>
            <a:endParaRPr lang="en-US" sz="1600" dirty="0"/>
          </a:p>
          <a:p>
            <a:pPr marL="0" indent="0">
              <a:buNone/>
            </a:pPr>
            <a:endParaRPr lang="en-US" sz="1600" dirty="0"/>
          </a:p>
        </p:txBody>
      </p:sp>
    </p:spTree>
    <p:extLst>
      <p:ext uri="{BB962C8B-B14F-4D97-AF65-F5344CB8AC3E}">
        <p14:creationId xmlns:p14="http://schemas.microsoft.com/office/powerpoint/2010/main" val="42058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0BE4-D64E-413C-975E-9D77EF8C480B}"/>
              </a:ext>
            </a:extLst>
          </p:cNvPr>
          <p:cNvSpPr>
            <a:spLocks noGrp="1"/>
          </p:cNvSpPr>
          <p:nvPr>
            <p:ph type="title"/>
          </p:nvPr>
        </p:nvSpPr>
        <p:spPr/>
        <p:txBody>
          <a:bodyPr/>
          <a:lstStyle/>
          <a:p>
            <a:r>
              <a:rPr lang="en-US" dirty="0"/>
              <a:t>Technologies Used </a:t>
            </a:r>
          </a:p>
        </p:txBody>
      </p:sp>
      <p:sp>
        <p:nvSpPr>
          <p:cNvPr id="3" name="Content Placeholder 2">
            <a:extLst>
              <a:ext uri="{FF2B5EF4-FFF2-40B4-BE49-F238E27FC236}">
                <a16:creationId xmlns:a16="http://schemas.microsoft.com/office/drawing/2014/main" id="{EFF7B439-CB89-409F-B87E-EFC0023968EE}"/>
              </a:ext>
            </a:extLst>
          </p:cNvPr>
          <p:cNvSpPr>
            <a:spLocks noGrp="1"/>
          </p:cNvSpPr>
          <p:nvPr>
            <p:ph sz="half" idx="1"/>
          </p:nvPr>
        </p:nvSpPr>
        <p:spPr>
          <a:xfrm>
            <a:off x="1115568" y="2478024"/>
            <a:ext cx="4694449" cy="3694176"/>
          </a:xfrm>
        </p:spPr>
        <p:txBody>
          <a:bodyPr/>
          <a:lstStyle/>
          <a:p>
            <a:pPr marL="0" indent="0">
              <a:buNone/>
            </a:pPr>
            <a:r>
              <a:rPr lang="en-US" dirty="0"/>
              <a:t>Data Exploration </a:t>
            </a:r>
          </a:p>
          <a:p>
            <a:pPr marL="0" indent="0">
              <a:buNone/>
            </a:pPr>
            <a:endParaRPr lang="en-US" dirty="0"/>
          </a:p>
          <a:p>
            <a:pPr marL="0" indent="0">
              <a:buNone/>
            </a:pPr>
            <a:endParaRPr lang="en-US" dirty="0"/>
          </a:p>
          <a:p>
            <a:pPr marL="0" indent="0">
              <a:buNone/>
            </a:pPr>
            <a:r>
              <a:rPr lang="en-US" dirty="0"/>
              <a:t>Visualizations and Dashboard 						</a:t>
            </a:r>
          </a:p>
          <a:p>
            <a:endParaRPr lang="en-US" dirty="0"/>
          </a:p>
          <a:p>
            <a:endParaRPr lang="en-US" dirty="0"/>
          </a:p>
        </p:txBody>
      </p:sp>
      <p:sp>
        <p:nvSpPr>
          <p:cNvPr id="4" name="Content Placeholder 3">
            <a:extLst>
              <a:ext uri="{FF2B5EF4-FFF2-40B4-BE49-F238E27FC236}">
                <a16:creationId xmlns:a16="http://schemas.microsoft.com/office/drawing/2014/main" id="{828B3AC9-52F1-43C3-8C00-559FA650AE13}"/>
              </a:ext>
            </a:extLst>
          </p:cNvPr>
          <p:cNvSpPr>
            <a:spLocks noGrp="1"/>
          </p:cNvSpPr>
          <p:nvPr>
            <p:ph sz="half" idx="2"/>
          </p:nvPr>
        </p:nvSpPr>
        <p:spPr>
          <a:xfrm>
            <a:off x="6447182" y="2186194"/>
            <a:ext cx="5082208" cy="4123166"/>
          </a:xfrm>
        </p:spPr>
        <p:txBody>
          <a:bodyPr/>
          <a:lstStyle/>
          <a:p>
            <a:pPr marL="0" indent="0">
              <a:buNone/>
            </a:pPr>
            <a:r>
              <a:rPr lang="en-US" dirty="0"/>
              <a:t> </a:t>
            </a:r>
          </a:p>
          <a:p>
            <a:pPr marL="0" indent="0">
              <a:buNone/>
            </a:pPr>
            <a:r>
              <a:rPr lang="en-US" dirty="0"/>
              <a:t>Python  </a:t>
            </a:r>
          </a:p>
          <a:p>
            <a:pPr marL="0" indent="0">
              <a:buNone/>
            </a:pPr>
            <a:endParaRPr lang="en-US" dirty="0"/>
          </a:p>
          <a:p>
            <a:pPr marL="0" indent="0">
              <a:buNone/>
            </a:pPr>
            <a:endParaRPr lang="en-US" dirty="0"/>
          </a:p>
          <a:p>
            <a:pPr marL="0" indent="0">
              <a:buNone/>
            </a:pPr>
            <a:r>
              <a:rPr lang="en-US" dirty="0"/>
              <a:t>                </a:t>
            </a:r>
          </a:p>
        </p:txBody>
      </p:sp>
      <p:sp>
        <p:nvSpPr>
          <p:cNvPr id="6" name="Arrow: Right 5">
            <a:extLst>
              <a:ext uri="{FF2B5EF4-FFF2-40B4-BE49-F238E27FC236}">
                <a16:creationId xmlns:a16="http://schemas.microsoft.com/office/drawing/2014/main" id="{7CAB3F1B-52A4-4BA0-8FE2-DC2BA9583EB0}"/>
              </a:ext>
            </a:extLst>
          </p:cNvPr>
          <p:cNvSpPr/>
          <p:nvPr/>
        </p:nvSpPr>
        <p:spPr>
          <a:xfrm>
            <a:off x="4744279" y="2372139"/>
            <a:ext cx="1702903" cy="1056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7741A02-71BB-4F28-851F-C2B96BF6F59B}"/>
              </a:ext>
            </a:extLst>
          </p:cNvPr>
          <p:cNvSpPr/>
          <p:nvPr/>
        </p:nvSpPr>
        <p:spPr>
          <a:xfrm>
            <a:off x="4744279" y="4072923"/>
            <a:ext cx="1635322" cy="1133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drawing&#10;&#10;Description automatically generated">
            <a:extLst>
              <a:ext uri="{FF2B5EF4-FFF2-40B4-BE49-F238E27FC236}">
                <a16:creationId xmlns:a16="http://schemas.microsoft.com/office/drawing/2014/main" id="{647C6077-2957-4786-8412-83290CD3A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515" y="2369877"/>
            <a:ext cx="1763782" cy="1428750"/>
          </a:xfrm>
          <a:prstGeom prst="rect">
            <a:avLst/>
          </a:prstGeom>
        </p:spPr>
      </p:pic>
      <p:pic>
        <p:nvPicPr>
          <p:cNvPr id="11" name="Picture 10" descr="A close up of a logo&#10;&#10;Description automatically generated">
            <a:extLst>
              <a:ext uri="{FF2B5EF4-FFF2-40B4-BE49-F238E27FC236}">
                <a16:creationId xmlns:a16="http://schemas.microsoft.com/office/drawing/2014/main" id="{64409C31-C712-4D36-88FB-B59FDB8F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879" y="2093652"/>
            <a:ext cx="1763782" cy="1704975"/>
          </a:xfrm>
          <a:prstGeom prst="rect">
            <a:avLst/>
          </a:prstGeom>
        </p:spPr>
      </p:pic>
      <p:pic>
        <p:nvPicPr>
          <p:cNvPr id="13" name="Picture 12" descr="A picture containing monitor, screen, background, clock&#10;&#10;Description automatically generated">
            <a:extLst>
              <a:ext uri="{FF2B5EF4-FFF2-40B4-BE49-F238E27FC236}">
                <a16:creationId xmlns:a16="http://schemas.microsoft.com/office/drawing/2014/main" id="{092D63D2-210A-4BD8-8B2C-E555F7D72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6297" y="3982310"/>
            <a:ext cx="2030674" cy="2327050"/>
          </a:xfrm>
          <a:prstGeom prst="rect">
            <a:avLst/>
          </a:prstGeom>
        </p:spPr>
      </p:pic>
      <p:pic>
        <p:nvPicPr>
          <p:cNvPr id="8" name="Picture 7" descr="A close up of a sign&#10;&#10;Description automatically generated">
            <a:extLst>
              <a:ext uri="{FF2B5EF4-FFF2-40B4-BE49-F238E27FC236}">
                <a16:creationId xmlns:a16="http://schemas.microsoft.com/office/drawing/2014/main" id="{4D08E58A-CA27-4450-BCC2-51B2AA0456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0425" y="4182456"/>
            <a:ext cx="2619375" cy="1743075"/>
          </a:xfrm>
          <a:prstGeom prst="rect">
            <a:avLst/>
          </a:prstGeom>
        </p:spPr>
      </p:pic>
    </p:spTree>
    <p:extLst>
      <p:ext uri="{BB962C8B-B14F-4D97-AF65-F5344CB8AC3E}">
        <p14:creationId xmlns:p14="http://schemas.microsoft.com/office/powerpoint/2010/main" val="186943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3139D-A59F-43FC-8D61-024B27866467}"/>
              </a:ext>
            </a:extLst>
          </p:cNvPr>
          <p:cNvSpPr>
            <a:spLocks noGrp="1"/>
          </p:cNvSpPr>
          <p:nvPr>
            <p:ph type="title"/>
          </p:nvPr>
        </p:nvSpPr>
        <p:spPr>
          <a:xfrm>
            <a:off x="612648" y="1078992"/>
            <a:ext cx="6268770" cy="1720040"/>
          </a:xfrm>
        </p:spPr>
        <p:txBody>
          <a:bodyPr vert="horz" lIns="91440" tIns="45720" rIns="91440" bIns="45720" rtlCol="0" anchor="b">
            <a:normAutofit fontScale="90000"/>
          </a:bodyPr>
          <a:lstStyle/>
          <a:p>
            <a:pPr>
              <a:lnSpc>
                <a:spcPct val="90000"/>
              </a:lnSpc>
            </a:pPr>
            <a:r>
              <a:rPr lang="en-US" b="1" dirty="0"/>
              <a:t>Research by the Society</a:t>
            </a:r>
            <a:r>
              <a:rPr lang="en-US" dirty="0"/>
              <a:t> for </a:t>
            </a:r>
            <a:r>
              <a:rPr lang="en-US" b="1" dirty="0"/>
              <a:t>Human Resource Management</a:t>
            </a:r>
            <a:r>
              <a:rPr lang="en-US" dirty="0"/>
              <a:t> (</a:t>
            </a:r>
            <a:r>
              <a:rPr lang="en-US" b="1" dirty="0"/>
              <a:t>SHRM</a:t>
            </a:r>
            <a:r>
              <a:rPr lang="en-US" dirty="0"/>
              <a:t>) world’s largest </a:t>
            </a:r>
            <a:r>
              <a:rPr lang="en-US" b="1" dirty="0"/>
              <a:t>HR association found that:</a:t>
            </a:r>
            <a:endParaRPr lang="en-US" sz="5200" dirty="0"/>
          </a:p>
        </p:txBody>
      </p:sp>
      <p:sp>
        <p:nvSpPr>
          <p:cNvPr id="36" name="Rectangle 35">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82DDAE9B-3B4E-47CB-A8ED-683888FAD02B}"/>
              </a:ext>
            </a:extLst>
          </p:cNvPr>
          <p:cNvSpPr>
            <a:spLocks noGrp="1"/>
          </p:cNvSpPr>
          <p:nvPr>
            <p:ph type="body" sz="half" idx="2"/>
          </p:nvPr>
        </p:nvSpPr>
        <p:spPr>
          <a:xfrm>
            <a:off x="615458" y="3258603"/>
            <a:ext cx="6268770" cy="2922741"/>
          </a:xfrm>
        </p:spPr>
        <p:txBody>
          <a:bodyPr vert="horz" lIns="91440" tIns="45720" rIns="91440" bIns="45720" rtlCol="0">
            <a:normAutofit/>
          </a:bodyPr>
          <a:lstStyle/>
          <a:p>
            <a:endParaRPr lang="en-US" dirty="0"/>
          </a:p>
          <a:p>
            <a:r>
              <a:rPr lang="en-US" dirty="0"/>
              <a:t>“7 million jobs were open in December 2018, but only 6.3 million unemployed people were looking for work. As the country nears full employment, businesses face an even greater talent shortage that will have a stifling impact on the economy and global innovation. “</a:t>
            </a:r>
          </a:p>
          <a:p>
            <a:endParaRPr lang="en-US" dirty="0"/>
          </a:p>
          <a:p>
            <a:r>
              <a:rPr lang="en-US" dirty="0">
                <a:hlinkClick r:id="rId2"/>
              </a:rPr>
              <a:t>SHRM Skills Gap Research</a:t>
            </a:r>
            <a:endParaRPr lang="en-US" dirty="0"/>
          </a:p>
          <a:p>
            <a:endParaRPr lang="en-US" dirty="0"/>
          </a:p>
          <a:p>
            <a:endParaRPr lang="en-US" dirty="0">
              <a:hlinkClick r:id="rId2"/>
            </a:endParaRPr>
          </a:p>
        </p:txBody>
      </p:sp>
      <p:pic>
        <p:nvPicPr>
          <p:cNvPr id="6" name="Picture Placeholder 5" descr="A screenshot of a cell phone&#10;&#10;Description automatically generated">
            <a:extLst>
              <a:ext uri="{FF2B5EF4-FFF2-40B4-BE49-F238E27FC236}">
                <a16:creationId xmlns:a16="http://schemas.microsoft.com/office/drawing/2014/main" id="{114C2D69-6B6F-41D7-A138-6B2640686A71}"/>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8798" b="-1"/>
          <a:stretch/>
        </p:blipFill>
        <p:spPr>
          <a:xfrm>
            <a:off x="7684007" y="603504"/>
            <a:ext cx="4050792" cy="5577840"/>
          </a:xfrm>
          <a:prstGeom prst="rect">
            <a:avLst/>
          </a:prstGeom>
        </p:spPr>
      </p:pic>
    </p:spTree>
    <p:extLst>
      <p:ext uri="{BB962C8B-B14F-4D97-AF65-F5344CB8AC3E}">
        <p14:creationId xmlns:p14="http://schemas.microsoft.com/office/powerpoint/2010/main" val="10505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0E98-B7A3-401B-B8E5-459E56F177B2}"/>
              </a:ext>
            </a:extLst>
          </p:cNvPr>
          <p:cNvSpPr>
            <a:spLocks noGrp="1"/>
          </p:cNvSpPr>
          <p:nvPr>
            <p:ph type="title"/>
          </p:nvPr>
        </p:nvSpPr>
        <p:spPr/>
        <p:txBody>
          <a:bodyPr/>
          <a:lstStyle/>
          <a:p>
            <a:pPr algn="ctr"/>
            <a:r>
              <a:rPr lang="en-US" dirty="0"/>
              <a:t>Important Take A ways</a:t>
            </a:r>
          </a:p>
        </p:txBody>
      </p:sp>
      <p:sp>
        <p:nvSpPr>
          <p:cNvPr id="3" name="Content Placeholder 2">
            <a:extLst>
              <a:ext uri="{FF2B5EF4-FFF2-40B4-BE49-F238E27FC236}">
                <a16:creationId xmlns:a16="http://schemas.microsoft.com/office/drawing/2014/main" id="{18B48978-D917-4262-9AFA-B7E6FD5D0B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0978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662E1-BB0D-47CA-8F96-EC8037BEF1E0}"/>
              </a:ext>
            </a:extLst>
          </p:cNvPr>
          <p:cNvSpPr>
            <a:spLocks noGrp="1"/>
          </p:cNvSpPr>
          <p:nvPr>
            <p:ph type="title"/>
          </p:nvPr>
        </p:nvSpPr>
        <p:spPr>
          <a:xfrm>
            <a:off x="841248" y="238060"/>
            <a:ext cx="10506456" cy="1010264"/>
          </a:xfrm>
        </p:spPr>
        <p:txBody>
          <a:bodyPr anchor="ctr">
            <a:normAutofit/>
          </a:bodyPr>
          <a:lstStyle/>
          <a:p>
            <a:pPr algn="ctr"/>
            <a:r>
              <a:rPr lang="en-US" dirty="0"/>
              <a:t>US Presidents Quotes on Immigrants</a:t>
            </a:r>
          </a:p>
        </p:txBody>
      </p:sp>
      <p:sp>
        <p:nvSpPr>
          <p:cNvPr id="32" name="Rectangle 3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6C0E2D3-FF14-4597-A411-B59868FBF89A}"/>
              </a:ext>
            </a:extLst>
          </p:cNvPr>
          <p:cNvGraphicFramePr>
            <a:graphicFrameLocks noGrp="1"/>
          </p:cNvGraphicFramePr>
          <p:nvPr>
            <p:ph idx="1"/>
            <p:extLst>
              <p:ext uri="{D42A27DB-BD31-4B8C-83A1-F6EECF244321}">
                <p14:modId xmlns:p14="http://schemas.microsoft.com/office/powerpoint/2010/main" val="127630952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9413110"/>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3841"/>
      </a:dk2>
      <a:lt2>
        <a:srgbClr val="E8E7E2"/>
      </a:lt2>
      <a:accent1>
        <a:srgbClr val="87A8BE"/>
      </a:accent1>
      <a:accent2>
        <a:srgbClr val="7F89BA"/>
      </a:accent2>
      <a:accent3>
        <a:srgbClr val="A296C6"/>
      </a:accent3>
      <a:accent4>
        <a:srgbClr val="BA8E7F"/>
      </a:accent4>
      <a:accent5>
        <a:srgbClr val="B2A281"/>
      </a:accent5>
      <a:accent6>
        <a:srgbClr val="A3A872"/>
      </a:accent6>
      <a:hlink>
        <a:srgbClr val="8D835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23</TotalTime>
  <Words>409</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AccentBoxVTI</vt:lpstr>
      <vt:lpstr>Immigrants Talents &amp; Skills </vt:lpstr>
      <vt:lpstr>Immigrants Contributions to the USA labor Market</vt:lpstr>
      <vt:lpstr>Technologies Used </vt:lpstr>
      <vt:lpstr>Research by the Society for Human Resource Management (SHRM) world’s largest HR association found that:</vt:lpstr>
      <vt:lpstr>Important Take A ways</vt:lpstr>
      <vt:lpstr>US Presidents Quotes on Immigrants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Immigrants Talents &amp; Skills </dc:title>
  <dc:creator>Emila Stevenson</dc:creator>
  <cp:lastModifiedBy>Emila Stevenson</cp:lastModifiedBy>
  <cp:revision>5</cp:revision>
  <dcterms:created xsi:type="dcterms:W3CDTF">2020-01-03T03:08:13Z</dcterms:created>
  <dcterms:modified xsi:type="dcterms:W3CDTF">2020-01-04T16:27:07Z</dcterms:modified>
</cp:coreProperties>
</file>