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8" r:id="rId9"/>
    <p:sldId id="277" r:id="rId10"/>
    <p:sldId id="278" r:id="rId11"/>
    <p:sldId id="275" r:id="rId12"/>
    <p:sldId id="276" r:id="rId13"/>
    <p:sldId id="266" r:id="rId14"/>
    <p:sldId id="26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WildTrack</a:t>
            </a:r>
            <a:br>
              <a:rPr lang="en-US" dirty="0"/>
            </a:br>
            <a:r>
              <a:rPr lang="hr-HR" sz="4400" dirty="0"/>
              <a:t>Pokret nesvrstanih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B7C1-FA94-4BA5-9E82-44C98F92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C38D-2698-40B0-8BB6-0D6BB153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DTO: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B1F4-5C33-47DE-8FD4-2553D02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EF54B8-0F47-4734-955C-D4A0C5BA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49" y="1973184"/>
            <a:ext cx="6566463" cy="45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16BA-34C3-498F-989C-9E8B8FB6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E85C5-2D2A-4726-82BA-587776A0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B1DD8B8-C797-4D10-BA10-CB5734B8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50" y="1495872"/>
            <a:ext cx="6793675" cy="4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EE5-B47A-4F00-B0D1-B8532B7E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4BF02-0DEE-461C-A44D-845F5575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5" name="Picture 4" descr="A diagram of a software flow&#10;&#10;Description automatically generated with medium confidence">
            <a:extLst>
              <a:ext uri="{FF2B5EF4-FFF2-40B4-BE49-F238E27FC236}">
                <a16:creationId xmlns:a16="http://schemas.microsoft.com/office/drawing/2014/main" id="{95492194-A876-479A-BAA9-BC8D86B8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0" y="1530397"/>
            <a:ext cx="7239699" cy="46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5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ispitivanje funkcionalnosti </a:t>
            </a:r>
            <a:r>
              <a:rPr lang="hr-HR" sz="2400" dirty="0" err="1"/>
              <a:t>backenda</a:t>
            </a:r>
            <a:r>
              <a:rPr lang="hr-HR" sz="2400" dirty="0"/>
              <a:t> </a:t>
            </a:r>
            <a:r>
              <a:rPr lang="hr-HR" sz="2400" dirty="0" err="1"/>
              <a:t>unit</a:t>
            </a:r>
            <a:r>
              <a:rPr lang="hr-HR" sz="2400" dirty="0"/>
              <a:t> testovima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cjelokupnog sustava sistem testovima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ručno testiranje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8 </a:t>
            </a:r>
            <a:r>
              <a:rPr lang="hr-HR" sz="2400" dirty="0" err="1"/>
              <a:t>unit</a:t>
            </a:r>
            <a:r>
              <a:rPr lang="hr-HR" sz="2400" dirty="0"/>
              <a:t> testova I 2 sistemska testa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E07193B-0833-4B57-BFB5-73A14B236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9047">
            <a:off x="843474" y="4276653"/>
            <a:ext cx="3571821" cy="1091188"/>
          </a:xfrm>
          <a:prstGeom prst="rect">
            <a:avLst/>
          </a:prstGeom>
        </p:spPr>
      </p:pic>
      <p:pic>
        <p:nvPicPr>
          <p:cNvPr id="9" name="Picture 8" descr="A logo with a check mark&#10;&#10;Description automatically generated">
            <a:extLst>
              <a:ext uri="{FF2B5EF4-FFF2-40B4-BE49-F238E27FC236}">
                <a16:creationId xmlns:a16="http://schemas.microsoft.com/office/drawing/2014/main" id="{3E147950-505D-4FD4-9B89-90500E3E3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92" y="3894314"/>
            <a:ext cx="2515563" cy="16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tehnologije: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r>
              <a:rPr lang="hr-HR" sz="2000" dirty="0"/>
              <a:t>: </a:t>
            </a:r>
            <a:r>
              <a:rPr lang="hr-HR" sz="2000" dirty="0" err="1"/>
              <a:t>SpringBoot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r>
              <a:rPr lang="hr-HR" sz="2000" dirty="0"/>
              <a:t>: </a:t>
            </a:r>
            <a:r>
              <a:rPr lang="hr-HR" sz="2000" dirty="0" err="1"/>
              <a:t>Angular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Korišteni alati: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IDE: </a:t>
            </a: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r>
              <a:rPr lang="hr-HR" sz="2000" dirty="0"/>
              <a:t>, </a:t>
            </a:r>
            <a:r>
              <a:rPr lang="hr-HR" sz="2000" dirty="0" err="1"/>
              <a:t>Intellij</a:t>
            </a:r>
            <a:r>
              <a:rPr lang="hr-HR" sz="2000" dirty="0"/>
              <a:t> </a:t>
            </a:r>
            <a:r>
              <a:rPr lang="hr-HR" sz="2000" dirty="0" err="1"/>
              <a:t>Ultimate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dizajn stranice: </a:t>
            </a:r>
            <a:r>
              <a:rPr lang="hr-HR" sz="2000" dirty="0" err="1"/>
              <a:t>Figma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dokumentacija: </a:t>
            </a:r>
            <a:r>
              <a:rPr lang="hr-HR" sz="2000" dirty="0" err="1"/>
              <a:t>Latex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komunikacija: </a:t>
            </a:r>
            <a:r>
              <a:rPr lang="hr-HR" sz="2000" dirty="0" err="1"/>
              <a:t>Whatsapp</a:t>
            </a:r>
            <a:r>
              <a:rPr lang="hr-HR" sz="2000" dirty="0"/>
              <a:t>, </a:t>
            </a:r>
            <a:r>
              <a:rPr lang="hr-HR" sz="2000" dirty="0" err="1"/>
              <a:t>Teams</a:t>
            </a:r>
            <a:r>
              <a:rPr lang="hr-HR" sz="2000" dirty="0"/>
              <a:t>, </a:t>
            </a:r>
            <a:r>
              <a:rPr lang="hr-HR" sz="2000" dirty="0" err="1"/>
              <a:t>Discord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raspodjela odgovornosti: Google </a:t>
            </a:r>
            <a:r>
              <a:rPr lang="hr-HR" sz="2000" dirty="0" err="1"/>
              <a:t>Sheets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Agilni model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sprintovi – u trajanju od 2 tjedna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timski rad – podjela u manje timove (1 </a:t>
            </a:r>
            <a:r>
              <a:rPr lang="hr-HR" sz="2400" dirty="0" err="1"/>
              <a:t>backend</a:t>
            </a:r>
            <a:r>
              <a:rPr lang="hr-HR" sz="2400" dirty="0"/>
              <a:t> + 1 </a:t>
            </a:r>
            <a:r>
              <a:rPr lang="hr-HR" sz="2400" dirty="0" err="1"/>
              <a:t>frontend</a:t>
            </a:r>
            <a:r>
              <a:rPr lang="hr-H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iterativni razvoj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D91FD7-08CF-45B9-A56B-133CC038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83005"/>
              </p:ext>
            </p:extLst>
          </p:nvPr>
        </p:nvGraphicFramePr>
        <p:xfrm>
          <a:off x="3459492" y="3429000"/>
          <a:ext cx="494391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1956">
                  <a:extLst>
                    <a:ext uri="{9D8B030D-6E8A-4147-A177-3AD203B41FA5}">
                      <a16:colId xmlns:a16="http://schemas.microsoft.com/office/drawing/2014/main" val="2528545045"/>
                    </a:ext>
                  </a:extLst>
                </a:gridCol>
                <a:gridCol w="2471956">
                  <a:extLst>
                    <a:ext uri="{9D8B030D-6E8A-4147-A177-3AD203B41FA5}">
                      <a16:colId xmlns:a16="http://schemas.microsoft.com/office/drawing/2014/main" val="4043940984"/>
                    </a:ext>
                  </a:extLst>
                </a:gridCol>
              </a:tblGrid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Ime i prezime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Broj sati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55077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Emil Prpić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57434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Sebastian </a:t>
                      </a:r>
                      <a:r>
                        <a:rPr lang="hr-HR" dirty="0" err="1"/>
                        <a:t>Medjaković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99608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Ivan Lisica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04808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Sara Gašpar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38084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Ivan Cvijetić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14616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Filip Vitković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56673"/>
                  </a:ext>
                </a:extLst>
              </a:tr>
              <a:tr h="270805">
                <a:tc>
                  <a:txBody>
                    <a:bodyPr/>
                    <a:lstStyle/>
                    <a:p>
                      <a:r>
                        <a:rPr lang="hr-HR" dirty="0"/>
                        <a:t>Jure Spajić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8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Naučene lekcije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16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dirty="0"/>
              <a:t>dobro: timski rad, komunikacija, podjela rada</a:t>
            </a:r>
          </a:p>
          <a:p>
            <a:r>
              <a:rPr lang="hr-HR" dirty="0"/>
              <a:t>loše: nepravovremenost, odabir tehnologije </a:t>
            </a:r>
            <a:r>
              <a:rPr lang="hr-HR" dirty="0" err="1"/>
              <a:t>backenda</a:t>
            </a:r>
            <a:endParaRPr lang="hr-HR" dirty="0"/>
          </a:p>
        </p:txBody>
      </p:sp>
      <p:pic>
        <p:nvPicPr>
          <p:cNvPr id="2050" name="Picture 2" descr="10 reasons why you should smile | Dealer Support">
            <a:extLst>
              <a:ext uri="{FF2B5EF4-FFF2-40B4-BE49-F238E27FC236}">
                <a16:creationId xmlns:a16="http://schemas.microsoft.com/office/drawing/2014/main" id="{4E7AAE2A-035C-4D66-9BE6-B4977A44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2371743"/>
            <a:ext cx="3886200" cy="28466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/>
              <a:t>Emil Prpić</a:t>
            </a:r>
            <a:r>
              <a:rPr lang="hr-HR" sz="2400" dirty="0"/>
              <a:t>: voditelj tima, </a:t>
            </a:r>
            <a:r>
              <a:rPr lang="hr-HR" sz="2400" dirty="0" err="1"/>
              <a:t>full</a:t>
            </a:r>
            <a:r>
              <a:rPr lang="hr-HR" sz="2400" dirty="0"/>
              <a:t> </a:t>
            </a:r>
            <a:r>
              <a:rPr lang="hr-HR" sz="2400" dirty="0" err="1"/>
              <a:t>stack</a:t>
            </a:r>
            <a:endParaRPr lang="hr-HR" sz="2400" dirty="0"/>
          </a:p>
          <a:p>
            <a:r>
              <a:rPr lang="hr-HR" sz="2400" b="1" dirty="0"/>
              <a:t>Sebastian </a:t>
            </a:r>
            <a:r>
              <a:rPr lang="hr-HR" sz="2400" b="1" dirty="0" err="1"/>
              <a:t>Medjaković</a:t>
            </a:r>
            <a:r>
              <a:rPr lang="hr-HR" sz="2400" dirty="0"/>
              <a:t>: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b="1" dirty="0"/>
              <a:t>Ivan Lisica</a:t>
            </a:r>
            <a:r>
              <a:rPr lang="hr-HR" sz="2400" dirty="0"/>
              <a:t>: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b="1" dirty="0"/>
              <a:t>Sara Gašpar</a:t>
            </a:r>
            <a:r>
              <a:rPr lang="hr-HR" sz="2400" dirty="0"/>
              <a:t>: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b="1" dirty="0"/>
              <a:t>Ivan Cvijetić</a:t>
            </a:r>
            <a:r>
              <a:rPr lang="hr-HR" sz="2400" dirty="0"/>
              <a:t>: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b="1" dirty="0"/>
              <a:t>Filip Vitković</a:t>
            </a:r>
            <a:r>
              <a:rPr lang="hr-HR" sz="2400" dirty="0"/>
              <a:t>: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b="1" dirty="0"/>
              <a:t>Jure Spajić</a:t>
            </a:r>
            <a:r>
              <a:rPr lang="hr-HR" sz="2400" dirty="0"/>
              <a:t>: dokumentacija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razvoj web aplikacije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olakšavanje koordinacije prilikom pronalaženja i praćenja divljih životinja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unapređenje istraživačkih projekata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slični programski proizvodi: </a:t>
            </a:r>
            <a:r>
              <a:rPr lang="hr-HR" sz="2400" dirty="0" err="1"/>
              <a:t>iNaturalist</a:t>
            </a:r>
            <a:r>
              <a:rPr lang="hr-HR" sz="2400" dirty="0"/>
              <a:t>, </a:t>
            </a:r>
            <a:r>
              <a:rPr lang="hr-HR" sz="2400" dirty="0" err="1"/>
              <a:t>eBird</a:t>
            </a:r>
            <a:r>
              <a:rPr lang="hr-HR" sz="2400" dirty="0"/>
              <a:t>, </a:t>
            </a:r>
            <a:r>
              <a:rPr lang="hr-HR" sz="2400" dirty="0" err="1"/>
              <a:t>Movebank</a:t>
            </a:r>
            <a:r>
              <a:rPr lang="hr-HR" sz="2400" dirty="0"/>
              <a:t>, Project Noah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usmjerenost na različite vrste životinja i istraživanja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funkcionalnih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2FBEEFF6-6ACF-42C4-8F88-9BFD9A0A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90" y="1282237"/>
            <a:ext cx="6426506" cy="53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1A76-885A-4DC8-B02C-EE5E0190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nefunkcionalnih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CA15-4130-4F0F-92A7-186E4B70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rad više korisnika u stvarnom </a:t>
            </a:r>
            <a:r>
              <a:rPr lang="hr-HR" dirty="0"/>
              <a:t>vremenu</a:t>
            </a:r>
          </a:p>
          <a:p>
            <a:r>
              <a:rPr lang="hr-HR" sz="2800" dirty="0"/>
              <a:t>jednostavno i intuitivno korisničko sučelje</a:t>
            </a:r>
          </a:p>
          <a:p>
            <a:r>
              <a:rPr lang="hr-HR" dirty="0"/>
              <a:t>robusnost sustava</a:t>
            </a:r>
          </a:p>
          <a:p>
            <a:r>
              <a:rPr lang="hr-HR" sz="2800" dirty="0"/>
              <a:t>sigurnost sustava</a:t>
            </a:r>
          </a:p>
          <a:p>
            <a:r>
              <a:rPr lang="hr-HR" dirty="0" err="1"/>
              <a:t>responzivnost</a:t>
            </a:r>
            <a:r>
              <a:rPr lang="hr-HR" dirty="0"/>
              <a:t> korisničkog sučelja</a:t>
            </a:r>
            <a:r>
              <a:rPr lang="hr-HR" sz="2800" dirty="0"/>
              <a:t> 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81F0B-727E-4EA5-BCB4-10443F6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335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/>
              <a:t>3 glavna podsustava: web preglednik, web poslužitelj, baza podataka</a:t>
            </a:r>
          </a:p>
          <a:p>
            <a:r>
              <a:rPr lang="hr-HR"/>
              <a:t>MVC (Model-</a:t>
            </a:r>
            <a:r>
              <a:rPr lang="hr-HR" err="1"/>
              <a:t>View</a:t>
            </a:r>
            <a:r>
              <a:rPr lang="hr-HR"/>
              <a:t>-</a:t>
            </a:r>
            <a:r>
              <a:rPr lang="hr-HR" err="1"/>
              <a:t>Controller</a:t>
            </a:r>
            <a:r>
              <a:rPr lang="hr-HR"/>
              <a:t>) koncept </a:t>
            </a:r>
          </a:p>
          <a:p>
            <a:r>
              <a:rPr lang="hr-HR"/>
              <a:t>fokus na podjeli odgovornosti unutar sustava te lakom održavanju i testiranju</a:t>
            </a:r>
          </a:p>
          <a:p>
            <a:endParaRPr lang="hr-HR"/>
          </a:p>
        </p:txBody>
      </p:sp>
      <p:pic>
        <p:nvPicPr>
          <p:cNvPr id="8" name="Picture 7" descr="A diagram of software system&#10;&#10;Description automatically generated">
            <a:extLst>
              <a:ext uri="{FF2B5EF4-FFF2-40B4-BE49-F238E27FC236}">
                <a16:creationId xmlns:a16="http://schemas.microsoft.com/office/drawing/2014/main" id="{B0E31993-34CB-4F32-AC78-458D78E44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r="12847" b="-4"/>
          <a:stretch/>
        </p:blipFill>
        <p:spPr>
          <a:xfrm>
            <a:off x="4629150" y="1413164"/>
            <a:ext cx="3886200" cy="4763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CFA-981D-43C9-9067-4C88FEF9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370B-0706-44E1-BD5E-526011EB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8</a:t>
            </a:fld>
            <a:endParaRPr lang="hr-HR"/>
          </a:p>
        </p:txBody>
      </p:sp>
      <p:pic>
        <p:nvPicPr>
          <p:cNvPr id="5" name="Picture 4" descr="A diagram of a person's process&#10;&#10;Description automatically generated">
            <a:extLst>
              <a:ext uri="{FF2B5EF4-FFF2-40B4-BE49-F238E27FC236}">
                <a16:creationId xmlns:a16="http://schemas.microsoft.com/office/drawing/2014/main" id="{4690A998-D3AA-4876-B840-5FD26DFD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53144"/>
            <a:ext cx="3886200" cy="328383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8B2F-4941-44FC-BD43-AA9BE1CB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dirty="0"/>
              <a:t>Model – dohvaćanje, upravljanje te pohrana podataka</a:t>
            </a:r>
          </a:p>
          <a:p>
            <a:r>
              <a:rPr lang="hr-HR" dirty="0" err="1"/>
              <a:t>View</a:t>
            </a:r>
            <a:r>
              <a:rPr lang="hr-HR" dirty="0"/>
              <a:t> – korisničko sučelje aplikacije</a:t>
            </a:r>
          </a:p>
          <a:p>
            <a:r>
              <a:rPr lang="hr-HR" dirty="0" err="1"/>
              <a:t>Controller</a:t>
            </a:r>
            <a:r>
              <a:rPr lang="hr-HR" dirty="0"/>
              <a:t> – posrednik između Modela i </a:t>
            </a:r>
            <a:r>
              <a:rPr lang="hr-HR" dirty="0" err="1"/>
              <a:t>View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8795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97C5-6D60-40EE-93F3-81A932DF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D345-A851-4765-B713-E667EA25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Controllers</a:t>
            </a:r>
            <a:r>
              <a:rPr lang="hr-HR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E3067-419E-4009-A3CE-60F512A2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FDA9203F-A9D8-44D4-A496-EBB8B389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2" y="2694079"/>
            <a:ext cx="8609675" cy="2959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210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1366</TotalTime>
  <Words>327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WildTrack Pokret nesvrstanih</vt:lpstr>
      <vt:lpstr>Sadržaj</vt:lpstr>
      <vt:lpstr>Članovi tima</vt:lpstr>
      <vt:lpstr>Opis zadatka</vt:lpstr>
      <vt:lpstr>Pregled funkcionalnih zahtjeva</vt:lpstr>
      <vt:lpstr>Pregled nefunkcionalnih zahtjeva</vt:lpstr>
      <vt:lpstr>Arhitektura sustava</vt:lpstr>
      <vt:lpstr>Arhitektura sustava</vt:lpstr>
      <vt:lpstr>Dijagram razreda</vt:lpstr>
      <vt:lpstr>Dijagram razreda</vt:lpstr>
      <vt:lpstr>Dijagram komponenti</vt:lpstr>
      <vt:lpstr>Dijagram razmještaja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Filip Vitković</cp:lastModifiedBy>
  <cp:revision>53</cp:revision>
  <dcterms:created xsi:type="dcterms:W3CDTF">2016-01-18T13:10:52Z</dcterms:created>
  <dcterms:modified xsi:type="dcterms:W3CDTF">2024-01-20T23:10:37Z</dcterms:modified>
</cp:coreProperties>
</file>