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56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45F-2DD7-D530-24BB-F635A90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111A-F3AC-4A60-B354-BBB6B849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B2F9-A3D0-7C21-B3F0-30FCA4C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868-955F-DE33-5857-017ED68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C16-EF0B-A06D-973A-8126C79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AA9-C86E-1769-158C-EBAF237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7930-E5B7-4EBA-6540-FBA92EA3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7CDD-AB73-0B15-A069-D831954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E35-ECC5-080A-850E-AEE85E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FD8-0C24-383C-7CB7-F500251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20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F6F1A-382E-ED2D-D59E-A5EC39B4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3C51-9982-671F-6B16-7A75766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0223-71B5-6E66-02E3-F19C48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690-3718-268D-C3B6-44D19CE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860-B238-ACC0-830C-2C4CABD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956A1A4-64DC-B10D-3525-23E5CC79EF3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4787-1BD8-C343-9A29-AC9A91111790}" type="slidenum">
              <a:rPr lang="en-DE" altLang="en-DE"/>
              <a:pPr/>
              <a:t>‹#›</a:t>
            </a:fld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1149916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4AF-1898-4E63-1E56-9DB6A4D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CD09-0B93-8116-19AC-BE18D57F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9001-630F-A846-547D-F2B3C51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4908-9B84-1840-A631-4B79DFA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1F9-C650-A869-D9AE-D485EE75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0A4-E45F-633B-7AB1-CB87028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01D9-C987-2EA4-ACE5-0A7A363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0492-7A97-2ABE-029A-B19F04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A8D-D3D2-C4FB-D965-E8425A0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19-ECE7-6AD2-CF49-D0F783A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F0B-BBE6-8216-D5C6-C26AC690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3AB0-6134-82A1-11A8-5D8B0CA4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5DCB3-F9E9-A0E0-3FB8-227FD123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42A1-E451-9B97-BB8A-104DB48D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C806-7967-68A1-2D96-18F485E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179-386A-86DF-1B2A-A97622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8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C17-29CA-C634-0455-16B8DCD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028A-C51B-8840-B1A1-A59C77AB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1974-9652-C39A-C71C-6A67F248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25A7-5307-54DE-443B-7DBF477C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BF8C-D078-3B3F-17F0-B1C0136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EF62-7ABC-87C6-72CC-88A19F4E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1437-FD2B-6344-9D37-41D2A42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3D20-3295-9AAC-2203-43B5060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F133-85E7-84D7-6BA4-ABFFCF0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A29A-CC81-CE2F-40DD-BC27B2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3DDB-5AF2-65AD-BFB6-25702E6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5DF8-AB4E-CF19-6BAC-2C03B0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7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638-FD4F-29D9-B5AC-5DC0F1C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E89-DF3A-F95B-0E9D-BFE5C61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6651-B038-BB5E-6C8C-1800A9F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0599-3E96-61F4-A4F7-AEEB343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2F4A-E624-6C59-D048-4CDF45AB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A510-8E28-342D-BE44-B8636B44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7DC0-0799-3019-B684-C9CE7379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DB72-B7BA-77D2-5E2B-C6DD8D25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13B1-94E7-B9EF-F364-223EFB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C15-0E93-7AE8-0978-801C2F6F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FED4-EF74-CA6A-9E35-A6B79A29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7556-FBA3-F18A-65B7-E11B9108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0F93-0776-0EAD-2814-58C42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D8AE-9300-7369-A7B4-221B8D0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32C1-E681-F3C6-A4DB-6AEB4BA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62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118DC-3830-7EAA-5BDB-9C6E3F0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201D-9A1D-7096-F120-C2B5E351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02CD-4918-06BA-8096-CA373969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2690-3F34-E844-8A02-9133831672C1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2D7-C8AC-BC48-89F7-C45FCFD6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4D-000D-625B-21BC-181504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9127891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na Bazarova, 20.03.2023">
            <a:extLst>
              <a:ext uri="{FF2B5EF4-FFF2-40B4-BE49-F238E27FC236}">
                <a16:creationId xmlns:a16="http://schemas.microsoft.com/office/drawing/2014/main" id="{C63CE0B6-24B6-1FB7-9FD8-0765429B82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600869" y="5930107"/>
            <a:ext cx="10985500" cy="318294"/>
          </a:xfrm>
        </p:spPr>
        <p:txBody>
          <a:bodyPr>
            <a:normAutofit fontScale="92500" lnSpcReduction="10000"/>
          </a:bodyPr>
          <a:lstStyle>
            <a:lvl1pPr defTabSz="387984">
              <a:defRPr sz="1692"/>
            </a:lvl1pPr>
          </a:lstStyle>
          <a:p>
            <a:pPr>
              <a:defRPr/>
            </a:pPr>
            <a:r>
              <a:rPr dirty="0">
                <a:sym typeface="Helvetica Neue"/>
              </a:rPr>
              <a:t>Alina Bazarova, </a:t>
            </a:r>
            <a:r>
              <a:rPr lang="en-US" dirty="0">
                <a:sym typeface="Helvetica Neue"/>
              </a:rPr>
              <a:t>Stefan </a:t>
            </a:r>
            <a:r>
              <a:rPr lang="en-US" dirty="0" err="1">
                <a:sym typeface="Helvetica Neue"/>
              </a:rPr>
              <a:t>Kesselheim</a:t>
            </a:r>
            <a:endParaRPr dirty="0">
              <a:sym typeface="Helvetica Neue"/>
            </a:endParaRPr>
          </a:p>
        </p:txBody>
      </p:sp>
      <p:sp>
        <p:nvSpPr>
          <p:cNvPr id="152" name="Lecture 1. General concepts, formalism, coin-flipping">
            <a:extLst>
              <a:ext uri="{FF2B5EF4-FFF2-40B4-BE49-F238E27FC236}">
                <a16:creationId xmlns:a16="http://schemas.microsoft.com/office/drawing/2014/main" id="{87C617C3-2CBB-1163-136F-8F646B8334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250" y="1287463"/>
            <a:ext cx="10985500" cy="2324100"/>
          </a:xfrm>
        </p:spPr>
        <p:txBody>
          <a:bodyPr>
            <a:normAutofit/>
          </a:bodyPr>
          <a:lstStyle>
            <a:lvl1pPr>
              <a:defRPr sz="7000" spc="-140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lang="en-US" sz="3600" b="1" dirty="0">
                <a:sym typeface="Helvetica Neue"/>
              </a:rPr>
              <a:t>Introduction to Simulation Based Learning</a:t>
            </a:r>
            <a:endParaRPr sz="3600" b="1" dirty="0">
              <a:sym typeface="Helvetica Neue"/>
            </a:endParaRPr>
          </a:p>
        </p:txBody>
      </p:sp>
      <p:sp>
        <p:nvSpPr>
          <p:cNvPr id="6148" name="Introduction to Bayesian Statistical Learning">
            <a:extLst>
              <a:ext uri="{FF2B5EF4-FFF2-40B4-BE49-F238E27FC236}">
                <a16:creationId xmlns:a16="http://schemas.microsoft.com/office/drawing/2014/main" id="{80DF22B4-F9C0-5E78-F945-A130ACF3399D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600869" y="3611563"/>
            <a:ext cx="10985500" cy="952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DE" altLang="en-DE" dirty="0"/>
              <a:t>ISC Tutorial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r>
              <a:rPr lang="en-DE" sz="2000" dirty="0"/>
              <a:t>Can also be used </a:t>
            </a:r>
            <a:r>
              <a:rPr lang="en-DE" sz="2000" b="1" dirty="0"/>
              <a:t>for frequentist </a:t>
            </a:r>
            <a:r>
              <a:rPr lang="en-DE" sz="2000" dirty="0"/>
              <a:t>inference!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DFF3-C7AA-DAD6-A538-672834CC2919}"/>
              </a:ext>
            </a:extLst>
          </p:cNvPr>
          <p:cNvSpPr txBox="1"/>
          <p:nvPr/>
        </p:nvSpPr>
        <p:spPr>
          <a:xfrm>
            <a:off x="819807" y="294290"/>
            <a:ext cx="38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Graphical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0108-5A97-DBA2-8E06-BEA58E6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" y="1229710"/>
            <a:ext cx="10760129" cy="3888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3D3C2-AB1A-3BF8-BC27-A0A3F7D753AC}"/>
              </a:ext>
            </a:extLst>
          </p:cNvPr>
          <p:cNvSpPr txBox="1"/>
          <p:nvPr/>
        </p:nvSpPr>
        <p:spPr>
          <a:xfrm>
            <a:off x="819807" y="5870448"/>
            <a:ext cx="969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 in an SBI framework</a:t>
            </a:r>
          </a:p>
          <a:p>
            <a:r>
              <a:rPr lang="en-DE" dirty="0"/>
              <a:t>Jupyter notebook 2 – data example, comparison with the classical Bayesian inference based on MCMC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01E4-03BE-0E71-4C12-6F78DFD48645}"/>
              </a:ext>
            </a:extLst>
          </p:cNvPr>
          <p:cNvSpPr txBox="1"/>
          <p:nvPr/>
        </p:nvSpPr>
        <p:spPr>
          <a:xfrm>
            <a:off x="742361" y="5118537"/>
            <a:ext cx="702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1" dirty="0"/>
              <a:t>Figure from Frontier of simulation-based inference, Cranmer et al. </a:t>
            </a:r>
            <a:r>
              <a:rPr lang="en-GB" sz="1400" b="0" i="1" u="sng" dirty="0">
                <a:effectLst/>
                <a:latin typeface="Open Sans" panose="020B0606030504020204" pitchFamily="34" charset="0"/>
                <a:hlinkClick r:id="rId3"/>
              </a:rPr>
              <a:t>10.1073/pnas.191278911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8524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Transforms a simple source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/>
              <a:t> (e.g. normal distribution)  into any arbitrary target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by a chain of bijective transformations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, 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/>
              <a:t> is a Jacobian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Kullback-Leibler</a:t>
            </a:r>
            <a:r>
              <a:rPr lang="en-US" sz="2000" dirty="0"/>
              <a:t> divergence as a loss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Note: </a:t>
            </a:r>
            <a:r>
              <a:rPr lang="en-US" sz="2000" dirty="0"/>
              <a:t>If prior and posterior are very </a:t>
            </a:r>
            <a:r>
              <a:rPr lang="en-US" sz="2000" b="1" dirty="0"/>
              <a:t>different</a:t>
            </a:r>
            <a:r>
              <a:rPr lang="en-US" sz="2000" dirty="0"/>
              <a:t>, NPE may not learn the posterior well or require excessive amount of simulations, since the simulated samples are </a:t>
            </a:r>
            <a:r>
              <a:rPr lang="en-US" sz="2000" b="1" dirty="0"/>
              <a:t>not informative</a:t>
            </a:r>
            <a:r>
              <a:rPr lang="en-US" sz="2000" dirty="0"/>
              <a:t> enough with respect to the </a:t>
            </a:r>
            <a:r>
              <a:rPr lang="en-US" sz="2000" b="1" dirty="0"/>
              <a:t>true posterior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b="1" dirty="0">
                <a:cs typeface="Times New Roman" panose="02020603050405020304" pitchFamily="18" charset="0"/>
              </a:rPr>
              <a:t>To summarize: </a:t>
            </a:r>
            <a:r>
              <a:rPr lang="en-DE" dirty="0">
                <a:cs typeface="Times New Roman" panose="02020603050405020304" pitchFamily="18" charset="0"/>
              </a:rPr>
              <a:t>NPE is a somewhat </a:t>
            </a:r>
            <a:r>
              <a:rPr lang="en-DE" b="1" dirty="0">
                <a:cs typeface="Times New Roman" panose="02020603050405020304" pitchFamily="18" charset="0"/>
              </a:rPr>
              <a:t>more straightforward</a:t>
            </a:r>
            <a:r>
              <a:rPr lang="en-DE" dirty="0">
                <a:cs typeface="Times New Roman" panose="02020603050405020304" pitchFamily="18" charset="0"/>
              </a:rPr>
              <a:t> method, however the </a:t>
            </a:r>
            <a:r>
              <a:rPr lang="en-DE" b="1" dirty="0">
                <a:cs typeface="Times New Roman" panose="02020603050405020304" pitchFamily="18" charset="0"/>
              </a:rPr>
              <a:t>least efficient</a:t>
            </a:r>
            <a:r>
              <a:rPr lang="en-DE" dirty="0">
                <a:cs typeface="Times New Roman" panose="02020603050405020304" pitchFamily="18" charset="0"/>
              </a:rPr>
              <a:t> in case of </a:t>
            </a:r>
            <a:r>
              <a:rPr lang="en-DE" b="1" dirty="0">
                <a:cs typeface="Times New Roman" panose="02020603050405020304" pitchFamily="18" charset="0"/>
              </a:rPr>
              <a:t>false assumptions</a:t>
            </a:r>
            <a:r>
              <a:rPr lang="en-DE" dirty="0">
                <a:cs typeface="Times New Roman" panose="02020603050405020304" pitchFamily="18" charset="0"/>
              </a:rPr>
              <a:t> on the model. NRE aims to tackle the latter problem.</a:t>
            </a:r>
            <a:endParaRPr lang="en-DE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Repeat until proposal prior has </a:t>
            </a:r>
            <a:r>
              <a:rPr lang="en-DE" sz="2000" b="1" dirty="0"/>
              <a:t>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96858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76E43-1E01-444D-9AF3-F36C771F0985}"/>
              </a:ext>
            </a:extLst>
          </p:cNvPr>
          <p:cNvSpPr txBox="1"/>
          <p:nvPr/>
        </p:nvSpPr>
        <p:spPr>
          <a:xfrm>
            <a:off x="735496" y="377687"/>
            <a:ext cx="10081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If you do a lot of simulations, the resulting posterior is more likely to be close </a:t>
            </a:r>
          </a:p>
          <a:p>
            <a:r>
              <a:rPr lang="en-GB" sz="2400" b="1" dirty="0"/>
              <a:t>t</a:t>
            </a:r>
            <a:r>
              <a:rPr lang="en-DE" sz="2400" b="1" dirty="0"/>
              <a:t>o the true one!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B7EB-A2DD-23AB-6A11-7970B68FED53}"/>
              </a:ext>
            </a:extLst>
          </p:cNvPr>
          <p:cNvSpPr txBox="1"/>
          <p:nvPr/>
        </p:nvSpPr>
        <p:spPr>
          <a:xfrm>
            <a:off x="735496" y="1401417"/>
            <a:ext cx="105178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Distribute the tasks to multiple nodes.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SBI package is already using </a:t>
            </a:r>
            <a:r>
              <a:rPr lang="en-DE" b="1" dirty="0"/>
              <a:t>joblib</a:t>
            </a:r>
            <a:r>
              <a:rPr lang="en-DE" dirty="0"/>
              <a:t> palckage for parallelisation over </a:t>
            </a:r>
            <a:r>
              <a:rPr lang="en-DE" b="1" dirty="0"/>
              <a:t>multiple cpus</a:t>
            </a:r>
            <a:r>
              <a:rPr lang="en-DE" dirty="0"/>
              <a:t>, it is easy to use </a:t>
            </a:r>
            <a:r>
              <a:rPr lang="en-DE" b="1" dirty="0"/>
              <a:t>Ray</a:t>
            </a:r>
            <a:r>
              <a:rPr lang="en-DE" dirty="0"/>
              <a:t> backend</a:t>
            </a:r>
          </a:p>
          <a:p>
            <a:endParaRPr lang="en-DE" dirty="0"/>
          </a:p>
          <a:p>
            <a:r>
              <a:rPr lang="en-DE" dirty="0"/>
              <a:t>in order to distribute the tasks over </a:t>
            </a:r>
            <a:r>
              <a:rPr lang="en-DE" b="1" dirty="0"/>
              <a:t>multiple nodes</a:t>
            </a:r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Note: </a:t>
            </a:r>
            <a:r>
              <a:rPr lang="en-DE" dirty="0"/>
              <a:t>one simulation has to be </a:t>
            </a:r>
            <a:r>
              <a:rPr lang="en-DE" dirty="0">
                <a:solidFill>
                  <a:srgbClr val="FF0000"/>
                </a:solidFill>
              </a:rPr>
              <a:t>long enough (at least ~10 secs)</a:t>
            </a:r>
            <a:r>
              <a:rPr lang="en-DE" dirty="0"/>
              <a:t>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Jupyter notebook 4: instructions on the ray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9EFF-ACFD-8E5D-3CDC-44DC74C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59" y="3263367"/>
            <a:ext cx="2590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A941-75FF-A960-FE40-4FE427533205}"/>
              </a:ext>
            </a:extLst>
          </p:cNvPr>
          <p:cNvSpPr txBox="1"/>
          <p:nvPr/>
        </p:nvSpPr>
        <p:spPr>
          <a:xfrm>
            <a:off x="1335024" y="384048"/>
            <a:ext cx="31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Tutorial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8B4C3-65CC-88D8-6A60-4FCA136BF8FA}"/>
              </a:ext>
            </a:extLst>
          </p:cNvPr>
          <p:cNvSpPr txBox="1"/>
          <p:nvPr/>
        </p:nvSpPr>
        <p:spPr>
          <a:xfrm>
            <a:off x="402336" y="1536192"/>
            <a:ext cx="111131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What is Simulation Based Inference (SBI) and how it is connected to classical </a:t>
            </a:r>
          </a:p>
          <a:p>
            <a:r>
              <a:rPr lang="en-DE" sz="2400" dirty="0"/>
              <a:t>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Basic concepts of the classical 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Setting-up an SBI framework and adapting classical Bayesian inference examples to it.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Hands-on experience with python sbi package within a Jupyter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SBI inference at different levels of model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Distributing SBI to run on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21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  <a:p>
            <a:r>
              <a:rPr lang="en-DE" altLang="en-DE" sz="2400" dirty="0"/>
              <a:t>Therefore, </a:t>
            </a:r>
            <a:r>
              <a:rPr lang="en-DE" altLang="en-DE" sz="2400" b="1" dirty="0"/>
              <a:t>more flexibility, </a:t>
            </a:r>
            <a:r>
              <a:rPr lang="en-DE" altLang="en-DE" sz="2400" dirty="0"/>
              <a:t>possibly</a:t>
            </a:r>
            <a:r>
              <a:rPr lang="en-DE" altLang="en-DE" sz="2400" b="1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986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alism. Bayes rule (theorem).">
            <a:extLst>
              <a:ext uri="{FF2B5EF4-FFF2-40B4-BE49-F238E27FC236}">
                <a16:creationId xmlns:a16="http://schemas.microsoft.com/office/drawing/2014/main" id="{97AA8436-1521-C989-4244-C1F333418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1243" y="212142"/>
            <a:ext cx="5556376" cy="1333198"/>
          </a:xfrm>
        </p:spPr>
        <p:txBody>
          <a:bodyPr>
            <a:normAutofit/>
          </a:bodyPr>
          <a:lstStyle>
            <a:lvl1pPr defTabSz="1536153">
              <a:defRPr sz="5355" spc="-107"/>
            </a:lvl1pPr>
          </a:lstStyle>
          <a:p>
            <a:pPr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Formalism. Bayes rule (theorem).</a:t>
            </a:r>
          </a:p>
        </p:txBody>
      </p:sp>
      <p:sp>
        <p:nvSpPr>
          <p:cNvPr id="159" name="Equation">
            <a:extLst>
              <a:ext uri="{FF2B5EF4-FFF2-40B4-BE49-F238E27FC236}">
                <a16:creationId xmlns:a16="http://schemas.microsoft.com/office/drawing/2014/main" id="{247E038A-5228-E245-3BBC-98B1533D22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7323" y="1518851"/>
            <a:ext cx="2840813" cy="693748"/>
          </a:xfrm>
          <a:prstGeom prst="rect">
            <a:avLst/>
          </a:prstGeom>
          <a:blipFill>
            <a:blip r:embed="rId2"/>
            <a:stretch>
              <a:fillRect r="-1073" b="-7895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0" name="Where usually   is parameters of the model,   is data">
            <a:extLst>
              <a:ext uri="{FF2B5EF4-FFF2-40B4-BE49-F238E27FC236}">
                <a16:creationId xmlns:a16="http://schemas.microsoft.com/office/drawing/2014/main" id="{2855B897-DF90-51C3-4548-642685312D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1520" y="1550399"/>
            <a:ext cx="5556377" cy="372497"/>
          </a:xfrm>
          <a:prstGeom prst="rect">
            <a:avLst/>
          </a:prstGeom>
          <a:blipFill>
            <a:blip r:embed="rId3"/>
            <a:stretch>
              <a:fillRect l="-2030" t="-2459" r="-2084" b="-2786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1" name="Equation">
            <a:extLst>
              <a:ext uri="{FF2B5EF4-FFF2-40B4-BE49-F238E27FC236}">
                <a16:creationId xmlns:a16="http://schemas.microsoft.com/office/drawing/2014/main" id="{8BCDEEEE-3FB9-9306-91CE-CD4AAA4BDE4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340" y="2767187"/>
            <a:ext cx="3344368" cy="812996"/>
          </a:xfrm>
          <a:prstGeom prst="rect">
            <a:avLst/>
          </a:prstGeom>
          <a:blipFill>
            <a:blip r:embed="rId4"/>
            <a:stretch>
              <a:fillRect r="-2552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2" name="A full version, where   is a partition of   and">
            <a:extLst>
              <a:ext uri="{FF2B5EF4-FFF2-40B4-BE49-F238E27FC236}">
                <a16:creationId xmlns:a16="http://schemas.microsoft.com/office/drawing/2014/main" id="{1B7A4457-EC89-AB33-EE99-B77B45D08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7316" y="2716217"/>
            <a:ext cx="7309834" cy="388738"/>
          </a:xfrm>
          <a:prstGeom prst="rect">
            <a:avLst/>
          </a:prstGeom>
          <a:blipFill>
            <a:blip r:embed="rId5"/>
            <a:stretch>
              <a:fillRect l="-1293" b="-2421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 dirty="0">
                <a:noFill/>
              </a:rPr>
              <a:t> </a:t>
            </a:r>
          </a:p>
        </p:txBody>
      </p:sp>
      <p:sp>
        <p:nvSpPr>
          <p:cNvPr id="8200" name="Reformulated in Bayesian language">
            <a:extLst>
              <a:ext uri="{FF2B5EF4-FFF2-40B4-BE49-F238E27FC236}">
                <a16:creationId xmlns:a16="http://schemas.microsoft.com/office/drawing/2014/main" id="{48E04B0D-AF6F-2FC4-AAEB-16B8022B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45" y="4376103"/>
            <a:ext cx="333847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 eaLnBrk="1"/>
            <a:r>
              <a:rPr lang="en-DE" altLang="en-DE" dirty="0">
                <a:solidFill>
                  <a:srgbClr val="000000"/>
                </a:solidFill>
              </a:rPr>
              <a:t>Reformulated in Bayesian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B41A9-5294-FC99-5FB6-22B7DF4B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4" y="3833656"/>
            <a:ext cx="3195268" cy="133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inuous space">
            <a:extLst>
              <a:ext uri="{FF2B5EF4-FFF2-40B4-BE49-F238E27FC236}">
                <a16:creationId xmlns:a16="http://schemas.microsoft.com/office/drawing/2014/main" id="{530B7E5E-A069-C2F1-CD12-FCCED7D57F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557" y="363538"/>
            <a:ext cx="5238750" cy="717550"/>
          </a:xfrm>
        </p:spPr>
        <p:txBody>
          <a:bodyPr>
            <a:normAutofit/>
          </a:bodyPr>
          <a:lstStyle>
            <a:lvl1pPr>
              <a:defRPr sz="7100" spc="-14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Continuous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3CDB-7A80-7E18-155E-DF3FCC0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0" y="1290564"/>
            <a:ext cx="10446709" cy="5126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ssible issues with">
            <a:extLst>
              <a:ext uri="{FF2B5EF4-FFF2-40B4-BE49-F238E27FC236}">
                <a16:creationId xmlns:a16="http://schemas.microsoft.com/office/drawing/2014/main" id="{BAF45870-1945-A6E6-FD99-5A3F1DC85C0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 idx="4294967295"/>
          </p:nvPr>
        </p:nvSpPr>
        <p:spPr>
          <a:xfrm>
            <a:off x="436617" y="400889"/>
            <a:ext cx="6490236" cy="1202805"/>
          </a:xfrm>
          <a:blipFill>
            <a:blip r:embed="rId2"/>
            <a:stretch>
              <a:fillRect l="-3333" t="-13706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5831F-404C-3EA2-86D2-C76417D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1269055"/>
            <a:ext cx="11751486" cy="4893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yesian vs Frequentist murder trial">
            <a:extLst>
              <a:ext uri="{FF2B5EF4-FFF2-40B4-BE49-F238E27FC236}">
                <a16:creationId xmlns:a16="http://schemas.microsoft.com/office/drawing/2014/main" id="{D88D5DCE-FF8D-4A2C-FFD1-F6F3ADADF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 defTabSz="1414236">
              <a:defRPr sz="4930" spc="-98"/>
            </a:lvl1pPr>
          </a:lstStyle>
          <a:p>
            <a:pPr>
              <a:spcBef>
                <a:spcPts val="0"/>
              </a:spcBef>
              <a:defRPr/>
            </a:pPr>
            <a:r>
              <a:rPr sz="2400" b="1" dirty="0">
                <a:latin typeface="+mn-lt"/>
                <a:sym typeface="Helvetica Neue"/>
              </a:rPr>
              <a:t>Bayesian vs Frequentist murder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BA0B-6605-093F-5C8D-8D677AE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" y="1257300"/>
            <a:ext cx="11571898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in-flipping example">
            <a:extLst>
              <a:ext uri="{FF2B5EF4-FFF2-40B4-BE49-F238E27FC236}">
                <a16:creationId xmlns:a16="http://schemas.microsoft.com/office/drawing/2014/main" id="{48895C44-E56D-9896-6AE8-3D954F0D4E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>
              <a:defRPr sz="7600" spc="-15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Coin-flipping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54C7E-148D-2E94-6D08-B38585F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17904"/>
            <a:ext cx="11420922" cy="4334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95816-3D64-23AB-FAA5-66A6AE31A31A}"/>
              </a:ext>
            </a:extLst>
          </p:cNvPr>
          <p:cNvSpPr txBox="1"/>
          <p:nvPr/>
        </p:nvSpPr>
        <p:spPr>
          <a:xfrm>
            <a:off x="603250" y="5852160"/>
            <a:ext cx="398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 </a:t>
            </a:r>
            <a:r>
              <a:rPr lang="en-DE" sz="2000" b="1" dirty="0"/>
              <a:t>actual observations</a:t>
            </a:r>
            <a:r>
              <a:rPr lang="en-DE" sz="2000" dirty="0"/>
              <a:t>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adjust the posterior based on the new information</a:t>
            </a:r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971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21577</TotalTime>
  <Words>822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Times New Roman</vt:lpstr>
      <vt:lpstr>Office Theme</vt:lpstr>
      <vt:lpstr>Introduction to Simulation Based Learning</vt:lpstr>
      <vt:lpstr>PowerPoint Presentation</vt:lpstr>
      <vt:lpstr>PowerPoint Presentation</vt:lpstr>
      <vt:lpstr>Formalism. Bayes rule (theorem).</vt:lpstr>
      <vt:lpstr>Continuous space</vt:lpstr>
      <vt:lpstr> </vt:lpstr>
      <vt:lpstr>Bayesian vs Frequentist murder trial</vt:lpstr>
      <vt:lpstr>Coin-flipping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 sea</dc:creator>
  <cp:lastModifiedBy>Alina Bazarova</cp:lastModifiedBy>
  <cp:revision>38</cp:revision>
  <dcterms:created xsi:type="dcterms:W3CDTF">2023-11-23T11:24:45Z</dcterms:created>
  <dcterms:modified xsi:type="dcterms:W3CDTF">2023-12-19T09:08:40Z</dcterms:modified>
</cp:coreProperties>
</file>