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71" r:id="rId3"/>
    <p:sldId id="256" r:id="rId4"/>
    <p:sldId id="276" r:id="rId5"/>
    <p:sldId id="277" r:id="rId6"/>
    <p:sldId id="272" r:id="rId7"/>
    <p:sldId id="273" r:id="rId8"/>
    <p:sldId id="274" r:id="rId9"/>
    <p:sldId id="275" r:id="rId10"/>
    <p:sldId id="266" r:id="rId11"/>
    <p:sldId id="267" r:id="rId12"/>
    <p:sldId id="268" r:id="rId13"/>
    <p:sldId id="269" r:id="rId14"/>
    <p:sldId id="270" r:id="rId15"/>
    <p:sldId id="258" r:id="rId16"/>
    <p:sldId id="278" r:id="rId17"/>
    <p:sldId id="279" r:id="rId18"/>
    <p:sldId id="280" r:id="rId19"/>
    <p:sldId id="259" r:id="rId20"/>
    <p:sldId id="281" r:id="rId21"/>
    <p:sldId id="282" r:id="rId22"/>
    <p:sldId id="283" r:id="rId23"/>
    <p:sldId id="260" r:id="rId24"/>
    <p:sldId id="288" r:id="rId25"/>
    <p:sldId id="289" r:id="rId26"/>
    <p:sldId id="290" r:id="rId27"/>
    <p:sldId id="291" r:id="rId28"/>
    <p:sldId id="262" r:id="rId29"/>
    <p:sldId id="284" r:id="rId30"/>
    <p:sldId id="285" r:id="rId31"/>
    <p:sldId id="286" r:id="rId32"/>
    <p:sldId id="264" r:id="rId33"/>
    <p:sldId id="292" r:id="rId34"/>
    <p:sldId id="293" r:id="rId35"/>
    <p:sldId id="294" r:id="rId36"/>
    <p:sldId id="263" r:id="rId3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/>
    <p:restoredTop sz="96327"/>
  </p:normalViewPr>
  <p:slideViewPr>
    <p:cSldViewPr snapToGrid="0">
      <p:cViewPr varScale="1">
        <p:scale>
          <a:sx n="105" d="100"/>
          <a:sy n="105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045F-2DD7-D530-24BB-F635A9055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B111A-F3AC-4A60-B354-BBB6B849F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B2F9-A3D0-7C21-B3F0-30FCA4CB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09.06.24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CA868-955F-DE33-5857-017ED68D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8C16-EF0B-A06D-973A-8126C795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273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6AA9-C86E-1769-158C-EBAF2370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07930-E5B7-4EBA-6540-FBA92EA3A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17CDD-AB73-0B15-A069-D8319545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09.06.24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6E35-ECC5-080A-850E-AEE85E2B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65FD8-0C24-383C-7CB7-F5002517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206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F6F1A-382E-ED2D-D59E-A5EC39B48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23C51-9982-671F-6B16-7A7576683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0223-71B5-6E66-02E3-F19C4808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09.06.24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1690-3718-268D-C3B6-44D19CE9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9860-B238-ACC0-830C-2C4CABD9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227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/>
          </p:nvPr>
        </p:nvSpPr>
        <p:spPr>
          <a:xfrm>
            <a:off x="603248" y="1287495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956A1A4-64DC-B10D-3525-23E5CC79EF37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14787-1BD8-C343-9A29-AC9A91111790}" type="slidenum">
              <a:rPr lang="en-DE" altLang="en-DE"/>
              <a:pPr/>
              <a:t>‹#›</a:t>
            </a:fld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21149916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B4AF-1898-4E63-1E56-9DB6A4D0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DCD09-0B93-8116-19AC-BE18D57F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9001-630F-A846-547D-F2B3C510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09.06.24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C4908-9B84-1840-A631-4B79DFA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E1F9-C650-A869-D9AE-D485EE75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371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90A4-E45F-633B-7AB1-CB870287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A01D9-C987-2EA4-ACE5-0A7A36304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0492-7A97-2ABE-029A-B19F0471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09.06.24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1A8D-D3D2-C4FB-D965-E8425A0C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ACC19-ECE7-6AD2-CF49-D0F783A4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33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8F0B-BBE6-8216-D5C6-C26AC690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F3AB0-6134-82A1-11A8-5D8B0CA49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5DCB3-F9E9-A0E0-3FB8-227FD123D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42A1-E451-9B97-BB8A-104DB48D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09.06.24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6C806-7967-68A1-2D96-18F485E9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B2179-386A-86DF-1B2A-A9762204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383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5C17-29CA-C634-0455-16B8DCDB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0028A-C51B-8840-B1A1-A59C77ABC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D1974-9652-C39A-C71C-6A67F2488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C25A7-5307-54DE-443B-7DBF477CE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0BF8C-D078-3B3F-17F0-B1C0136C8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3EF62-7ABC-87C6-72CC-88A19F4E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09.06.24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01437-FD2B-6344-9D37-41D2A426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83D20-3295-9AAC-2203-43B5060F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328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F133-85E7-84D7-6BA4-ABFFCF08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FA29A-CC81-CE2F-40DD-BC27B232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09.06.24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D3DDB-5AF2-65AD-BFB6-25702E6C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35DF8-AB4E-CF19-6BAC-2C03B0E8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878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6638-FD4F-29D9-B5AC-5DC0F1CF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09.06.24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4FE89-DF3A-F95B-0E9D-BFE5C61B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56651-B038-BB5E-6C8C-1800A9F5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873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0599-3E96-61F4-A4F7-AEEB3437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2F4A-E624-6C59-D048-4CDF45AB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A510-8E28-342D-BE44-B8636B44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17DC0-0799-3019-B684-C9CE7379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09.06.24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ADB72-B7BA-77D2-5E2B-C6DD8D25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613B1-94E7-B9EF-F364-223EFB82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431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AC15-0E93-7AE8-0978-801C2F6F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8FED4-EF74-CA6A-9E35-A6B79A29B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57556-FBA3-F18A-65B7-E11B9108F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50F93-0776-0EAD-2814-58C4216D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09.06.24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D8AE-9300-7369-A7B4-221B8D0C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432C1-E681-F3C6-A4DB-6AEB4BA7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62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118DC-3830-7EAA-5BDB-9C6E3F0B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3201D-9A1D-7096-F120-C2B5E351D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D02CD-4918-06BA-8096-CA373969B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E2690-3F34-E844-8A02-9133831672C1}" type="datetimeFigureOut">
              <a:rPr lang="en-DE" smtClean="0"/>
              <a:t>09.06.24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2D7-C8AC-BC48-89F7-C45FCFD67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3FE4D-000D-625B-21BC-181504C86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530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73/pnas.1912789117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lina Bazarova, 20.03.2023">
            <a:extLst>
              <a:ext uri="{FF2B5EF4-FFF2-40B4-BE49-F238E27FC236}">
                <a16:creationId xmlns:a16="http://schemas.microsoft.com/office/drawing/2014/main" id="{C63CE0B6-24B6-1FB7-9FD8-0765429B82E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600869" y="5930107"/>
            <a:ext cx="10985500" cy="318294"/>
          </a:xfrm>
        </p:spPr>
        <p:txBody>
          <a:bodyPr>
            <a:normAutofit fontScale="92500" lnSpcReduction="10000"/>
          </a:bodyPr>
          <a:lstStyle>
            <a:lvl1pPr defTabSz="387984">
              <a:defRPr sz="1692"/>
            </a:lvl1pPr>
          </a:lstStyle>
          <a:p>
            <a:pPr>
              <a:defRPr/>
            </a:pPr>
            <a:r>
              <a:rPr dirty="0">
                <a:sym typeface="Helvetica Neue"/>
              </a:rPr>
              <a:t>Alina Bazarova</a:t>
            </a:r>
          </a:p>
        </p:txBody>
      </p:sp>
      <p:sp>
        <p:nvSpPr>
          <p:cNvPr id="152" name="Lecture 1. General concepts, formalism, coin-flipping">
            <a:extLst>
              <a:ext uri="{FF2B5EF4-FFF2-40B4-BE49-F238E27FC236}">
                <a16:creationId xmlns:a16="http://schemas.microsoft.com/office/drawing/2014/main" id="{87C617C3-2CBB-1163-136F-8F646B83344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3250" y="1287463"/>
            <a:ext cx="10985500" cy="2324100"/>
          </a:xfrm>
        </p:spPr>
        <p:txBody>
          <a:bodyPr>
            <a:normAutofit/>
          </a:bodyPr>
          <a:lstStyle>
            <a:lvl1pPr>
              <a:defRPr sz="7000" spc="-140"/>
            </a:lvl1pPr>
          </a:lstStyle>
          <a:p>
            <a:pPr defTabSz="1219169">
              <a:spcBef>
                <a:spcPts val="0"/>
              </a:spcBef>
              <a:defRPr/>
            </a:pPr>
            <a:r>
              <a:rPr lang="en-US" sz="3600" b="1" dirty="0">
                <a:sym typeface="Helvetica Neue"/>
              </a:rPr>
              <a:t>Introduction to Simulation Based Learning</a:t>
            </a:r>
            <a:endParaRPr sz="3600" b="1" dirty="0">
              <a:sym typeface="Helvetica Neue"/>
            </a:endParaRPr>
          </a:p>
        </p:txBody>
      </p:sp>
      <p:sp>
        <p:nvSpPr>
          <p:cNvPr id="6148" name="Introduction to Bayesian Statistical Learning">
            <a:extLst>
              <a:ext uri="{FF2B5EF4-FFF2-40B4-BE49-F238E27FC236}">
                <a16:creationId xmlns:a16="http://schemas.microsoft.com/office/drawing/2014/main" id="{80DF22B4-F9C0-5E78-F945-A130ACF3399D}"/>
              </a:ext>
            </a:extLst>
          </p:cNvPr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600869" y="3611563"/>
            <a:ext cx="10985500" cy="9525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DE" altLang="en-DE" dirty="0"/>
              <a:t>Prologue Day’24 Tutorial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ormalism. Bayes rule (theorem).">
            <a:extLst>
              <a:ext uri="{FF2B5EF4-FFF2-40B4-BE49-F238E27FC236}">
                <a16:creationId xmlns:a16="http://schemas.microsoft.com/office/drawing/2014/main" id="{97AA8436-1521-C989-4244-C1F3334185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61243" y="212142"/>
            <a:ext cx="5556376" cy="1333198"/>
          </a:xfrm>
        </p:spPr>
        <p:txBody>
          <a:bodyPr>
            <a:normAutofit/>
          </a:bodyPr>
          <a:lstStyle>
            <a:lvl1pPr defTabSz="1536153">
              <a:defRPr sz="5355" spc="-107"/>
            </a:lvl1pPr>
          </a:lstStyle>
          <a:p>
            <a:pPr>
              <a:spcBef>
                <a:spcPts val="0"/>
              </a:spcBef>
              <a:defRPr/>
            </a:pPr>
            <a:r>
              <a:rPr sz="3200" b="1" dirty="0">
                <a:latin typeface="+mn-lt"/>
                <a:sym typeface="Helvetica Neue"/>
              </a:rPr>
              <a:t>Formalism. Bayes rule (theorem).</a:t>
            </a:r>
          </a:p>
        </p:txBody>
      </p:sp>
      <p:sp>
        <p:nvSpPr>
          <p:cNvPr id="159" name="Equation">
            <a:extLst>
              <a:ext uri="{FF2B5EF4-FFF2-40B4-BE49-F238E27FC236}">
                <a16:creationId xmlns:a16="http://schemas.microsoft.com/office/drawing/2014/main" id="{247E038A-5228-E245-3BBC-98B1533D22A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97323" y="1518851"/>
            <a:ext cx="2840813" cy="693748"/>
          </a:xfrm>
          <a:prstGeom prst="rect">
            <a:avLst/>
          </a:prstGeom>
          <a:blipFill>
            <a:blip r:embed="rId2"/>
            <a:stretch>
              <a:fillRect r="-1073" b="-7895"/>
            </a:stretch>
          </a:blipFill>
          <a:ln w="12700">
            <a:miter lim="400000"/>
          </a:ln>
        </p:spPr>
        <p:txBody>
          <a:bodyPr/>
          <a:lstStyle/>
          <a:p>
            <a:r>
              <a:rPr lang="en-US" sz="900">
                <a:noFill/>
              </a:rPr>
              <a:t> </a:t>
            </a:r>
          </a:p>
        </p:txBody>
      </p:sp>
      <p:sp>
        <p:nvSpPr>
          <p:cNvPr id="160" name="Where usually   is parameters of the model,   is data">
            <a:extLst>
              <a:ext uri="{FF2B5EF4-FFF2-40B4-BE49-F238E27FC236}">
                <a16:creationId xmlns:a16="http://schemas.microsoft.com/office/drawing/2014/main" id="{2855B897-DF90-51C3-4548-642685312D9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41520" y="1550399"/>
            <a:ext cx="5556377" cy="372497"/>
          </a:xfrm>
          <a:prstGeom prst="rect">
            <a:avLst/>
          </a:prstGeom>
          <a:blipFill>
            <a:blip r:embed="rId3"/>
            <a:stretch>
              <a:fillRect l="-2030" t="-2459" r="-2084" b="-27869"/>
            </a:stretch>
          </a:blipFill>
          <a:ln w="12700">
            <a:miter lim="400000"/>
          </a:ln>
        </p:spPr>
        <p:txBody>
          <a:bodyPr/>
          <a:lstStyle/>
          <a:p>
            <a:r>
              <a:rPr lang="en-US" sz="900">
                <a:noFill/>
              </a:rPr>
              <a:t> </a:t>
            </a:r>
          </a:p>
        </p:txBody>
      </p:sp>
      <p:sp>
        <p:nvSpPr>
          <p:cNvPr id="161" name="Equation">
            <a:extLst>
              <a:ext uri="{FF2B5EF4-FFF2-40B4-BE49-F238E27FC236}">
                <a16:creationId xmlns:a16="http://schemas.microsoft.com/office/drawing/2014/main" id="{8BCDEEEE-3FB9-9306-91CE-CD4AAA4BDE4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62340" y="2767187"/>
            <a:ext cx="3344368" cy="812996"/>
          </a:xfrm>
          <a:prstGeom prst="rect">
            <a:avLst/>
          </a:prstGeom>
          <a:blipFill>
            <a:blip r:embed="rId4"/>
            <a:stretch>
              <a:fillRect r="-2552"/>
            </a:stretch>
          </a:blipFill>
          <a:ln w="12700">
            <a:miter lim="400000"/>
          </a:ln>
        </p:spPr>
        <p:txBody>
          <a:bodyPr/>
          <a:lstStyle/>
          <a:p>
            <a:r>
              <a:rPr lang="en-US" sz="900">
                <a:noFill/>
              </a:rPr>
              <a:t> </a:t>
            </a:r>
          </a:p>
        </p:txBody>
      </p:sp>
      <p:sp>
        <p:nvSpPr>
          <p:cNvPr id="162" name="A full version, where   is a partition of   and">
            <a:extLst>
              <a:ext uri="{FF2B5EF4-FFF2-40B4-BE49-F238E27FC236}">
                <a16:creationId xmlns:a16="http://schemas.microsoft.com/office/drawing/2014/main" id="{1B7A4457-EC89-AB33-EE99-B77B45D08D2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07316" y="2716217"/>
            <a:ext cx="7309834" cy="388738"/>
          </a:xfrm>
          <a:prstGeom prst="rect">
            <a:avLst/>
          </a:prstGeom>
          <a:blipFill>
            <a:blip r:embed="rId5"/>
            <a:stretch>
              <a:fillRect l="-1293" b="-24219"/>
            </a:stretch>
          </a:blipFill>
          <a:ln w="12700">
            <a:miter lim="400000"/>
          </a:ln>
        </p:spPr>
        <p:txBody>
          <a:bodyPr/>
          <a:lstStyle/>
          <a:p>
            <a:r>
              <a:rPr lang="en-US" sz="900" dirty="0">
                <a:noFill/>
              </a:rPr>
              <a:t> </a:t>
            </a:r>
          </a:p>
        </p:txBody>
      </p:sp>
      <p:sp>
        <p:nvSpPr>
          <p:cNvPr id="8200" name="Reformulated in Bayesian language">
            <a:extLst>
              <a:ext uri="{FF2B5EF4-FFF2-40B4-BE49-F238E27FC236}">
                <a16:creationId xmlns:a16="http://schemas.microsoft.com/office/drawing/2014/main" id="{48E04B0D-AF6F-2FC4-AAEB-16B8022B0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8645" y="4376103"/>
            <a:ext cx="3338479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 eaLnBrk="1"/>
            <a:r>
              <a:rPr lang="en-DE" altLang="en-DE" dirty="0">
                <a:solidFill>
                  <a:srgbClr val="000000"/>
                </a:solidFill>
              </a:rPr>
              <a:t>Reformulated in Bayesian language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EB41A9-5294-FC99-5FB6-22B7DF4BF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274" y="3833656"/>
            <a:ext cx="3195268" cy="13331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ntinuous space">
            <a:extLst>
              <a:ext uri="{FF2B5EF4-FFF2-40B4-BE49-F238E27FC236}">
                <a16:creationId xmlns:a16="http://schemas.microsoft.com/office/drawing/2014/main" id="{530B7E5E-A069-C2F1-CD12-FCCED7D57F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0557" y="363538"/>
            <a:ext cx="5238750" cy="717550"/>
          </a:xfrm>
        </p:spPr>
        <p:txBody>
          <a:bodyPr>
            <a:normAutofit/>
          </a:bodyPr>
          <a:lstStyle>
            <a:lvl1pPr>
              <a:defRPr sz="7100" spc="-142"/>
            </a:lvl1pPr>
          </a:lstStyle>
          <a:p>
            <a:pPr defTabSz="1219169">
              <a:spcBef>
                <a:spcPts val="0"/>
              </a:spcBef>
              <a:defRPr/>
            </a:pPr>
            <a:r>
              <a:rPr sz="3200" b="1" dirty="0">
                <a:latin typeface="+mn-lt"/>
                <a:sym typeface="Helvetica Neue"/>
              </a:rPr>
              <a:t>Continuous 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93CDB-7A80-7E18-155E-DF3FCC049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0" y="1290564"/>
            <a:ext cx="10446709" cy="51262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ossible issues with">
            <a:extLst>
              <a:ext uri="{FF2B5EF4-FFF2-40B4-BE49-F238E27FC236}">
                <a16:creationId xmlns:a16="http://schemas.microsoft.com/office/drawing/2014/main" id="{BAF45870-1945-A6E6-FD99-5A3F1DC85C0C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ph type="title" idx="4294967295"/>
          </p:nvPr>
        </p:nvSpPr>
        <p:spPr>
          <a:xfrm>
            <a:off x="436617" y="400889"/>
            <a:ext cx="6490236" cy="1202805"/>
          </a:xfrm>
          <a:blipFill>
            <a:blip r:embed="rId2"/>
            <a:stretch>
              <a:fillRect l="-3333" t="-13706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5831F-404C-3EA2-86D2-C76417D0E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3" y="1269055"/>
            <a:ext cx="11751486" cy="48937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Bayesian vs Frequentist murder trial">
            <a:extLst>
              <a:ext uri="{FF2B5EF4-FFF2-40B4-BE49-F238E27FC236}">
                <a16:creationId xmlns:a16="http://schemas.microsoft.com/office/drawing/2014/main" id="{D88D5DCE-FF8D-4A2C-FFD1-F6F3ADADF79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3250" y="539750"/>
            <a:ext cx="5238750" cy="717550"/>
          </a:xfrm>
        </p:spPr>
        <p:txBody>
          <a:bodyPr>
            <a:normAutofit/>
          </a:bodyPr>
          <a:lstStyle>
            <a:lvl1pPr defTabSz="1414236">
              <a:defRPr sz="4930" spc="-98"/>
            </a:lvl1pPr>
          </a:lstStyle>
          <a:p>
            <a:pPr>
              <a:spcBef>
                <a:spcPts val="0"/>
              </a:spcBef>
              <a:defRPr/>
            </a:pPr>
            <a:r>
              <a:rPr sz="2400" b="1" dirty="0">
                <a:latin typeface="+mn-lt"/>
                <a:sym typeface="Helvetica Neue"/>
              </a:rPr>
              <a:t>Bayesian vs Frequentist murder trial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DBA0B-6605-093F-5C8D-8D677AE9D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1" y="1257300"/>
            <a:ext cx="11571898" cy="5060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in-flipping example">
            <a:extLst>
              <a:ext uri="{FF2B5EF4-FFF2-40B4-BE49-F238E27FC236}">
                <a16:creationId xmlns:a16="http://schemas.microsoft.com/office/drawing/2014/main" id="{48895C44-E56D-9896-6AE8-3D954F0D4E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3250" y="539750"/>
            <a:ext cx="5238750" cy="717550"/>
          </a:xfrm>
        </p:spPr>
        <p:txBody>
          <a:bodyPr>
            <a:normAutofit/>
          </a:bodyPr>
          <a:lstStyle>
            <a:lvl1pPr>
              <a:defRPr sz="7600" spc="-152"/>
            </a:lvl1pPr>
          </a:lstStyle>
          <a:p>
            <a:pPr defTabSz="1219169">
              <a:spcBef>
                <a:spcPts val="0"/>
              </a:spcBef>
              <a:defRPr/>
            </a:pPr>
            <a:r>
              <a:rPr sz="3200" b="1" dirty="0">
                <a:latin typeface="+mn-lt"/>
                <a:sym typeface="Helvetica Neue"/>
              </a:rPr>
              <a:t>Coin-flipping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54C7E-148D-2E94-6D08-B38585F8E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517904"/>
            <a:ext cx="11420922" cy="4334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895816-3D64-23AB-FAA5-66A6AE31A31A}"/>
              </a:ext>
            </a:extLst>
          </p:cNvPr>
          <p:cNvSpPr txBox="1"/>
          <p:nvPr/>
        </p:nvSpPr>
        <p:spPr>
          <a:xfrm>
            <a:off x="603250" y="5852160"/>
            <a:ext cx="398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Jupyter notebook 1 – warm-up example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72EE63-AE91-C659-60BB-F0E1145A86C0}"/>
              </a:ext>
            </a:extLst>
          </p:cNvPr>
          <p:cNvSpPr txBox="1"/>
          <p:nvPr/>
        </p:nvSpPr>
        <p:spPr>
          <a:xfrm>
            <a:off x="851338" y="367128"/>
            <a:ext cx="66530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What is Simulation Based Inference?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8CD43-0232-14D6-E0FD-71EB22A3CFA4}"/>
              </a:ext>
            </a:extLst>
          </p:cNvPr>
          <p:cNvSpPr txBox="1"/>
          <p:nvPr/>
        </p:nvSpPr>
        <p:spPr>
          <a:xfrm>
            <a:off x="998483" y="1250731"/>
            <a:ext cx="107580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Here is where the SBI come in: </a:t>
            </a:r>
            <a:r>
              <a:rPr lang="en-DE" sz="2000" dirty="0">
                <a:solidFill>
                  <a:srgbClr val="FF0000"/>
                </a:solidFill>
              </a:rPr>
              <a:t>Why don’t we use an efficient approximation of the posterior with AI? </a:t>
            </a:r>
          </a:p>
          <a:p>
            <a:endParaRPr lang="en-DE" sz="2000" dirty="0">
              <a:solidFill>
                <a:srgbClr val="FF0000"/>
              </a:solidFill>
            </a:endParaRPr>
          </a:p>
          <a:p>
            <a:r>
              <a:rPr lang="en-DE" sz="2000" b="1" u="sng" dirty="0"/>
              <a:t>A simple example: amortized inference</a:t>
            </a:r>
          </a:p>
          <a:p>
            <a:endParaRPr lang="en-DE" sz="2000" b="1" u="sng" dirty="0"/>
          </a:p>
          <a:p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9713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72EE63-AE91-C659-60BB-F0E1145A86C0}"/>
              </a:ext>
            </a:extLst>
          </p:cNvPr>
          <p:cNvSpPr txBox="1"/>
          <p:nvPr/>
        </p:nvSpPr>
        <p:spPr>
          <a:xfrm>
            <a:off x="851338" y="367128"/>
            <a:ext cx="66530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What is Simulation Based Inference?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8CD43-0232-14D6-E0FD-71EB22A3CFA4}"/>
              </a:ext>
            </a:extLst>
          </p:cNvPr>
          <p:cNvSpPr txBox="1"/>
          <p:nvPr/>
        </p:nvSpPr>
        <p:spPr>
          <a:xfrm>
            <a:off x="998483" y="1250731"/>
            <a:ext cx="107580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Here is where the SBI come in: </a:t>
            </a:r>
            <a:r>
              <a:rPr lang="en-DE" sz="2000" dirty="0">
                <a:solidFill>
                  <a:srgbClr val="FF0000"/>
                </a:solidFill>
              </a:rPr>
              <a:t>Why don’t we use an efficient approximation of the posterior with AI? </a:t>
            </a:r>
          </a:p>
          <a:p>
            <a:endParaRPr lang="en-DE" sz="2000" dirty="0">
              <a:solidFill>
                <a:srgbClr val="FF0000"/>
              </a:solidFill>
            </a:endParaRPr>
          </a:p>
          <a:p>
            <a:r>
              <a:rPr lang="en-DE" sz="2000" b="1" u="sng" dirty="0"/>
              <a:t>A simple example: amortized inference</a:t>
            </a:r>
          </a:p>
          <a:p>
            <a:endParaRPr lang="en-DE" sz="2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Generate </a:t>
            </a:r>
            <a:r>
              <a:rPr lang="en-DE" sz="2000" b="1" dirty="0"/>
              <a:t>A LOT </a:t>
            </a:r>
            <a:r>
              <a:rPr lang="en-DE" sz="2000" dirty="0"/>
              <a:t>of </a:t>
            </a:r>
            <a:r>
              <a:rPr lang="en-DE" sz="2000" b="1" dirty="0"/>
              <a:t>simulation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u="sng" dirty="0"/>
              <a:t>Optional</a:t>
            </a:r>
            <a:r>
              <a:rPr lang="en-DE" sz="2000" dirty="0"/>
              <a:t>: do a </a:t>
            </a:r>
            <a:r>
              <a:rPr lang="en-DE" sz="2000" b="1" dirty="0"/>
              <a:t>summary statistics</a:t>
            </a:r>
            <a:r>
              <a:rPr lang="en-DE" sz="2000" dirty="0"/>
              <a:t> on those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4153539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72EE63-AE91-C659-60BB-F0E1145A86C0}"/>
              </a:ext>
            </a:extLst>
          </p:cNvPr>
          <p:cNvSpPr txBox="1"/>
          <p:nvPr/>
        </p:nvSpPr>
        <p:spPr>
          <a:xfrm>
            <a:off x="851338" y="367128"/>
            <a:ext cx="66530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What is Simulation Based Inference?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8CD43-0232-14D6-E0FD-71EB22A3CFA4}"/>
              </a:ext>
            </a:extLst>
          </p:cNvPr>
          <p:cNvSpPr txBox="1"/>
          <p:nvPr/>
        </p:nvSpPr>
        <p:spPr>
          <a:xfrm>
            <a:off x="998483" y="1250731"/>
            <a:ext cx="1075801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Here is where the SBI come in: </a:t>
            </a:r>
            <a:r>
              <a:rPr lang="en-DE" sz="2000" dirty="0">
                <a:solidFill>
                  <a:srgbClr val="FF0000"/>
                </a:solidFill>
              </a:rPr>
              <a:t>Why don’t we use an efficient approximation of the posterior with AI? </a:t>
            </a:r>
          </a:p>
          <a:p>
            <a:endParaRPr lang="en-DE" sz="2000" dirty="0">
              <a:solidFill>
                <a:srgbClr val="FF0000"/>
              </a:solidFill>
            </a:endParaRPr>
          </a:p>
          <a:p>
            <a:r>
              <a:rPr lang="en-DE" sz="2000" b="1" u="sng" dirty="0"/>
              <a:t>A simple example: amortized inference</a:t>
            </a:r>
          </a:p>
          <a:p>
            <a:endParaRPr lang="en-DE" sz="2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Generate </a:t>
            </a:r>
            <a:r>
              <a:rPr lang="en-DE" sz="2000" b="1" dirty="0"/>
              <a:t>A LOT </a:t>
            </a:r>
            <a:r>
              <a:rPr lang="en-DE" sz="2000" dirty="0"/>
              <a:t>of </a:t>
            </a:r>
            <a:r>
              <a:rPr lang="en-DE" sz="2000" b="1" dirty="0"/>
              <a:t>simulation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u="sng" dirty="0"/>
              <a:t>Optional</a:t>
            </a:r>
            <a:r>
              <a:rPr lang="en-DE" sz="2000" dirty="0"/>
              <a:t>: do a </a:t>
            </a:r>
            <a:r>
              <a:rPr lang="en-DE" sz="2000" b="1" dirty="0"/>
              <a:t>summary statistics</a:t>
            </a:r>
            <a:r>
              <a:rPr lang="en-DE" sz="2000" dirty="0"/>
              <a:t> on those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Feed them into a </a:t>
            </a:r>
            <a:r>
              <a:rPr lang="en-DE" sz="2000" b="1" dirty="0"/>
              <a:t>neural network </a:t>
            </a:r>
            <a:r>
              <a:rPr lang="en-DE" sz="2000" dirty="0"/>
              <a:t>-&gt; obtain an </a:t>
            </a:r>
            <a:r>
              <a:rPr lang="en-DE" sz="2000" b="1" dirty="0"/>
              <a:t>approximate posterior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b="1" dirty="0"/>
          </a:p>
          <a:p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79115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72EE63-AE91-C659-60BB-F0E1145A86C0}"/>
              </a:ext>
            </a:extLst>
          </p:cNvPr>
          <p:cNvSpPr txBox="1"/>
          <p:nvPr/>
        </p:nvSpPr>
        <p:spPr>
          <a:xfrm>
            <a:off x="851338" y="367128"/>
            <a:ext cx="66530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What is Simulation Based Inference?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8CD43-0232-14D6-E0FD-71EB22A3CFA4}"/>
              </a:ext>
            </a:extLst>
          </p:cNvPr>
          <p:cNvSpPr txBox="1"/>
          <p:nvPr/>
        </p:nvSpPr>
        <p:spPr>
          <a:xfrm>
            <a:off x="998483" y="1250731"/>
            <a:ext cx="1075801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Here is where the SBI come in: </a:t>
            </a:r>
            <a:r>
              <a:rPr lang="en-DE" sz="2000" dirty="0">
                <a:solidFill>
                  <a:srgbClr val="FF0000"/>
                </a:solidFill>
              </a:rPr>
              <a:t>Why don’t we use an efficient approximation of the posterior with AI? </a:t>
            </a:r>
          </a:p>
          <a:p>
            <a:endParaRPr lang="en-DE" sz="2000" dirty="0">
              <a:solidFill>
                <a:srgbClr val="FF0000"/>
              </a:solidFill>
            </a:endParaRPr>
          </a:p>
          <a:p>
            <a:r>
              <a:rPr lang="en-DE" sz="2000" b="1" u="sng" dirty="0"/>
              <a:t>A simple example: amortized inference</a:t>
            </a:r>
          </a:p>
          <a:p>
            <a:endParaRPr lang="en-DE" sz="2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Generate </a:t>
            </a:r>
            <a:r>
              <a:rPr lang="en-DE" sz="2000" b="1" dirty="0"/>
              <a:t>A LOT </a:t>
            </a:r>
            <a:r>
              <a:rPr lang="en-DE" sz="2000" dirty="0"/>
              <a:t>of </a:t>
            </a:r>
            <a:r>
              <a:rPr lang="en-DE" sz="2000" b="1" dirty="0"/>
              <a:t>simulation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u="sng" dirty="0"/>
              <a:t>Optional</a:t>
            </a:r>
            <a:r>
              <a:rPr lang="en-DE" sz="2000" dirty="0"/>
              <a:t>: do a </a:t>
            </a:r>
            <a:r>
              <a:rPr lang="en-DE" sz="2000" b="1" dirty="0"/>
              <a:t>summary statistics</a:t>
            </a:r>
            <a:r>
              <a:rPr lang="en-DE" sz="2000" dirty="0"/>
              <a:t> on those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Feed them into a </a:t>
            </a:r>
            <a:r>
              <a:rPr lang="en-DE" sz="2000" b="1" dirty="0"/>
              <a:t>neural network </a:t>
            </a:r>
            <a:r>
              <a:rPr lang="en-DE" sz="2000" dirty="0"/>
              <a:t>-&gt; obtain an </a:t>
            </a:r>
            <a:r>
              <a:rPr lang="en-DE" sz="2000" b="1" dirty="0"/>
              <a:t>approximate posterior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Feed the </a:t>
            </a:r>
            <a:r>
              <a:rPr lang="en-DE" sz="2000" b="1" dirty="0"/>
              <a:t>actual observations</a:t>
            </a:r>
            <a:r>
              <a:rPr lang="en-DE" sz="2000" dirty="0"/>
              <a:t> into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720126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9AA4A5-B3F8-3C09-7D5E-302AFBB02534}"/>
              </a:ext>
            </a:extLst>
          </p:cNvPr>
          <p:cNvSpPr txBox="1"/>
          <p:nvPr/>
        </p:nvSpPr>
        <p:spPr>
          <a:xfrm>
            <a:off x="735724" y="399393"/>
            <a:ext cx="608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How to estimate posterior distribution?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7AA32-733E-B66B-02B2-9FBB425EAE59}"/>
              </a:ext>
            </a:extLst>
          </p:cNvPr>
          <p:cNvSpPr txBox="1"/>
          <p:nvPr/>
        </p:nvSpPr>
        <p:spPr>
          <a:xfrm>
            <a:off x="735724" y="1229711"/>
            <a:ext cx="1031718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Three</a:t>
            </a:r>
            <a:r>
              <a:rPr lang="en-DE" sz="2000" dirty="0"/>
              <a:t> main methods:</a:t>
            </a:r>
          </a:p>
          <a:p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Posterior Estimation</a:t>
            </a:r>
            <a:r>
              <a:rPr lang="en-DE" sz="2000" dirty="0"/>
              <a:t>, (NPE) : we estimate the whole thing and can immediately use it!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704F2-5243-C91D-9F17-5DC2C506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17" y="2262062"/>
            <a:ext cx="2554014" cy="6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4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5A941-75FF-A960-FE40-4FE427533205}"/>
              </a:ext>
            </a:extLst>
          </p:cNvPr>
          <p:cNvSpPr txBox="1"/>
          <p:nvPr/>
        </p:nvSpPr>
        <p:spPr>
          <a:xfrm>
            <a:off x="1335024" y="384048"/>
            <a:ext cx="3161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Tutorial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8B4C3-65CC-88D8-6A60-4FCA136BF8FA}"/>
              </a:ext>
            </a:extLst>
          </p:cNvPr>
          <p:cNvSpPr txBox="1"/>
          <p:nvPr/>
        </p:nvSpPr>
        <p:spPr>
          <a:xfrm>
            <a:off x="402336" y="1536192"/>
            <a:ext cx="111131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What is Simulation Based Inference (SBI) and how it is connected to classical </a:t>
            </a:r>
          </a:p>
          <a:p>
            <a:r>
              <a:rPr lang="en-DE" sz="2400" dirty="0"/>
              <a:t>Bayesian Inference</a:t>
            </a:r>
          </a:p>
          <a:p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Basic concepts of the classical Bayesian Inference</a:t>
            </a:r>
          </a:p>
          <a:p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Setting-up an SBI framework and adapting classical Bayesian inference examples to it.</a:t>
            </a:r>
          </a:p>
          <a:p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Hands-on experience with python sbi package within a Jupyter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SBI inference at different levels of model granularity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Distributing SBI to run on multiple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52122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9AA4A5-B3F8-3C09-7D5E-302AFBB02534}"/>
              </a:ext>
            </a:extLst>
          </p:cNvPr>
          <p:cNvSpPr txBox="1"/>
          <p:nvPr/>
        </p:nvSpPr>
        <p:spPr>
          <a:xfrm>
            <a:off x="735724" y="399393"/>
            <a:ext cx="608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How to estimate posterior distribution?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7AA32-733E-B66B-02B2-9FBB425EAE59}"/>
              </a:ext>
            </a:extLst>
          </p:cNvPr>
          <p:cNvSpPr txBox="1"/>
          <p:nvPr/>
        </p:nvSpPr>
        <p:spPr>
          <a:xfrm>
            <a:off x="735724" y="1229711"/>
            <a:ext cx="1031718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Three</a:t>
            </a:r>
            <a:r>
              <a:rPr lang="en-DE" sz="2000" dirty="0"/>
              <a:t> main methods:</a:t>
            </a:r>
          </a:p>
          <a:p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Posterior Estimation</a:t>
            </a:r>
            <a:r>
              <a:rPr lang="en-DE" sz="2000" dirty="0"/>
              <a:t>, (NPE) : we estimate the whole thing and can immediately use it!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Likelihood Estimation </a:t>
            </a:r>
            <a:r>
              <a:rPr lang="en-DE" sz="2000" dirty="0"/>
              <a:t>(NLE): we estimate only the likelihood   and         </a:t>
            </a:r>
          </a:p>
          <a:p>
            <a:endParaRPr lang="en-DE" sz="2000" dirty="0"/>
          </a:p>
          <a:p>
            <a:r>
              <a:rPr lang="en-US" sz="2000" dirty="0"/>
              <a:t>We sample from the posterior distribution using sampling algorithm (e.g. MCMC)</a:t>
            </a: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704F2-5243-C91D-9F17-5DC2C506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17" y="2262062"/>
            <a:ext cx="2554014" cy="607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81216-4754-5F36-1101-359D47128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86" y="3041466"/>
            <a:ext cx="889876" cy="41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89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9AA4A5-B3F8-3C09-7D5E-302AFBB02534}"/>
              </a:ext>
            </a:extLst>
          </p:cNvPr>
          <p:cNvSpPr txBox="1"/>
          <p:nvPr/>
        </p:nvSpPr>
        <p:spPr>
          <a:xfrm>
            <a:off x="735724" y="399393"/>
            <a:ext cx="608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How to estimate posterior distribution?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7AA32-733E-B66B-02B2-9FBB425EAE59}"/>
              </a:ext>
            </a:extLst>
          </p:cNvPr>
          <p:cNvSpPr txBox="1"/>
          <p:nvPr/>
        </p:nvSpPr>
        <p:spPr>
          <a:xfrm>
            <a:off x="735724" y="1229711"/>
            <a:ext cx="1060937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Three</a:t>
            </a:r>
            <a:r>
              <a:rPr lang="en-DE" sz="2000" dirty="0"/>
              <a:t> main methods:</a:t>
            </a:r>
          </a:p>
          <a:p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Posterior Estimation</a:t>
            </a:r>
            <a:r>
              <a:rPr lang="en-DE" sz="2000" dirty="0"/>
              <a:t>, (NPE) : we estimate the whole thing and can immediately use it!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Likelihood Estimation </a:t>
            </a:r>
            <a:r>
              <a:rPr lang="en-DE" sz="2000" dirty="0"/>
              <a:t>(NLE): we estimate only the likelihood   and         </a:t>
            </a:r>
          </a:p>
          <a:p>
            <a:endParaRPr lang="en-DE" sz="2000" dirty="0"/>
          </a:p>
          <a:p>
            <a:r>
              <a:rPr lang="en-US" sz="2000" dirty="0"/>
              <a:t>We sample from the posterior distribution using sampling algorithm (e.g. MCMC)</a:t>
            </a: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Likelihood-Ratio Estimation </a:t>
            </a:r>
            <a:r>
              <a:rPr lang="en-DE" sz="2000" dirty="0"/>
              <a:t>(NRE): a bit more complicated, we estimate </a:t>
            </a:r>
          </a:p>
          <a:p>
            <a:endParaRPr lang="en-DE" sz="2000" dirty="0"/>
          </a:p>
          <a:p>
            <a:r>
              <a:rPr lang="en-DE" sz="2000" dirty="0"/>
              <a:t>Requires a  deeper insight into sampling algorithm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sz="2000" dirty="0"/>
              <a:t> is the current value of the parameters, and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 </a:t>
            </a:r>
            <a:r>
              <a:rPr lang="en-DE" sz="2000" dirty="0"/>
              <a:t>is </a:t>
            </a:r>
          </a:p>
          <a:p>
            <a:r>
              <a:rPr lang="en-DE" sz="2000" dirty="0"/>
              <a:t>the one proposed by the sampler.</a:t>
            </a:r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704F2-5243-C91D-9F17-5DC2C506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17" y="2262062"/>
            <a:ext cx="2554014" cy="607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81216-4754-5F36-1101-359D47128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86" y="3041466"/>
            <a:ext cx="889876" cy="413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4C965-255C-D79E-A966-A29DE951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113" y="4001687"/>
            <a:ext cx="797921" cy="6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12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9AA4A5-B3F8-3C09-7D5E-302AFBB02534}"/>
              </a:ext>
            </a:extLst>
          </p:cNvPr>
          <p:cNvSpPr txBox="1"/>
          <p:nvPr/>
        </p:nvSpPr>
        <p:spPr>
          <a:xfrm>
            <a:off x="735724" y="399393"/>
            <a:ext cx="608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How to estimate posterior distribution?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7AA32-733E-B66B-02B2-9FBB425EAE59}"/>
              </a:ext>
            </a:extLst>
          </p:cNvPr>
          <p:cNvSpPr txBox="1"/>
          <p:nvPr/>
        </p:nvSpPr>
        <p:spPr>
          <a:xfrm>
            <a:off x="735724" y="1229711"/>
            <a:ext cx="1060937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Three</a:t>
            </a:r>
            <a:r>
              <a:rPr lang="en-DE" sz="2000" dirty="0"/>
              <a:t> main methods:</a:t>
            </a:r>
          </a:p>
          <a:p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Posterior Estimation</a:t>
            </a:r>
            <a:r>
              <a:rPr lang="en-DE" sz="2000" dirty="0"/>
              <a:t>, (NPE) : we estimate the whole thing and can immediately use it!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Likelihood Estimation </a:t>
            </a:r>
            <a:r>
              <a:rPr lang="en-DE" sz="2000" dirty="0"/>
              <a:t>(NLE): we estimate only the likelihood   and         </a:t>
            </a:r>
          </a:p>
          <a:p>
            <a:endParaRPr lang="en-DE" sz="2000" dirty="0"/>
          </a:p>
          <a:p>
            <a:r>
              <a:rPr lang="en-US" sz="2000" dirty="0"/>
              <a:t>We sample from the posterior distribution using sampling algorithm (e.g. MCMC)</a:t>
            </a: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Likelihood-Ratio Estimation </a:t>
            </a:r>
            <a:r>
              <a:rPr lang="en-DE" sz="2000" dirty="0"/>
              <a:t>(NRE): a bit more complicated, we estimate </a:t>
            </a:r>
          </a:p>
          <a:p>
            <a:endParaRPr lang="en-DE" sz="2000" dirty="0"/>
          </a:p>
          <a:p>
            <a:r>
              <a:rPr lang="en-DE" sz="2000" dirty="0"/>
              <a:t>Requires a  deeper insight into sampling algorithm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sz="2000" dirty="0"/>
              <a:t> is the current value of the parameters, and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 </a:t>
            </a:r>
            <a:r>
              <a:rPr lang="en-DE" sz="2000" dirty="0"/>
              <a:t>is </a:t>
            </a:r>
          </a:p>
          <a:p>
            <a:r>
              <a:rPr lang="en-DE" sz="2000" dirty="0"/>
              <a:t>the one proposed by the sampler.</a:t>
            </a:r>
          </a:p>
          <a:p>
            <a:endParaRPr lang="en-DE" sz="2000" dirty="0"/>
          </a:p>
          <a:p>
            <a:r>
              <a:rPr lang="en-DE" sz="2000" dirty="0"/>
              <a:t>Can also be used </a:t>
            </a:r>
            <a:r>
              <a:rPr lang="en-DE" sz="2000" b="1" dirty="0"/>
              <a:t>for frequentist </a:t>
            </a:r>
            <a:r>
              <a:rPr lang="en-DE" sz="2000" dirty="0"/>
              <a:t>inference!</a:t>
            </a:r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704F2-5243-C91D-9F17-5DC2C506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17" y="2262062"/>
            <a:ext cx="2554014" cy="607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81216-4754-5F36-1101-359D47128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86" y="3041466"/>
            <a:ext cx="889876" cy="413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4C965-255C-D79E-A966-A29DE951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113" y="4001687"/>
            <a:ext cx="797921" cy="6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52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6DFF3-C7AA-DAD6-A538-672834CC2919}"/>
              </a:ext>
            </a:extLst>
          </p:cNvPr>
          <p:cNvSpPr txBox="1"/>
          <p:nvPr/>
        </p:nvSpPr>
        <p:spPr>
          <a:xfrm>
            <a:off x="819807" y="294290"/>
            <a:ext cx="3891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Graphical 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E0108-5A97-DBA2-8E06-BEA58E621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15" y="1229710"/>
            <a:ext cx="10760129" cy="38888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A3D3C2-AB1A-3BF8-BC27-A0A3F7D753AC}"/>
              </a:ext>
            </a:extLst>
          </p:cNvPr>
          <p:cNvSpPr txBox="1"/>
          <p:nvPr/>
        </p:nvSpPr>
        <p:spPr>
          <a:xfrm>
            <a:off x="819807" y="5870448"/>
            <a:ext cx="969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Jupyter notebook 1 – warm-up example in an SBI framework</a:t>
            </a:r>
          </a:p>
          <a:p>
            <a:r>
              <a:rPr lang="en-DE" dirty="0"/>
              <a:t>Jupyter notebook 2 – data example, comparison with the classical Bayesian inference based on MCMC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601E4-03BE-0E71-4C12-6F78DFD48645}"/>
              </a:ext>
            </a:extLst>
          </p:cNvPr>
          <p:cNvSpPr txBox="1"/>
          <p:nvPr/>
        </p:nvSpPr>
        <p:spPr>
          <a:xfrm>
            <a:off x="742361" y="5118537"/>
            <a:ext cx="7023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i="1" dirty="0"/>
              <a:t>Figure from Frontier of simulation-based inference, Cranmer et al. </a:t>
            </a:r>
            <a:r>
              <a:rPr lang="en-GB" sz="1400" b="0" i="1" u="sng" dirty="0">
                <a:effectLst/>
                <a:latin typeface="Open Sans" panose="020B0606030504020204" pitchFamily="34" charset="0"/>
                <a:hlinkClick r:id="rId3"/>
              </a:rPr>
              <a:t>10.1073/pnas.191278911</a:t>
            </a:r>
            <a:endParaRPr lang="en-DE" sz="1400" i="1" dirty="0"/>
          </a:p>
        </p:txBody>
      </p:sp>
    </p:spTree>
    <p:extLst>
      <p:ext uri="{BB962C8B-B14F-4D97-AF65-F5344CB8AC3E}">
        <p14:creationId xmlns:p14="http://schemas.microsoft.com/office/powerpoint/2010/main" val="1852448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86181-9343-2E1E-4666-7CBF89F7CAA3}"/>
              </a:ext>
            </a:extLst>
          </p:cNvPr>
          <p:cNvSpPr txBox="1"/>
          <p:nvPr/>
        </p:nvSpPr>
        <p:spPr>
          <a:xfrm>
            <a:off x="1008993" y="493986"/>
            <a:ext cx="4116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5EE5F-28F1-2CF4-56DE-1420F84A1A11}"/>
              </a:ext>
            </a:extLst>
          </p:cNvPr>
          <p:cNvSpPr txBox="1"/>
          <p:nvPr/>
        </p:nvSpPr>
        <p:spPr>
          <a:xfrm>
            <a:off x="607823" y="1545774"/>
            <a:ext cx="10166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/>
              <a:t>1.   Approximating </a:t>
            </a:r>
            <a:r>
              <a:rPr lang="en-DE" sz="2000" u="sng" dirty="0"/>
              <a:t>posterior</a:t>
            </a:r>
            <a:r>
              <a:rPr lang="en-DE" sz="2000" dirty="0"/>
              <a:t> or </a:t>
            </a:r>
            <a:r>
              <a:rPr lang="en-DE" sz="2000" u="sng" dirty="0"/>
              <a:t>likelihood</a:t>
            </a:r>
            <a:r>
              <a:rPr lang="en-DE" sz="2000" dirty="0"/>
              <a:t> with </a:t>
            </a:r>
            <a:r>
              <a:rPr lang="en-DE" sz="2000" b="1" dirty="0"/>
              <a:t>normalizing flows:</a:t>
            </a:r>
          </a:p>
          <a:p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3002233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86181-9343-2E1E-4666-7CBF89F7CAA3}"/>
              </a:ext>
            </a:extLst>
          </p:cNvPr>
          <p:cNvSpPr txBox="1"/>
          <p:nvPr/>
        </p:nvSpPr>
        <p:spPr>
          <a:xfrm>
            <a:off x="1008993" y="493986"/>
            <a:ext cx="4116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5EE5F-28F1-2CF4-56DE-1420F84A1A11}"/>
              </a:ext>
            </a:extLst>
          </p:cNvPr>
          <p:cNvSpPr txBox="1"/>
          <p:nvPr/>
        </p:nvSpPr>
        <p:spPr>
          <a:xfrm>
            <a:off x="607823" y="1545774"/>
            <a:ext cx="101661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/>
              <a:t>1.   Approximating </a:t>
            </a:r>
            <a:r>
              <a:rPr lang="en-DE" sz="2000" u="sng" dirty="0"/>
              <a:t>posterior</a:t>
            </a:r>
            <a:r>
              <a:rPr lang="en-DE" sz="2000" dirty="0"/>
              <a:t> or </a:t>
            </a:r>
            <a:r>
              <a:rPr lang="en-DE" sz="2000" u="sng" dirty="0"/>
              <a:t>likelihood</a:t>
            </a:r>
            <a:r>
              <a:rPr lang="en-DE" sz="2000" dirty="0"/>
              <a:t> with </a:t>
            </a:r>
            <a:r>
              <a:rPr lang="en-DE" sz="2000" b="1" dirty="0"/>
              <a:t>normalizing flows:</a:t>
            </a:r>
          </a:p>
          <a:p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Transforms a simple source distribution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/>
              <a:t> (e.g. normal distribution)  into any arbitrary target distribution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by a chain of bijective transformations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/>
              <a:t>, where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/>
              <a:t> is a Jacobian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7852F-3D39-AEEF-F8B1-5E30CD37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93" y="2964579"/>
            <a:ext cx="5232781" cy="6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05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86181-9343-2E1E-4666-7CBF89F7CAA3}"/>
              </a:ext>
            </a:extLst>
          </p:cNvPr>
          <p:cNvSpPr txBox="1"/>
          <p:nvPr/>
        </p:nvSpPr>
        <p:spPr>
          <a:xfrm>
            <a:off x="1008993" y="493986"/>
            <a:ext cx="4116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E5EE5F-28F1-2CF4-56DE-1420F84A1A11}"/>
                  </a:ext>
                </a:extLst>
              </p:cNvPr>
              <p:cNvSpPr txBox="1"/>
              <p:nvPr/>
            </p:nvSpPr>
            <p:spPr>
              <a:xfrm>
                <a:off x="607823" y="1545774"/>
                <a:ext cx="1016619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2000" dirty="0"/>
                  <a:t>1.   Approximating </a:t>
                </a:r>
                <a:r>
                  <a:rPr lang="en-DE" sz="2000" u="sng" dirty="0"/>
                  <a:t>posterior</a:t>
                </a:r>
                <a:r>
                  <a:rPr lang="en-DE" sz="2000" dirty="0"/>
                  <a:t> or </a:t>
                </a:r>
                <a:r>
                  <a:rPr lang="en-DE" sz="2000" u="sng" dirty="0"/>
                  <a:t>likelihood</a:t>
                </a:r>
                <a:r>
                  <a:rPr lang="en-DE" sz="2000" dirty="0"/>
                  <a:t> with </a:t>
                </a:r>
                <a:r>
                  <a:rPr lang="en-DE" sz="2000" b="1" dirty="0"/>
                  <a:t>normalizing flows:</a:t>
                </a:r>
              </a:p>
              <a:p>
                <a:endParaRPr lang="en-DE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Transforms a simple source distribution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dirty="0"/>
                  <a:t> (e.g. normal distribution)  into any arbitrary target distribution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/>
                  <a:t> by a chain of bijective transformations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/>
                  <a:t>, where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dirty="0"/>
                  <a:t> is a Jacobian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are willing to learn the posterior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. Therefore, as inputs we pass samples from our prior on the 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000" b="0" dirty="0"/>
                  <a:t>  as inputs to the normalizing flows and</a:t>
                </a:r>
                <a:r>
                  <a:rPr lang="en-US" sz="2000" dirty="0"/>
                  <a:t> the simulation results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/>
                  <a:t> are passed as a context.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DE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E5EE5F-28F1-2CF4-56DE-1420F84A1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23" y="1545774"/>
                <a:ext cx="10166193" cy="4093428"/>
              </a:xfrm>
              <a:prstGeom prst="rect">
                <a:avLst/>
              </a:prstGeom>
              <a:blipFill>
                <a:blip r:embed="rId2"/>
                <a:stretch>
                  <a:fillRect l="-749" t="-617" r="-3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447852F-3D39-AEEF-F8B1-5E30CD37E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93" y="2964579"/>
            <a:ext cx="5232781" cy="6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9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86181-9343-2E1E-4666-7CBF89F7CAA3}"/>
              </a:ext>
            </a:extLst>
          </p:cNvPr>
          <p:cNvSpPr txBox="1"/>
          <p:nvPr/>
        </p:nvSpPr>
        <p:spPr>
          <a:xfrm>
            <a:off x="1008993" y="493986"/>
            <a:ext cx="4116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E5EE5F-28F1-2CF4-56DE-1420F84A1A11}"/>
                  </a:ext>
                </a:extLst>
              </p:cNvPr>
              <p:cNvSpPr txBox="1"/>
              <p:nvPr/>
            </p:nvSpPr>
            <p:spPr>
              <a:xfrm>
                <a:off x="607823" y="1545774"/>
                <a:ext cx="10166193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2000" dirty="0"/>
                  <a:t>1.   Approximating </a:t>
                </a:r>
                <a:r>
                  <a:rPr lang="en-DE" sz="2000" u="sng" dirty="0"/>
                  <a:t>posterior</a:t>
                </a:r>
                <a:r>
                  <a:rPr lang="en-DE" sz="2000" dirty="0"/>
                  <a:t> or </a:t>
                </a:r>
                <a:r>
                  <a:rPr lang="en-DE" sz="2000" u="sng" dirty="0"/>
                  <a:t>likelihood</a:t>
                </a:r>
                <a:r>
                  <a:rPr lang="en-DE" sz="2000" dirty="0"/>
                  <a:t> with </a:t>
                </a:r>
                <a:r>
                  <a:rPr lang="en-DE" sz="2000" b="1" dirty="0"/>
                  <a:t>normalizing flows:</a:t>
                </a:r>
              </a:p>
              <a:p>
                <a:endParaRPr lang="en-DE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Transforms a simple source distribution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dirty="0"/>
                  <a:t> (e.g. normal distribution)  into any arbitrary target distribution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/>
                  <a:t> by a chain of bijective transformations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/>
                  <a:t>, where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dirty="0"/>
                  <a:t> is a Jacobian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are willing to learn the posterior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. Therefore, as inputs we pass samples from our prior on the 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000" b="0" dirty="0"/>
                  <a:t>  as inputs to the normalizing flows and</a:t>
                </a:r>
                <a:r>
                  <a:rPr lang="en-US" sz="2000" dirty="0"/>
                  <a:t> the simulation results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/>
                  <a:t> are passed as a context.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Note: </a:t>
                </a:r>
                <a:r>
                  <a:rPr lang="en-US" sz="2000" dirty="0"/>
                  <a:t>If prior and posterior are very </a:t>
                </a:r>
                <a:r>
                  <a:rPr lang="en-US" sz="2000" b="1" dirty="0"/>
                  <a:t>different</a:t>
                </a:r>
                <a:r>
                  <a:rPr lang="en-US" sz="2000" dirty="0"/>
                  <a:t>, NPE may not learn the posterior well or require excessive amount of simulations, since the simulated samples are </a:t>
                </a:r>
                <a:r>
                  <a:rPr lang="en-US" sz="2000" b="1" dirty="0"/>
                  <a:t>not informative</a:t>
                </a:r>
                <a:r>
                  <a:rPr lang="en-US" sz="2000" dirty="0"/>
                  <a:t> enough with respect to the </a:t>
                </a:r>
                <a:r>
                  <a:rPr lang="en-US" sz="2000" b="1" dirty="0"/>
                  <a:t>true posterior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DE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E5EE5F-28F1-2CF4-56DE-1420F84A1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23" y="1545774"/>
                <a:ext cx="10166193" cy="5016758"/>
              </a:xfrm>
              <a:prstGeom prst="rect">
                <a:avLst/>
              </a:prstGeom>
              <a:blipFill>
                <a:blip r:embed="rId2"/>
                <a:stretch>
                  <a:fillRect l="-749" t="-505" r="-3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447852F-3D39-AEEF-F8B1-5E30CD37E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93" y="2964579"/>
            <a:ext cx="5232781" cy="6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45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2AAC59-CCBD-A354-942F-4E9E4023B077}"/>
              </a:ext>
            </a:extLst>
          </p:cNvPr>
          <p:cNvSpPr txBox="1"/>
          <p:nvPr/>
        </p:nvSpPr>
        <p:spPr>
          <a:xfrm>
            <a:off x="802585" y="332169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2C6BF-76BD-C954-DB6F-68C40BC20BAE}"/>
              </a:ext>
            </a:extLst>
          </p:cNvPr>
          <p:cNvSpPr txBox="1"/>
          <p:nvPr/>
        </p:nvSpPr>
        <p:spPr>
          <a:xfrm>
            <a:off x="924339" y="1302026"/>
            <a:ext cx="1044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DE" dirty="0"/>
              <a:t>Estimate the likelihood-ratio                   , as a part of sampling algorithm, using a </a:t>
            </a:r>
            <a:r>
              <a:rPr lang="en-DE" b="1" dirty="0"/>
              <a:t>neural network classifier:</a:t>
            </a:r>
          </a:p>
          <a:p>
            <a:endParaRPr lang="en-DE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1BD56-1316-6112-CBFC-97638D83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00" y="983558"/>
            <a:ext cx="797921" cy="6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52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2AAC59-CCBD-A354-942F-4E9E4023B077}"/>
              </a:ext>
            </a:extLst>
          </p:cNvPr>
          <p:cNvSpPr txBox="1"/>
          <p:nvPr/>
        </p:nvSpPr>
        <p:spPr>
          <a:xfrm>
            <a:off x="802585" y="332169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2C6BF-76BD-C954-DB6F-68C40BC20BAE}"/>
              </a:ext>
            </a:extLst>
          </p:cNvPr>
          <p:cNvSpPr txBox="1"/>
          <p:nvPr/>
        </p:nvSpPr>
        <p:spPr>
          <a:xfrm>
            <a:off x="924339" y="1302026"/>
            <a:ext cx="104410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DE" dirty="0"/>
              <a:t>Estimate the likelihood-ratio                   , as a part of sampling algorithm, using a </a:t>
            </a:r>
            <a:r>
              <a:rPr lang="en-DE" b="1" dirty="0"/>
              <a:t>neural network classifier:</a:t>
            </a:r>
          </a:p>
          <a:p>
            <a:pPr marL="342900" indent="-342900">
              <a:buAutoNum type="arabicPeriod" startAt="2"/>
            </a:pPr>
            <a:endParaRPr lang="en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Classifier learns to discriminate samples from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dirty="0"/>
              <a:t>from samples from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</a:t>
            </a:r>
            <a:r>
              <a:rPr lang="en-DE" sz="2000" i="1" dirty="0">
                <a:cs typeface="Times New Roman" panose="02020603050405020304" pitchFamily="18" charset="0"/>
              </a:rPr>
              <a:t>’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1BD56-1316-6112-CBFC-97638D83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00" y="983558"/>
            <a:ext cx="797921" cy="6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0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F93C3-A917-9BB9-53E8-88FD025E7A2B}"/>
              </a:ext>
            </a:extLst>
          </p:cNvPr>
          <p:cNvSpPr txBox="1"/>
          <p:nvPr/>
        </p:nvSpPr>
        <p:spPr>
          <a:xfrm>
            <a:off x="393072" y="425860"/>
            <a:ext cx="706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What is the Simulation Based Inference?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D95D-2B15-5044-137B-AD44739BEA41}"/>
              </a:ext>
            </a:extLst>
          </p:cNvPr>
          <p:cNvSpPr txBox="1"/>
          <p:nvPr/>
        </p:nvSpPr>
        <p:spPr>
          <a:xfrm>
            <a:off x="393072" y="1266194"/>
            <a:ext cx="761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Also known as </a:t>
            </a:r>
            <a:r>
              <a:rPr lang="en-DE" sz="2400" b="1" dirty="0"/>
              <a:t>Likelihood-free Bayesian Inference</a:t>
            </a:r>
          </a:p>
        </p:txBody>
      </p:sp>
    </p:spTree>
    <p:extLst>
      <p:ext uri="{BB962C8B-B14F-4D97-AF65-F5344CB8AC3E}">
        <p14:creationId xmlns:p14="http://schemas.microsoft.com/office/powerpoint/2010/main" val="3789869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2AAC59-CCBD-A354-942F-4E9E4023B077}"/>
              </a:ext>
            </a:extLst>
          </p:cNvPr>
          <p:cNvSpPr txBox="1"/>
          <p:nvPr/>
        </p:nvSpPr>
        <p:spPr>
          <a:xfrm>
            <a:off x="802585" y="332169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2C6BF-76BD-C954-DB6F-68C40BC20BAE}"/>
              </a:ext>
            </a:extLst>
          </p:cNvPr>
          <p:cNvSpPr txBox="1"/>
          <p:nvPr/>
        </p:nvSpPr>
        <p:spPr>
          <a:xfrm>
            <a:off x="924339" y="1302026"/>
            <a:ext cx="104410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DE" dirty="0"/>
              <a:t>Estimate the likelihood-ratio                   , as a part of sampling algorithm, using a </a:t>
            </a:r>
            <a:r>
              <a:rPr lang="en-DE" b="1" dirty="0"/>
              <a:t>neural network classifier:</a:t>
            </a:r>
          </a:p>
          <a:p>
            <a:pPr marL="342900" indent="-342900">
              <a:buAutoNum type="arabicPeriod" startAt="2"/>
            </a:pPr>
            <a:endParaRPr lang="en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Classifier learns to discriminate samples from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dirty="0"/>
              <a:t>from samples from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</a:t>
            </a:r>
            <a:r>
              <a:rPr lang="en-DE" sz="2000" i="1" dirty="0">
                <a:cs typeface="Times New Roman" panose="02020603050405020304" pitchFamily="18" charset="0"/>
              </a:rPr>
              <a:t>’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b="1" dirty="0">
                <a:cs typeface="Times New Roman" panose="02020603050405020304" pitchFamily="18" charset="0"/>
              </a:rPr>
              <a:t>Note: </a:t>
            </a:r>
            <a:r>
              <a:rPr lang="en-DE" dirty="0">
                <a:cs typeface="Times New Roman" panose="02020603050405020304" pitchFamily="18" charset="0"/>
              </a:rPr>
              <a:t>likelihood-ratio is a part of the probability of proposal state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acceptance 𝛼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 y</a:t>
            </a:r>
            <a:r>
              <a:rPr lang="en-DE" dirty="0">
                <a:cs typeface="Times New Roman" panose="02020603050405020304" pitchFamily="18" charset="0"/>
              </a:rPr>
              <a:t>’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DE" dirty="0">
                <a:cs typeface="Times New Roman" panose="02020603050405020304" pitchFamily="18" charset="0"/>
              </a:rPr>
              <a:t> in e.g. MCMC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cs typeface="Times New Roman" panose="02020603050405020304" pitchFamily="18" charset="0"/>
            </a:endParaRPr>
          </a:p>
          <a:p>
            <a:r>
              <a:rPr lang="en-DE" dirty="0">
                <a:cs typeface="Times New Roman" panose="02020603050405020304" pitchFamily="18" charset="0"/>
              </a:rPr>
              <a:t>                                                                                </a:t>
            </a:r>
          </a:p>
          <a:p>
            <a:endParaRPr lang="en-DE" dirty="0">
              <a:cs typeface="Times New Roman" panose="02020603050405020304" pitchFamily="18" charset="0"/>
            </a:endParaRPr>
          </a:p>
          <a:p>
            <a:endParaRPr lang="en-DE" dirty="0">
              <a:cs typeface="Times New Roman" panose="02020603050405020304" pitchFamily="18" charset="0"/>
            </a:endParaRPr>
          </a:p>
          <a:p>
            <a:r>
              <a:rPr lang="en-DE" dirty="0">
                <a:cs typeface="Times New Roman" panose="02020603050405020304" pitchFamily="18" charset="0"/>
              </a:rPr>
              <a:t>where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DE" dirty="0">
                <a:cs typeface="Times New Roman" panose="02020603050405020304" pitchFamily="18" charset="0"/>
              </a:rPr>
              <a:t>is the proposal distribution density at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given the state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and cancels out if symmetrical.</a:t>
            </a:r>
          </a:p>
          <a:p>
            <a:endParaRPr lang="en-DE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1BD56-1316-6112-CBFC-97638D83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00" y="983558"/>
            <a:ext cx="797921" cy="636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F6A51-EA45-3969-B0D0-CB5B6D02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061" y="2980694"/>
            <a:ext cx="3488634" cy="89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69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2AAC59-CCBD-A354-942F-4E9E4023B077}"/>
              </a:ext>
            </a:extLst>
          </p:cNvPr>
          <p:cNvSpPr txBox="1"/>
          <p:nvPr/>
        </p:nvSpPr>
        <p:spPr>
          <a:xfrm>
            <a:off x="802585" y="332169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2C6BF-76BD-C954-DB6F-68C40BC20BAE}"/>
              </a:ext>
            </a:extLst>
          </p:cNvPr>
          <p:cNvSpPr txBox="1"/>
          <p:nvPr/>
        </p:nvSpPr>
        <p:spPr>
          <a:xfrm>
            <a:off x="924339" y="1302026"/>
            <a:ext cx="1044106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DE" dirty="0"/>
              <a:t>Estimate the likelihood-ratio                   , as a part of sampling algorithm, using a </a:t>
            </a:r>
            <a:r>
              <a:rPr lang="en-DE" b="1" dirty="0"/>
              <a:t>neural network classifier:</a:t>
            </a:r>
          </a:p>
          <a:p>
            <a:pPr marL="342900" indent="-342900">
              <a:buAutoNum type="arabicPeriod" startAt="2"/>
            </a:pPr>
            <a:endParaRPr lang="en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Classifier learns to discriminate samples from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dirty="0"/>
              <a:t>from samples from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</a:t>
            </a:r>
            <a:r>
              <a:rPr lang="en-DE" sz="2000" i="1" dirty="0">
                <a:cs typeface="Times New Roman" panose="02020603050405020304" pitchFamily="18" charset="0"/>
              </a:rPr>
              <a:t>’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b="1" dirty="0">
                <a:cs typeface="Times New Roman" panose="02020603050405020304" pitchFamily="18" charset="0"/>
              </a:rPr>
              <a:t>Note: </a:t>
            </a:r>
            <a:r>
              <a:rPr lang="en-DE" dirty="0">
                <a:cs typeface="Times New Roman" panose="02020603050405020304" pitchFamily="18" charset="0"/>
              </a:rPr>
              <a:t>likelihood-ratio is a part of the probability of proposal state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acceptance 𝛼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 y</a:t>
            </a:r>
            <a:r>
              <a:rPr lang="en-DE" dirty="0">
                <a:cs typeface="Times New Roman" panose="02020603050405020304" pitchFamily="18" charset="0"/>
              </a:rPr>
              <a:t>’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DE" dirty="0">
                <a:cs typeface="Times New Roman" panose="02020603050405020304" pitchFamily="18" charset="0"/>
              </a:rPr>
              <a:t> in e.g. MCMC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cs typeface="Times New Roman" panose="02020603050405020304" pitchFamily="18" charset="0"/>
            </a:endParaRPr>
          </a:p>
          <a:p>
            <a:r>
              <a:rPr lang="en-DE" dirty="0">
                <a:cs typeface="Times New Roman" panose="02020603050405020304" pitchFamily="18" charset="0"/>
              </a:rPr>
              <a:t>                                                                                </a:t>
            </a:r>
          </a:p>
          <a:p>
            <a:endParaRPr lang="en-DE" dirty="0">
              <a:cs typeface="Times New Roman" panose="02020603050405020304" pitchFamily="18" charset="0"/>
            </a:endParaRPr>
          </a:p>
          <a:p>
            <a:endParaRPr lang="en-DE" dirty="0">
              <a:cs typeface="Times New Roman" panose="02020603050405020304" pitchFamily="18" charset="0"/>
            </a:endParaRPr>
          </a:p>
          <a:p>
            <a:r>
              <a:rPr lang="en-DE" dirty="0">
                <a:cs typeface="Times New Roman" panose="02020603050405020304" pitchFamily="18" charset="0"/>
              </a:rPr>
              <a:t>where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DE" dirty="0">
                <a:cs typeface="Times New Roman" panose="02020603050405020304" pitchFamily="18" charset="0"/>
              </a:rPr>
              <a:t>is the proposal distribution density at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given the state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and cancels out if symmetrical.</a:t>
            </a:r>
          </a:p>
          <a:p>
            <a:endParaRPr lang="en-DE" dirty="0">
              <a:cs typeface="Times New Roman" panose="02020603050405020304" pitchFamily="18" charset="0"/>
            </a:endParaRPr>
          </a:p>
          <a:p>
            <a:endParaRPr lang="en-DE" dirty="0">
              <a:cs typeface="Times New Roman" panose="02020603050405020304" pitchFamily="18" charset="0"/>
            </a:endParaRPr>
          </a:p>
          <a:p>
            <a:r>
              <a:rPr lang="en-DE" b="1" dirty="0">
                <a:cs typeface="Times New Roman" panose="02020603050405020304" pitchFamily="18" charset="0"/>
              </a:rPr>
              <a:t>To summarize: </a:t>
            </a:r>
            <a:r>
              <a:rPr lang="en-DE" dirty="0">
                <a:cs typeface="Times New Roman" panose="02020603050405020304" pitchFamily="18" charset="0"/>
              </a:rPr>
              <a:t>NPE is a somewhat </a:t>
            </a:r>
            <a:r>
              <a:rPr lang="en-DE" b="1" dirty="0">
                <a:cs typeface="Times New Roman" panose="02020603050405020304" pitchFamily="18" charset="0"/>
              </a:rPr>
              <a:t>more straightforward</a:t>
            </a:r>
            <a:r>
              <a:rPr lang="en-DE" dirty="0">
                <a:cs typeface="Times New Roman" panose="02020603050405020304" pitchFamily="18" charset="0"/>
              </a:rPr>
              <a:t> method, however the </a:t>
            </a:r>
            <a:r>
              <a:rPr lang="en-DE" b="1" dirty="0">
                <a:cs typeface="Times New Roman" panose="02020603050405020304" pitchFamily="18" charset="0"/>
              </a:rPr>
              <a:t>least efficient</a:t>
            </a:r>
            <a:r>
              <a:rPr lang="en-DE" dirty="0">
                <a:cs typeface="Times New Roman" panose="02020603050405020304" pitchFamily="18" charset="0"/>
              </a:rPr>
              <a:t> in case of </a:t>
            </a:r>
            <a:r>
              <a:rPr lang="en-DE" b="1" dirty="0">
                <a:cs typeface="Times New Roman" panose="02020603050405020304" pitchFamily="18" charset="0"/>
              </a:rPr>
              <a:t>false assumptions</a:t>
            </a:r>
            <a:r>
              <a:rPr lang="en-DE" dirty="0">
                <a:cs typeface="Times New Roman" panose="02020603050405020304" pitchFamily="18" charset="0"/>
              </a:rPr>
              <a:t> on the model. NRE aims to tackle the latter problem.</a:t>
            </a:r>
            <a:endParaRPr lang="en-DE" b="1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1BD56-1316-6112-CBFC-97638D83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00" y="983558"/>
            <a:ext cx="797921" cy="636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F6A51-EA45-3969-B0D0-CB5B6D02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061" y="2980694"/>
            <a:ext cx="3488634" cy="89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3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7313A-0A08-8CE8-84E7-09F71666A377}"/>
              </a:ext>
            </a:extLst>
          </p:cNvPr>
          <p:cNvSpPr txBox="1"/>
          <p:nvPr/>
        </p:nvSpPr>
        <p:spPr>
          <a:xfrm>
            <a:off x="894522" y="526775"/>
            <a:ext cx="4545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On the Sequential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9F041-5C39-C6E1-0BEF-6F1105FB462F}"/>
              </a:ext>
            </a:extLst>
          </p:cNvPr>
          <p:cNvSpPr txBox="1"/>
          <p:nvPr/>
        </p:nvSpPr>
        <p:spPr>
          <a:xfrm>
            <a:off x="893742" y="1490869"/>
            <a:ext cx="928055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Another way to tackle the situation when the prior is far a way from the true posterior: </a:t>
            </a:r>
          </a:p>
          <a:p>
            <a:endParaRPr lang="en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F677B-695A-41F6-DA59-717B63CA019A}"/>
              </a:ext>
            </a:extLst>
          </p:cNvPr>
          <p:cNvSpPr txBox="1"/>
          <p:nvPr/>
        </p:nvSpPr>
        <p:spPr>
          <a:xfrm>
            <a:off x="979055" y="5440218"/>
            <a:ext cx="5451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Jupyter notebook 3: flexible interface of the SBI package</a:t>
            </a:r>
          </a:p>
          <a:p>
            <a:r>
              <a:rPr lang="en-DE" dirty="0"/>
              <a:t>Jupyter notebook 4: using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3968580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7313A-0A08-8CE8-84E7-09F71666A377}"/>
              </a:ext>
            </a:extLst>
          </p:cNvPr>
          <p:cNvSpPr txBox="1"/>
          <p:nvPr/>
        </p:nvSpPr>
        <p:spPr>
          <a:xfrm>
            <a:off x="894522" y="526775"/>
            <a:ext cx="4545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On the Sequential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9F041-5C39-C6E1-0BEF-6F1105FB462F}"/>
              </a:ext>
            </a:extLst>
          </p:cNvPr>
          <p:cNvSpPr txBox="1"/>
          <p:nvPr/>
        </p:nvSpPr>
        <p:spPr>
          <a:xfrm>
            <a:off x="893742" y="1490869"/>
            <a:ext cx="92805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Another way to tackle the situation when the prior is far a way from the true posterior: </a:t>
            </a:r>
          </a:p>
          <a:p>
            <a:endParaRPr lang="en-DE" sz="2000" b="1" dirty="0"/>
          </a:p>
          <a:p>
            <a:r>
              <a:rPr lang="en-DE" sz="2000" b="1" dirty="0"/>
              <a:t>Sequential estimation</a:t>
            </a:r>
          </a:p>
          <a:p>
            <a:endParaRPr lang="en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/>
              <a:t>Initially </a:t>
            </a:r>
            <a:r>
              <a:rPr lang="en-DE" sz="2000" b="1" dirty="0"/>
              <a:t>proposal prior</a:t>
            </a:r>
            <a:r>
              <a:rPr lang="en-DE" sz="2000" dirty="0"/>
              <a:t> is set to the </a:t>
            </a:r>
            <a:r>
              <a:rPr lang="en-DE" sz="2000" b="1" dirty="0"/>
              <a:t>actual prior </a:t>
            </a:r>
            <a:r>
              <a:rPr lang="en-DE" sz="2000" dirty="0"/>
              <a:t>(everything the same as before)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b="1" dirty="0"/>
          </a:p>
          <a:p>
            <a:endParaRPr lang="en-D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F677B-695A-41F6-DA59-717B63CA019A}"/>
              </a:ext>
            </a:extLst>
          </p:cNvPr>
          <p:cNvSpPr txBox="1"/>
          <p:nvPr/>
        </p:nvSpPr>
        <p:spPr>
          <a:xfrm>
            <a:off x="979055" y="5440218"/>
            <a:ext cx="5451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Jupyter notebook 3: flexible interface of the SBI package</a:t>
            </a:r>
          </a:p>
          <a:p>
            <a:r>
              <a:rPr lang="en-DE" dirty="0"/>
              <a:t>Jupyter notebook 4: using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1704709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7313A-0A08-8CE8-84E7-09F71666A377}"/>
              </a:ext>
            </a:extLst>
          </p:cNvPr>
          <p:cNvSpPr txBox="1"/>
          <p:nvPr/>
        </p:nvSpPr>
        <p:spPr>
          <a:xfrm>
            <a:off x="894522" y="526775"/>
            <a:ext cx="4545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On the Sequential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9F041-5C39-C6E1-0BEF-6F1105FB462F}"/>
              </a:ext>
            </a:extLst>
          </p:cNvPr>
          <p:cNvSpPr txBox="1"/>
          <p:nvPr/>
        </p:nvSpPr>
        <p:spPr>
          <a:xfrm>
            <a:off x="893742" y="1490869"/>
            <a:ext cx="107957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Another way to tackle the situation when the prior is far a way from the true posterior: </a:t>
            </a:r>
          </a:p>
          <a:p>
            <a:endParaRPr lang="en-DE" sz="2000" b="1" dirty="0"/>
          </a:p>
          <a:p>
            <a:r>
              <a:rPr lang="en-DE" sz="2000" b="1" dirty="0"/>
              <a:t>Sequential estimation</a:t>
            </a:r>
          </a:p>
          <a:p>
            <a:endParaRPr lang="en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/>
              <a:t>Initially </a:t>
            </a:r>
            <a:r>
              <a:rPr lang="en-DE" sz="2000" b="1" dirty="0"/>
              <a:t>proposal prior</a:t>
            </a:r>
            <a:r>
              <a:rPr lang="en-DE" sz="2000" dirty="0"/>
              <a:t> is set to the </a:t>
            </a:r>
            <a:r>
              <a:rPr lang="en-DE" sz="2000" b="1" dirty="0"/>
              <a:t>actual prior </a:t>
            </a:r>
            <a:r>
              <a:rPr lang="en-DE" sz="2000" dirty="0"/>
              <a:t>(everything the same as before)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/>
              <a:t>After the </a:t>
            </a:r>
            <a:r>
              <a:rPr lang="en-DE" sz="2000" b="1" dirty="0"/>
              <a:t>network is trained </a:t>
            </a:r>
            <a:r>
              <a:rPr lang="en-DE" sz="2000" dirty="0"/>
              <a:t>and an approximated posterior is obtained, </a:t>
            </a:r>
            <a:r>
              <a:rPr lang="en-DE" sz="2000" b="1" dirty="0"/>
              <a:t>proposal prior is replaced</a:t>
            </a:r>
            <a:r>
              <a:rPr lang="en-DE" sz="2000" dirty="0"/>
              <a:t> </a:t>
            </a:r>
          </a:p>
          <a:p>
            <a:r>
              <a:rPr lang="en-DE" sz="2000" dirty="0"/>
              <a:t>by the approximate posterior and </a:t>
            </a:r>
            <a:r>
              <a:rPr lang="en-DE" sz="2000" b="1" dirty="0"/>
              <a:t>retrained.</a:t>
            </a:r>
          </a:p>
          <a:p>
            <a:endParaRPr lang="en-DE" sz="2000" b="1" dirty="0"/>
          </a:p>
          <a:p>
            <a:endParaRPr lang="en-D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F677B-695A-41F6-DA59-717B63CA019A}"/>
              </a:ext>
            </a:extLst>
          </p:cNvPr>
          <p:cNvSpPr txBox="1"/>
          <p:nvPr/>
        </p:nvSpPr>
        <p:spPr>
          <a:xfrm>
            <a:off x="979055" y="5440218"/>
            <a:ext cx="5451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Jupyter notebook 3: flexible interface of the SBI package</a:t>
            </a:r>
          </a:p>
          <a:p>
            <a:r>
              <a:rPr lang="en-DE" dirty="0"/>
              <a:t>Jupyter notebook 4: using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3328846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7313A-0A08-8CE8-84E7-09F71666A377}"/>
              </a:ext>
            </a:extLst>
          </p:cNvPr>
          <p:cNvSpPr txBox="1"/>
          <p:nvPr/>
        </p:nvSpPr>
        <p:spPr>
          <a:xfrm>
            <a:off x="894522" y="526775"/>
            <a:ext cx="4545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On the Sequential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9F041-5C39-C6E1-0BEF-6F1105FB462F}"/>
              </a:ext>
            </a:extLst>
          </p:cNvPr>
          <p:cNvSpPr txBox="1"/>
          <p:nvPr/>
        </p:nvSpPr>
        <p:spPr>
          <a:xfrm>
            <a:off x="893742" y="1490869"/>
            <a:ext cx="10795776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Another way to tackle the situation when the prior is far a way from the true posterior: </a:t>
            </a:r>
          </a:p>
          <a:p>
            <a:endParaRPr lang="en-DE" sz="2000" b="1" dirty="0"/>
          </a:p>
          <a:p>
            <a:r>
              <a:rPr lang="en-DE" sz="2000" b="1" dirty="0"/>
              <a:t>Sequential estimation</a:t>
            </a:r>
          </a:p>
          <a:p>
            <a:endParaRPr lang="en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/>
              <a:t>Initially </a:t>
            </a:r>
            <a:r>
              <a:rPr lang="en-DE" sz="2000" b="1" dirty="0"/>
              <a:t>proposal prior</a:t>
            </a:r>
            <a:r>
              <a:rPr lang="en-DE" sz="2000" dirty="0"/>
              <a:t> is set to the </a:t>
            </a:r>
            <a:r>
              <a:rPr lang="en-DE" sz="2000" b="1" dirty="0"/>
              <a:t>actual prior </a:t>
            </a:r>
            <a:r>
              <a:rPr lang="en-DE" sz="2000" dirty="0"/>
              <a:t>(everything the same as before)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/>
              <a:t>After the </a:t>
            </a:r>
            <a:r>
              <a:rPr lang="en-DE" sz="2000" b="1" dirty="0"/>
              <a:t>network is trained </a:t>
            </a:r>
            <a:r>
              <a:rPr lang="en-DE" sz="2000" dirty="0"/>
              <a:t>and an approximated posterior is obtained, </a:t>
            </a:r>
            <a:r>
              <a:rPr lang="en-DE" sz="2000" b="1" dirty="0"/>
              <a:t>proposal prior is replaced</a:t>
            </a:r>
            <a:r>
              <a:rPr lang="en-DE" sz="2000" dirty="0"/>
              <a:t> </a:t>
            </a:r>
          </a:p>
          <a:p>
            <a:r>
              <a:rPr lang="en-DE" sz="2000" dirty="0"/>
              <a:t>by the approximate posterior and </a:t>
            </a:r>
            <a:r>
              <a:rPr lang="en-DE" sz="2000" b="1" dirty="0"/>
              <a:t>retrained.</a:t>
            </a:r>
          </a:p>
          <a:p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Repeat until proposal prior has </a:t>
            </a:r>
            <a:r>
              <a:rPr lang="en-DE" sz="2000" b="1" dirty="0"/>
              <a:t>converged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F677B-695A-41F6-DA59-717B63CA019A}"/>
              </a:ext>
            </a:extLst>
          </p:cNvPr>
          <p:cNvSpPr txBox="1"/>
          <p:nvPr/>
        </p:nvSpPr>
        <p:spPr>
          <a:xfrm>
            <a:off x="979055" y="5440218"/>
            <a:ext cx="5451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Jupyter notebook 3: flexible interface of the SBI package</a:t>
            </a:r>
          </a:p>
          <a:p>
            <a:r>
              <a:rPr lang="en-DE" dirty="0"/>
              <a:t>Jupyter notebook 4: using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666969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476E43-1E01-444D-9AF3-F36C771F0985}"/>
              </a:ext>
            </a:extLst>
          </p:cNvPr>
          <p:cNvSpPr txBox="1"/>
          <p:nvPr/>
        </p:nvSpPr>
        <p:spPr>
          <a:xfrm>
            <a:off x="735496" y="377687"/>
            <a:ext cx="10081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b="1" dirty="0"/>
              <a:t>If you do a lot of simulations, the resulting posterior is more likely to be close </a:t>
            </a:r>
          </a:p>
          <a:p>
            <a:r>
              <a:rPr lang="en-GB" sz="2400" b="1" dirty="0"/>
              <a:t>t</a:t>
            </a:r>
            <a:r>
              <a:rPr lang="en-DE" sz="2400" b="1" dirty="0"/>
              <a:t>o the true one (provided you have a good, model)!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3B7EB-A2DD-23AB-6A11-7970B68FED53}"/>
              </a:ext>
            </a:extLst>
          </p:cNvPr>
          <p:cNvSpPr txBox="1"/>
          <p:nvPr/>
        </p:nvSpPr>
        <p:spPr>
          <a:xfrm>
            <a:off x="735496" y="1401417"/>
            <a:ext cx="1051787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Distribute the tasks to multiple nodes.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SBI package is already using </a:t>
            </a:r>
            <a:r>
              <a:rPr lang="en-DE" b="1" dirty="0"/>
              <a:t>joblib</a:t>
            </a:r>
            <a:r>
              <a:rPr lang="en-DE" dirty="0"/>
              <a:t> palckage for parallelisation over </a:t>
            </a:r>
            <a:r>
              <a:rPr lang="en-DE" b="1" dirty="0"/>
              <a:t>multiple cpus</a:t>
            </a:r>
            <a:r>
              <a:rPr lang="en-DE" dirty="0"/>
              <a:t>, it is easy to use </a:t>
            </a:r>
            <a:r>
              <a:rPr lang="en-DE" b="1" dirty="0"/>
              <a:t>Ray</a:t>
            </a:r>
            <a:r>
              <a:rPr lang="en-DE" dirty="0"/>
              <a:t> backend</a:t>
            </a:r>
          </a:p>
          <a:p>
            <a:endParaRPr lang="en-DE" dirty="0"/>
          </a:p>
          <a:p>
            <a:r>
              <a:rPr lang="en-DE" dirty="0"/>
              <a:t>in order to distribute the tasks over </a:t>
            </a:r>
            <a:r>
              <a:rPr lang="en-DE" b="1" dirty="0"/>
              <a:t>multiple nodes</a:t>
            </a:r>
          </a:p>
          <a:p>
            <a:endParaRPr lang="en-DE" dirty="0"/>
          </a:p>
          <a:p>
            <a:endParaRPr lang="en-DE" dirty="0"/>
          </a:p>
          <a:p>
            <a:r>
              <a:rPr lang="en-DE" b="1" dirty="0"/>
              <a:t>Note: </a:t>
            </a:r>
            <a:r>
              <a:rPr lang="en-DE" dirty="0"/>
              <a:t>one simulation has to be </a:t>
            </a:r>
            <a:r>
              <a:rPr lang="en-DE" dirty="0">
                <a:solidFill>
                  <a:srgbClr val="FF0000"/>
                </a:solidFill>
              </a:rPr>
              <a:t>long enough (at least ~10 secs)</a:t>
            </a:r>
            <a:r>
              <a:rPr lang="en-DE" dirty="0"/>
              <a:t>!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Example on the terminal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29EFF-ACFD-8E5D-3CDC-44DC74CBC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559" y="3263367"/>
            <a:ext cx="25908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3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F93C3-A917-9BB9-53E8-88FD025E7A2B}"/>
              </a:ext>
            </a:extLst>
          </p:cNvPr>
          <p:cNvSpPr txBox="1"/>
          <p:nvPr/>
        </p:nvSpPr>
        <p:spPr>
          <a:xfrm>
            <a:off x="393072" y="425860"/>
            <a:ext cx="706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What is the Simulation Based Inference?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D95D-2B15-5044-137B-AD44739BEA41}"/>
              </a:ext>
            </a:extLst>
          </p:cNvPr>
          <p:cNvSpPr txBox="1"/>
          <p:nvPr/>
        </p:nvSpPr>
        <p:spPr>
          <a:xfrm>
            <a:off x="393072" y="1266194"/>
            <a:ext cx="761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Also known as </a:t>
            </a:r>
            <a:r>
              <a:rPr lang="en-DE" sz="2400" b="1" dirty="0"/>
              <a:t>Likelihood-free Bayesian Inference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74248-869C-ADA8-0F5E-C9F985F67C04}"/>
              </a:ext>
            </a:extLst>
          </p:cNvPr>
          <p:cNvSpPr txBox="1"/>
          <p:nvPr/>
        </p:nvSpPr>
        <p:spPr>
          <a:xfrm>
            <a:off x="393072" y="1871442"/>
            <a:ext cx="1034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One step back: </a:t>
            </a:r>
            <a:r>
              <a:rPr lang="en-DE" sz="2400" u="sng" dirty="0"/>
              <a:t>Let us talk about Classical </a:t>
            </a:r>
            <a:r>
              <a:rPr lang="en-DE" sz="2400" b="1" u="sng" dirty="0"/>
              <a:t>Bayesian</a:t>
            </a:r>
            <a:r>
              <a:rPr lang="en-DE" sz="2400" u="sng" dirty="0"/>
              <a:t> Inference</a:t>
            </a:r>
            <a:r>
              <a:rPr lang="en-DE" sz="2400" dirty="0"/>
              <a:t>! </a:t>
            </a:r>
            <a:r>
              <a:rPr lang="en-DE" sz="2400" dirty="0">
                <a:solidFill>
                  <a:srgbClr val="FF0000"/>
                </a:solidFill>
              </a:rPr>
              <a:t>What is it good for?</a:t>
            </a:r>
          </a:p>
        </p:txBody>
      </p:sp>
      <p:sp>
        <p:nvSpPr>
          <p:cNvPr id="16" name="Bayesian approach to inference is about preserving uncertainty…">
            <a:extLst>
              <a:ext uri="{FF2B5EF4-FFF2-40B4-BE49-F238E27FC236}">
                <a16:creationId xmlns:a16="http://schemas.microsoft.com/office/drawing/2014/main" id="{DBE5D919-ABEF-446C-9DC1-4532546A4252}"/>
              </a:ext>
            </a:extLst>
          </p:cNvPr>
          <p:cNvSpPr txBox="1">
            <a:spLocks noChangeArrowheads="1"/>
          </p:cNvSpPr>
          <p:nvPr/>
        </p:nvSpPr>
        <p:spPr>
          <a:xfrm>
            <a:off x="292101" y="3429000"/>
            <a:ext cx="22239288" cy="97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DE" altLang="en-DE" sz="2400" b="1" dirty="0"/>
          </a:p>
        </p:txBody>
      </p:sp>
    </p:spTree>
    <p:extLst>
      <p:ext uri="{BB962C8B-B14F-4D97-AF65-F5344CB8AC3E}">
        <p14:creationId xmlns:p14="http://schemas.microsoft.com/office/powerpoint/2010/main" val="295344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F93C3-A917-9BB9-53E8-88FD025E7A2B}"/>
              </a:ext>
            </a:extLst>
          </p:cNvPr>
          <p:cNvSpPr txBox="1"/>
          <p:nvPr/>
        </p:nvSpPr>
        <p:spPr>
          <a:xfrm>
            <a:off x="393072" y="425860"/>
            <a:ext cx="706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What is the Simulation Based Inference?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D95D-2B15-5044-137B-AD44739BEA41}"/>
              </a:ext>
            </a:extLst>
          </p:cNvPr>
          <p:cNvSpPr txBox="1"/>
          <p:nvPr/>
        </p:nvSpPr>
        <p:spPr>
          <a:xfrm>
            <a:off x="393072" y="1266194"/>
            <a:ext cx="761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Also known as </a:t>
            </a:r>
            <a:r>
              <a:rPr lang="en-DE" sz="2400" b="1" dirty="0"/>
              <a:t>Likelihood-free Bayesian Inference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74248-869C-ADA8-0F5E-C9F985F67C04}"/>
              </a:ext>
            </a:extLst>
          </p:cNvPr>
          <p:cNvSpPr txBox="1"/>
          <p:nvPr/>
        </p:nvSpPr>
        <p:spPr>
          <a:xfrm>
            <a:off x="393072" y="1871442"/>
            <a:ext cx="1034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One step back: </a:t>
            </a:r>
            <a:r>
              <a:rPr lang="en-DE" sz="2400" u="sng" dirty="0"/>
              <a:t>Let us talk about Classical </a:t>
            </a:r>
            <a:r>
              <a:rPr lang="en-DE" sz="2400" b="1" u="sng" dirty="0"/>
              <a:t>Bayesian</a:t>
            </a:r>
            <a:r>
              <a:rPr lang="en-DE" sz="2400" u="sng" dirty="0"/>
              <a:t> Inference</a:t>
            </a:r>
            <a:r>
              <a:rPr lang="en-DE" sz="2400" dirty="0"/>
              <a:t>! </a:t>
            </a:r>
            <a:r>
              <a:rPr lang="en-DE" sz="2400" dirty="0">
                <a:solidFill>
                  <a:srgbClr val="FF0000"/>
                </a:solidFill>
              </a:rPr>
              <a:t>What is it good for?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F6F9A-6C93-884F-B078-1F0FD9FFDE13}"/>
              </a:ext>
            </a:extLst>
          </p:cNvPr>
          <p:cNvSpPr txBox="1"/>
          <p:nvPr/>
        </p:nvSpPr>
        <p:spPr>
          <a:xfrm>
            <a:off x="393072" y="2664625"/>
            <a:ext cx="603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General concepts of Bayesian Inference</a:t>
            </a:r>
          </a:p>
        </p:txBody>
      </p:sp>
      <p:sp>
        <p:nvSpPr>
          <p:cNvPr id="16" name="Bayesian approach to inference is about preserving uncertainty…">
            <a:extLst>
              <a:ext uri="{FF2B5EF4-FFF2-40B4-BE49-F238E27FC236}">
                <a16:creationId xmlns:a16="http://schemas.microsoft.com/office/drawing/2014/main" id="{DBE5D919-ABEF-446C-9DC1-4532546A4252}"/>
              </a:ext>
            </a:extLst>
          </p:cNvPr>
          <p:cNvSpPr txBox="1">
            <a:spLocks noChangeArrowheads="1"/>
          </p:cNvSpPr>
          <p:nvPr/>
        </p:nvSpPr>
        <p:spPr>
          <a:xfrm>
            <a:off x="292101" y="3429000"/>
            <a:ext cx="22239288" cy="97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altLang="en-DE" sz="2400" dirty="0"/>
              <a:t>Essentially a type of </a:t>
            </a:r>
            <a:r>
              <a:rPr lang="en-DE" altLang="en-DE" sz="2400" b="1" dirty="0"/>
              <a:t>statistical inference </a:t>
            </a:r>
            <a:r>
              <a:rPr lang="en-DE" altLang="en-DE" sz="2000" dirty="0"/>
              <a:t>(different from classical/frequentist statistical inference)</a:t>
            </a:r>
          </a:p>
        </p:txBody>
      </p:sp>
    </p:spTree>
    <p:extLst>
      <p:ext uri="{BB962C8B-B14F-4D97-AF65-F5344CB8AC3E}">
        <p14:creationId xmlns:p14="http://schemas.microsoft.com/office/powerpoint/2010/main" val="281850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F93C3-A917-9BB9-53E8-88FD025E7A2B}"/>
              </a:ext>
            </a:extLst>
          </p:cNvPr>
          <p:cNvSpPr txBox="1"/>
          <p:nvPr/>
        </p:nvSpPr>
        <p:spPr>
          <a:xfrm>
            <a:off x="393072" y="425860"/>
            <a:ext cx="706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What is the Simulation Based Inference?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D95D-2B15-5044-137B-AD44739BEA41}"/>
              </a:ext>
            </a:extLst>
          </p:cNvPr>
          <p:cNvSpPr txBox="1"/>
          <p:nvPr/>
        </p:nvSpPr>
        <p:spPr>
          <a:xfrm>
            <a:off x="393072" y="1266194"/>
            <a:ext cx="761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Also known as </a:t>
            </a:r>
            <a:r>
              <a:rPr lang="en-DE" sz="2400" b="1" dirty="0"/>
              <a:t>Likelihood-free Bayesian Inference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74248-869C-ADA8-0F5E-C9F985F67C04}"/>
              </a:ext>
            </a:extLst>
          </p:cNvPr>
          <p:cNvSpPr txBox="1"/>
          <p:nvPr/>
        </p:nvSpPr>
        <p:spPr>
          <a:xfrm>
            <a:off x="393072" y="1871442"/>
            <a:ext cx="1034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One step back: </a:t>
            </a:r>
            <a:r>
              <a:rPr lang="en-DE" sz="2400" u="sng" dirty="0"/>
              <a:t>Let us talk about Classical </a:t>
            </a:r>
            <a:r>
              <a:rPr lang="en-DE" sz="2400" b="1" u="sng" dirty="0"/>
              <a:t>Bayesian</a:t>
            </a:r>
            <a:r>
              <a:rPr lang="en-DE" sz="2400" u="sng" dirty="0"/>
              <a:t> Inference</a:t>
            </a:r>
            <a:r>
              <a:rPr lang="en-DE" sz="2400" dirty="0"/>
              <a:t>! </a:t>
            </a:r>
            <a:r>
              <a:rPr lang="en-DE" sz="2400" dirty="0">
                <a:solidFill>
                  <a:srgbClr val="FF0000"/>
                </a:solidFill>
              </a:rPr>
              <a:t>What is it good for?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F6F9A-6C93-884F-B078-1F0FD9FFDE13}"/>
              </a:ext>
            </a:extLst>
          </p:cNvPr>
          <p:cNvSpPr txBox="1"/>
          <p:nvPr/>
        </p:nvSpPr>
        <p:spPr>
          <a:xfrm>
            <a:off x="393072" y="2664625"/>
            <a:ext cx="603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General concepts of Bayesian Inference</a:t>
            </a:r>
          </a:p>
        </p:txBody>
      </p:sp>
      <p:sp>
        <p:nvSpPr>
          <p:cNvPr id="16" name="Bayesian approach to inference is about preserving uncertainty…">
            <a:extLst>
              <a:ext uri="{FF2B5EF4-FFF2-40B4-BE49-F238E27FC236}">
                <a16:creationId xmlns:a16="http://schemas.microsoft.com/office/drawing/2014/main" id="{DBE5D919-ABEF-446C-9DC1-4532546A4252}"/>
              </a:ext>
            </a:extLst>
          </p:cNvPr>
          <p:cNvSpPr txBox="1">
            <a:spLocks noChangeArrowheads="1"/>
          </p:cNvSpPr>
          <p:nvPr/>
        </p:nvSpPr>
        <p:spPr>
          <a:xfrm>
            <a:off x="292101" y="3429000"/>
            <a:ext cx="22239288" cy="97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altLang="en-DE" sz="2400" dirty="0"/>
              <a:t>Essentially a type of </a:t>
            </a:r>
            <a:r>
              <a:rPr lang="en-DE" altLang="en-DE" sz="2400" b="1" dirty="0"/>
              <a:t>statistical inference </a:t>
            </a:r>
            <a:r>
              <a:rPr lang="en-DE" altLang="en-DE" sz="2000" dirty="0"/>
              <a:t>(different from classical/frequentist statistical inference)</a:t>
            </a:r>
          </a:p>
          <a:p>
            <a:r>
              <a:rPr lang="en-DE" altLang="en-DE" sz="2400" dirty="0"/>
              <a:t>Bayesian approach to inference is about </a:t>
            </a:r>
            <a:r>
              <a:rPr lang="en-DE" altLang="en-DE" sz="2400" b="1" dirty="0"/>
              <a:t>preserving uncertainty</a:t>
            </a:r>
          </a:p>
        </p:txBody>
      </p:sp>
    </p:spTree>
    <p:extLst>
      <p:ext uri="{BB962C8B-B14F-4D97-AF65-F5344CB8AC3E}">
        <p14:creationId xmlns:p14="http://schemas.microsoft.com/office/powerpoint/2010/main" val="424490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F93C3-A917-9BB9-53E8-88FD025E7A2B}"/>
              </a:ext>
            </a:extLst>
          </p:cNvPr>
          <p:cNvSpPr txBox="1"/>
          <p:nvPr/>
        </p:nvSpPr>
        <p:spPr>
          <a:xfrm>
            <a:off x="393072" y="425860"/>
            <a:ext cx="706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What is the Simulation Based Inference?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D95D-2B15-5044-137B-AD44739BEA41}"/>
              </a:ext>
            </a:extLst>
          </p:cNvPr>
          <p:cNvSpPr txBox="1"/>
          <p:nvPr/>
        </p:nvSpPr>
        <p:spPr>
          <a:xfrm>
            <a:off x="393072" y="1266194"/>
            <a:ext cx="761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Also known as </a:t>
            </a:r>
            <a:r>
              <a:rPr lang="en-DE" sz="2400" b="1" dirty="0"/>
              <a:t>Likelihood-free Bayesian Inference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74248-869C-ADA8-0F5E-C9F985F67C04}"/>
              </a:ext>
            </a:extLst>
          </p:cNvPr>
          <p:cNvSpPr txBox="1"/>
          <p:nvPr/>
        </p:nvSpPr>
        <p:spPr>
          <a:xfrm>
            <a:off x="393072" y="1871442"/>
            <a:ext cx="1034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One step back: </a:t>
            </a:r>
            <a:r>
              <a:rPr lang="en-DE" sz="2400" u="sng" dirty="0"/>
              <a:t>Let us talk about Classical </a:t>
            </a:r>
            <a:r>
              <a:rPr lang="en-DE" sz="2400" b="1" u="sng" dirty="0"/>
              <a:t>Bayesian</a:t>
            </a:r>
            <a:r>
              <a:rPr lang="en-DE" sz="2400" u="sng" dirty="0"/>
              <a:t> Inference</a:t>
            </a:r>
            <a:r>
              <a:rPr lang="en-DE" sz="2400" dirty="0"/>
              <a:t>! </a:t>
            </a:r>
            <a:r>
              <a:rPr lang="en-DE" sz="2400" dirty="0">
                <a:solidFill>
                  <a:srgbClr val="FF0000"/>
                </a:solidFill>
              </a:rPr>
              <a:t>What is it good for?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F6F9A-6C93-884F-B078-1F0FD9FFDE13}"/>
              </a:ext>
            </a:extLst>
          </p:cNvPr>
          <p:cNvSpPr txBox="1"/>
          <p:nvPr/>
        </p:nvSpPr>
        <p:spPr>
          <a:xfrm>
            <a:off x="393072" y="2664625"/>
            <a:ext cx="603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General concepts of Bayesian Inference</a:t>
            </a:r>
          </a:p>
        </p:txBody>
      </p:sp>
      <p:sp>
        <p:nvSpPr>
          <p:cNvPr id="16" name="Bayesian approach to inference is about preserving uncertainty…">
            <a:extLst>
              <a:ext uri="{FF2B5EF4-FFF2-40B4-BE49-F238E27FC236}">
                <a16:creationId xmlns:a16="http://schemas.microsoft.com/office/drawing/2014/main" id="{DBE5D919-ABEF-446C-9DC1-4532546A4252}"/>
              </a:ext>
            </a:extLst>
          </p:cNvPr>
          <p:cNvSpPr txBox="1">
            <a:spLocks noChangeArrowheads="1"/>
          </p:cNvSpPr>
          <p:nvPr/>
        </p:nvSpPr>
        <p:spPr>
          <a:xfrm>
            <a:off x="292101" y="3429000"/>
            <a:ext cx="22239288" cy="97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altLang="en-DE" sz="2400" dirty="0"/>
              <a:t>Essentially a type of </a:t>
            </a:r>
            <a:r>
              <a:rPr lang="en-DE" altLang="en-DE" sz="2400" b="1" dirty="0"/>
              <a:t>statistical inference </a:t>
            </a:r>
            <a:r>
              <a:rPr lang="en-DE" altLang="en-DE" sz="2000" dirty="0"/>
              <a:t>(different from classical/frequentist statistical inference)</a:t>
            </a:r>
          </a:p>
          <a:p>
            <a:r>
              <a:rPr lang="en-DE" altLang="en-DE" sz="2400" dirty="0"/>
              <a:t>Bayesian approach to inference is about </a:t>
            </a:r>
            <a:r>
              <a:rPr lang="en-DE" altLang="en-DE" sz="2400" b="1" dirty="0"/>
              <a:t>preserving uncertainty</a:t>
            </a:r>
          </a:p>
          <a:p>
            <a:r>
              <a:rPr lang="en-DE" altLang="en-DE" sz="2400" dirty="0"/>
              <a:t>The outputs are not point estimates, but rather </a:t>
            </a:r>
            <a:r>
              <a:rPr lang="en-DE" altLang="en-DE" sz="2400" b="1" dirty="0"/>
              <a:t>probability distributions</a:t>
            </a:r>
            <a:r>
              <a:rPr lang="en-DE" altLang="en-DE" sz="2400" dirty="0"/>
              <a:t>.</a:t>
            </a:r>
            <a:endParaRPr lang="en-DE" altLang="en-DE" sz="2400" b="1" dirty="0"/>
          </a:p>
        </p:txBody>
      </p:sp>
    </p:spTree>
    <p:extLst>
      <p:ext uri="{BB962C8B-B14F-4D97-AF65-F5344CB8AC3E}">
        <p14:creationId xmlns:p14="http://schemas.microsoft.com/office/powerpoint/2010/main" val="181974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F93C3-A917-9BB9-53E8-88FD025E7A2B}"/>
              </a:ext>
            </a:extLst>
          </p:cNvPr>
          <p:cNvSpPr txBox="1"/>
          <p:nvPr/>
        </p:nvSpPr>
        <p:spPr>
          <a:xfrm>
            <a:off x="393072" y="425860"/>
            <a:ext cx="706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What is the Simulation Based Inference?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D95D-2B15-5044-137B-AD44739BEA41}"/>
              </a:ext>
            </a:extLst>
          </p:cNvPr>
          <p:cNvSpPr txBox="1"/>
          <p:nvPr/>
        </p:nvSpPr>
        <p:spPr>
          <a:xfrm>
            <a:off x="393072" y="1266194"/>
            <a:ext cx="761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Also known as </a:t>
            </a:r>
            <a:r>
              <a:rPr lang="en-DE" sz="2400" b="1" dirty="0"/>
              <a:t>Likelihood-free Bayesian Inference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74248-869C-ADA8-0F5E-C9F985F67C04}"/>
              </a:ext>
            </a:extLst>
          </p:cNvPr>
          <p:cNvSpPr txBox="1"/>
          <p:nvPr/>
        </p:nvSpPr>
        <p:spPr>
          <a:xfrm>
            <a:off x="393072" y="1871442"/>
            <a:ext cx="1034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One step back: </a:t>
            </a:r>
            <a:r>
              <a:rPr lang="en-DE" sz="2400" u="sng" dirty="0"/>
              <a:t>Let us talk about Classical </a:t>
            </a:r>
            <a:r>
              <a:rPr lang="en-DE" sz="2400" b="1" u="sng" dirty="0"/>
              <a:t>Bayesian</a:t>
            </a:r>
            <a:r>
              <a:rPr lang="en-DE" sz="2400" u="sng" dirty="0"/>
              <a:t> Inference</a:t>
            </a:r>
            <a:r>
              <a:rPr lang="en-DE" sz="2400" dirty="0"/>
              <a:t>! </a:t>
            </a:r>
            <a:r>
              <a:rPr lang="en-DE" sz="2400" dirty="0">
                <a:solidFill>
                  <a:srgbClr val="FF0000"/>
                </a:solidFill>
              </a:rPr>
              <a:t>What is it good for?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F6F9A-6C93-884F-B078-1F0FD9FFDE13}"/>
              </a:ext>
            </a:extLst>
          </p:cNvPr>
          <p:cNvSpPr txBox="1"/>
          <p:nvPr/>
        </p:nvSpPr>
        <p:spPr>
          <a:xfrm>
            <a:off x="393072" y="2664625"/>
            <a:ext cx="603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General concepts of Bayesian Inference</a:t>
            </a:r>
          </a:p>
        </p:txBody>
      </p:sp>
      <p:sp>
        <p:nvSpPr>
          <p:cNvPr id="16" name="Bayesian approach to inference is about preserving uncertainty…">
            <a:extLst>
              <a:ext uri="{FF2B5EF4-FFF2-40B4-BE49-F238E27FC236}">
                <a16:creationId xmlns:a16="http://schemas.microsoft.com/office/drawing/2014/main" id="{DBE5D919-ABEF-446C-9DC1-4532546A4252}"/>
              </a:ext>
            </a:extLst>
          </p:cNvPr>
          <p:cNvSpPr txBox="1">
            <a:spLocks noChangeArrowheads="1"/>
          </p:cNvSpPr>
          <p:nvPr/>
        </p:nvSpPr>
        <p:spPr>
          <a:xfrm>
            <a:off x="292101" y="3429000"/>
            <a:ext cx="22239288" cy="97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altLang="en-DE" sz="2400" dirty="0"/>
              <a:t>Essentially a type of </a:t>
            </a:r>
            <a:r>
              <a:rPr lang="en-DE" altLang="en-DE" sz="2400" b="1" dirty="0"/>
              <a:t>statistical inference </a:t>
            </a:r>
            <a:r>
              <a:rPr lang="en-DE" altLang="en-DE" sz="2000" dirty="0"/>
              <a:t>(different from classical/frequentist statistical inference)</a:t>
            </a:r>
          </a:p>
          <a:p>
            <a:r>
              <a:rPr lang="en-DE" altLang="en-DE" sz="2400" dirty="0"/>
              <a:t>Bayesian approach to inference is about </a:t>
            </a:r>
            <a:r>
              <a:rPr lang="en-DE" altLang="en-DE" sz="2400" b="1" dirty="0"/>
              <a:t>preserving uncertainty</a:t>
            </a:r>
          </a:p>
          <a:p>
            <a:r>
              <a:rPr lang="en-DE" altLang="en-DE" sz="2400" dirty="0"/>
              <a:t>The outputs are not point estimates, but rather </a:t>
            </a:r>
            <a:r>
              <a:rPr lang="en-DE" altLang="en-DE" sz="2400" b="1" dirty="0"/>
              <a:t>probability distributions</a:t>
            </a:r>
            <a:r>
              <a:rPr lang="en-DE" altLang="en-DE" sz="2400" dirty="0"/>
              <a:t>.</a:t>
            </a:r>
            <a:endParaRPr lang="en-DE" altLang="en-DE" sz="2400" b="1" dirty="0"/>
          </a:p>
          <a:p>
            <a:r>
              <a:rPr lang="en-DE" altLang="en-DE" sz="2400" dirty="0"/>
              <a:t>Bayesian approach is </a:t>
            </a:r>
            <a:r>
              <a:rPr lang="en-DE" altLang="en-DE" sz="2400" b="1" dirty="0"/>
              <a:t>based on observed data</a:t>
            </a:r>
            <a:r>
              <a:rPr lang="en-DE" altLang="en-DE" sz="2400" dirty="0"/>
              <a:t> and the estimates are updated as more </a:t>
            </a:r>
          </a:p>
          <a:p>
            <a:pPr marL="0" indent="0">
              <a:buNone/>
            </a:pPr>
            <a:r>
              <a:rPr lang="en-DE" altLang="en-DE" sz="2400" dirty="0"/>
              <a:t>data arrive (</a:t>
            </a:r>
            <a:r>
              <a:rPr lang="en-DE" altLang="en-DE" sz="2400" u="sng" dirty="0"/>
              <a:t>usage of conditional probability</a:t>
            </a:r>
            <a:r>
              <a:rPr lang="en-DE" altLang="en-D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040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F93C3-A917-9BB9-53E8-88FD025E7A2B}"/>
              </a:ext>
            </a:extLst>
          </p:cNvPr>
          <p:cNvSpPr txBox="1"/>
          <p:nvPr/>
        </p:nvSpPr>
        <p:spPr>
          <a:xfrm>
            <a:off x="393072" y="425860"/>
            <a:ext cx="706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What is the Simulation Based Inference?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D95D-2B15-5044-137B-AD44739BEA41}"/>
              </a:ext>
            </a:extLst>
          </p:cNvPr>
          <p:cNvSpPr txBox="1"/>
          <p:nvPr/>
        </p:nvSpPr>
        <p:spPr>
          <a:xfrm>
            <a:off x="393072" y="1266194"/>
            <a:ext cx="761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Also known as </a:t>
            </a:r>
            <a:r>
              <a:rPr lang="en-DE" sz="2400" b="1" dirty="0"/>
              <a:t>Likelihood-free Bayesian Inference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74248-869C-ADA8-0F5E-C9F985F67C04}"/>
              </a:ext>
            </a:extLst>
          </p:cNvPr>
          <p:cNvSpPr txBox="1"/>
          <p:nvPr/>
        </p:nvSpPr>
        <p:spPr>
          <a:xfrm>
            <a:off x="393072" y="1871442"/>
            <a:ext cx="1034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One step back: </a:t>
            </a:r>
            <a:r>
              <a:rPr lang="en-DE" sz="2400" u="sng" dirty="0"/>
              <a:t>Let us talk about Classical </a:t>
            </a:r>
            <a:r>
              <a:rPr lang="en-DE" sz="2400" b="1" u="sng" dirty="0"/>
              <a:t>Bayesian</a:t>
            </a:r>
            <a:r>
              <a:rPr lang="en-DE" sz="2400" u="sng" dirty="0"/>
              <a:t> Inference</a:t>
            </a:r>
            <a:r>
              <a:rPr lang="en-DE" sz="2400" dirty="0"/>
              <a:t>! </a:t>
            </a:r>
            <a:r>
              <a:rPr lang="en-DE" sz="2400" dirty="0">
                <a:solidFill>
                  <a:srgbClr val="FF0000"/>
                </a:solidFill>
              </a:rPr>
              <a:t>What is it good for?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F6F9A-6C93-884F-B078-1F0FD9FFDE13}"/>
              </a:ext>
            </a:extLst>
          </p:cNvPr>
          <p:cNvSpPr txBox="1"/>
          <p:nvPr/>
        </p:nvSpPr>
        <p:spPr>
          <a:xfrm>
            <a:off x="393072" y="2664625"/>
            <a:ext cx="603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General concepts of Bayesian Inference</a:t>
            </a:r>
          </a:p>
        </p:txBody>
      </p:sp>
      <p:sp>
        <p:nvSpPr>
          <p:cNvPr id="16" name="Bayesian approach to inference is about preserving uncertainty…">
            <a:extLst>
              <a:ext uri="{FF2B5EF4-FFF2-40B4-BE49-F238E27FC236}">
                <a16:creationId xmlns:a16="http://schemas.microsoft.com/office/drawing/2014/main" id="{DBE5D919-ABEF-446C-9DC1-4532546A4252}"/>
              </a:ext>
            </a:extLst>
          </p:cNvPr>
          <p:cNvSpPr txBox="1">
            <a:spLocks noChangeArrowheads="1"/>
          </p:cNvSpPr>
          <p:nvPr/>
        </p:nvSpPr>
        <p:spPr>
          <a:xfrm>
            <a:off x="292101" y="3429000"/>
            <a:ext cx="22239288" cy="97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altLang="en-DE" sz="2400" dirty="0"/>
              <a:t>Essentially a type of </a:t>
            </a:r>
            <a:r>
              <a:rPr lang="en-DE" altLang="en-DE" sz="2400" b="1" dirty="0"/>
              <a:t>statistical inference </a:t>
            </a:r>
            <a:r>
              <a:rPr lang="en-DE" altLang="en-DE" sz="2000" dirty="0"/>
              <a:t>(different from classical/frequentist statistical inference)</a:t>
            </a:r>
          </a:p>
          <a:p>
            <a:r>
              <a:rPr lang="en-DE" altLang="en-DE" sz="2400" dirty="0"/>
              <a:t>Bayesian approach to inference is about </a:t>
            </a:r>
            <a:r>
              <a:rPr lang="en-DE" altLang="en-DE" sz="2400" b="1" dirty="0"/>
              <a:t>preserving uncertainty</a:t>
            </a:r>
          </a:p>
          <a:p>
            <a:r>
              <a:rPr lang="en-DE" altLang="en-DE" sz="2400" dirty="0"/>
              <a:t>The outputs are not point estimates, but rather </a:t>
            </a:r>
            <a:r>
              <a:rPr lang="en-DE" altLang="en-DE" sz="2400" b="1" dirty="0"/>
              <a:t>probability distributions</a:t>
            </a:r>
            <a:r>
              <a:rPr lang="en-DE" altLang="en-DE" sz="2400" dirty="0"/>
              <a:t>.</a:t>
            </a:r>
            <a:endParaRPr lang="en-DE" altLang="en-DE" sz="2400" b="1" dirty="0"/>
          </a:p>
          <a:p>
            <a:r>
              <a:rPr lang="en-DE" altLang="en-DE" sz="2400" dirty="0"/>
              <a:t>Bayesian approach is </a:t>
            </a:r>
            <a:r>
              <a:rPr lang="en-DE" altLang="en-DE" sz="2400" b="1" dirty="0"/>
              <a:t>based on observed data</a:t>
            </a:r>
            <a:r>
              <a:rPr lang="en-DE" altLang="en-DE" sz="2400" dirty="0"/>
              <a:t> and the estimates are updated as more </a:t>
            </a:r>
          </a:p>
          <a:p>
            <a:pPr marL="0" indent="0">
              <a:buNone/>
            </a:pPr>
            <a:r>
              <a:rPr lang="en-DE" altLang="en-DE" sz="2400" dirty="0"/>
              <a:t>data arrive (</a:t>
            </a:r>
            <a:r>
              <a:rPr lang="en-DE" altLang="en-DE" sz="2400" u="sng" dirty="0"/>
              <a:t>usage of conditional probability</a:t>
            </a:r>
            <a:r>
              <a:rPr lang="en-DE" altLang="en-DE" sz="2400" dirty="0"/>
              <a:t>)</a:t>
            </a:r>
          </a:p>
          <a:p>
            <a:r>
              <a:rPr lang="en-DE" altLang="en-DE" sz="2400" dirty="0"/>
              <a:t>Therefore, </a:t>
            </a:r>
            <a:r>
              <a:rPr lang="en-DE" altLang="en-DE" sz="2400" b="1" dirty="0"/>
              <a:t>more flexibility, </a:t>
            </a:r>
            <a:r>
              <a:rPr lang="en-DE" altLang="en-DE" sz="2400" dirty="0"/>
              <a:t>possibly</a:t>
            </a:r>
            <a:r>
              <a:rPr lang="en-DE" altLang="en-DE" sz="2400" b="1" dirty="0"/>
              <a:t>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9622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21594</TotalTime>
  <Words>1968</Words>
  <Application>Microsoft Macintosh PowerPoint</Application>
  <PresentationFormat>Widescreen</PresentationFormat>
  <Paragraphs>284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Helvetica Neue</vt:lpstr>
      <vt:lpstr>Open Sans</vt:lpstr>
      <vt:lpstr>Times New Roman</vt:lpstr>
      <vt:lpstr>Office Theme</vt:lpstr>
      <vt:lpstr>Introduction to Simulation Based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Formalism. Bayes rule (theorem).</vt:lpstr>
      <vt:lpstr>Continuous space</vt:lpstr>
      <vt:lpstr> </vt:lpstr>
      <vt:lpstr>Bayesian vs Frequentist murder trial</vt:lpstr>
      <vt:lpstr>Coin-flipping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 sea</dc:creator>
  <cp:lastModifiedBy>Alina Bazarova</cp:lastModifiedBy>
  <cp:revision>42</cp:revision>
  <dcterms:created xsi:type="dcterms:W3CDTF">2023-11-23T11:24:45Z</dcterms:created>
  <dcterms:modified xsi:type="dcterms:W3CDTF">2024-06-09T14:41:31Z</dcterms:modified>
</cp:coreProperties>
</file>