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8"/>
  </p:notesMasterIdLst>
  <p:handoutMasterIdLst>
    <p:handoutMasterId r:id="rId29"/>
  </p:handoutMasterIdLst>
  <p:sldIdLst>
    <p:sldId id="284" r:id="rId10"/>
    <p:sldId id="285" r:id="rId11"/>
    <p:sldId id="299" r:id="rId12"/>
    <p:sldId id="312" r:id="rId13"/>
    <p:sldId id="300" r:id="rId14"/>
    <p:sldId id="313" r:id="rId15"/>
    <p:sldId id="314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50000" autoAdjust="0"/>
  </p:normalViewPr>
  <p:slideViewPr>
    <p:cSldViewPr snapToObjects="1">
      <p:cViewPr varScale="1">
        <p:scale>
          <a:sx n="85" d="100"/>
          <a:sy n="85" d="100"/>
        </p:scale>
        <p:origin x="458" y="62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18.12.2017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r>
              <a:rPr lang="en-US" dirty="0"/>
              <a:t>Today me and Francesca will present the research made by </a:t>
            </a:r>
            <a:r>
              <a:rPr lang="en-US" dirty="0" err="1"/>
              <a:t>HollKamp</a:t>
            </a:r>
            <a:r>
              <a:rPr lang="en-US" dirty="0"/>
              <a:t> and Gordon in 1996 about the comparison between </a:t>
            </a:r>
            <a:r>
              <a:rPr lang="en-US" dirty="0" err="1"/>
              <a:t>piezos</a:t>
            </a:r>
            <a:r>
              <a:rPr lang="en-US" dirty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42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68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89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72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042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72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037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5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880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42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147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535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378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75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hyperlink" Target="https://collective-dynamics.eu/index.php/cod/article/view/A2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dirty="0"/>
          </a:p>
          <a:p>
            <a:r>
              <a:rPr lang="tr-TR" dirty="0"/>
              <a:t>Emek Barış </a:t>
            </a:r>
            <a:r>
              <a:rPr lang="tr-TR" dirty="0" err="1"/>
              <a:t>Küçüktabak</a:t>
            </a:r>
            <a:r>
              <a:rPr lang="tr-TR" dirty="0"/>
              <a:t>, </a:t>
            </a:r>
            <a:r>
              <a:rPr lang="pt-BR" dirty="0"/>
              <a:t>Francesca </a:t>
            </a:r>
            <a:r>
              <a:rPr lang="pt-BR" dirty="0" err="1"/>
              <a:t>Sabena</a:t>
            </a:r>
            <a:r>
              <a:rPr lang="pt-BR" dirty="0"/>
              <a:t>, 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>
                <a:solidFill>
                  <a:srgbClr val="FFFFFF"/>
                </a:solidFill>
              </a:rPr>
              <a:t>Hangxi</a:t>
            </a:r>
            <a:r>
              <a:rPr lang="nb-NO" dirty="0">
                <a:solidFill>
                  <a:srgbClr val="FFFFFF"/>
                </a:solidFill>
              </a:rPr>
              <a:t> Li</a:t>
            </a:r>
            <a:r>
              <a:rPr lang="pt-BR" dirty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/>
              <a:t>Lecture with Computer Exercises: Modelling and Simulating Social Systems with MATLAB </a:t>
            </a:r>
            <a:br>
              <a:rPr lang="en-GB" sz="2000" dirty="0"/>
            </a:br>
            <a:br>
              <a:rPr lang="en-GB" sz="2000" dirty="0"/>
            </a:br>
            <a:r>
              <a:rPr lang="en-GB" dirty="0"/>
              <a:t>How 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%add picture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1" b="16405"/>
          <a:stretch/>
        </p:blipFill>
        <p:spPr>
          <a:xfrm>
            <a:off x="323849" y="620688"/>
            <a:ext cx="11537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512693" cy="422680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36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CBC903-DE63-496F-9BDD-7965F9290E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939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8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1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Discussion</a:t>
            </a:r>
            <a:endParaRPr lang="de-CH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0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List </a:t>
            </a:r>
            <a:r>
              <a:rPr lang="de-CH" sz="2400" b="1" dirty="0" err="1"/>
              <a:t>of</a:t>
            </a:r>
            <a:r>
              <a:rPr lang="de-CH" sz="2400" b="1" dirty="0"/>
              <a:t> 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Simulation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Discussion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1988840"/>
            <a:ext cx="6795522" cy="382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38745-A294-422B-908E-84B0615F3916}"/>
              </a:ext>
            </a:extLst>
          </p:cNvPr>
          <p:cNvSpPr txBox="1"/>
          <p:nvPr/>
        </p:nvSpPr>
        <p:spPr>
          <a:xfrm>
            <a:off x="909043" y="3170585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Pedestrian Traffic</a:t>
            </a:r>
          </a:p>
          <a:p>
            <a:pPr algn="ctr"/>
            <a:r>
              <a:rPr lang="en-US" altLang="zh-CN" sz="2400" dirty="0"/>
              <a:t>Simulation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1EEFF-867C-45D3-989F-EB594B2FCEC3}"/>
              </a:ext>
            </a:extLst>
          </p:cNvPr>
          <p:cNvSpPr txBox="1"/>
          <p:nvPr/>
        </p:nvSpPr>
        <p:spPr>
          <a:xfrm>
            <a:off x="6957715" y="5917545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https://www.youtube.com/watch?v=UUHFMtR9q9M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66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2050" name="Picture 2" descr="https://cdn4.i-scmp.com/sites/default/files/styles/980x551/public/2013/08/22/trafficjam.jpg?itok=yuoaO3YY">
            <a:extLst>
              <a:ext uri="{FF2B5EF4-FFF2-40B4-BE49-F238E27FC236}">
                <a16:creationId xmlns:a16="http://schemas.microsoft.com/office/drawing/2014/main" id="{077562F9-AB18-45C2-B12A-EABEF791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7" y="1644634"/>
            <a:ext cx="7572362" cy="4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B7233-AF8E-4C07-96FE-E1A674A27C72}"/>
              </a:ext>
            </a:extLst>
          </p:cNvPr>
          <p:cNvSpPr txBox="1"/>
          <p:nvPr/>
        </p:nvSpPr>
        <p:spPr>
          <a:xfrm>
            <a:off x="9045947" y="342900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Car Traffic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950" y="2695821"/>
            <a:ext cx="362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01125B-EB0B-40EF-AF20-AA1B692E9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861" y="2102366"/>
            <a:ext cx="4057650" cy="332422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A65AF8-2E35-46A1-8DDC-3B6D7FF02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30475"/>
              </p:ext>
            </p:extLst>
          </p:nvPr>
        </p:nvGraphicFramePr>
        <p:xfrm>
          <a:off x="561975" y="3836988"/>
          <a:ext cx="58007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3073320" imgH="634680" progId="Equation.DSMT4">
                  <p:embed/>
                </p:oleObj>
              </mc:Choice>
              <mc:Fallback>
                <p:oleObj name="Equation" r:id="rId6" imgW="3073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975" y="3836988"/>
                        <a:ext cx="580072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834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74" y="1916832"/>
            <a:ext cx="7187344" cy="3593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97BD7-B3F7-440B-AC8E-DC0DFFF867E1}"/>
              </a:ext>
            </a:extLst>
          </p:cNvPr>
          <p:cNvSpPr/>
          <p:nvPr/>
        </p:nvSpPr>
        <p:spPr>
          <a:xfrm>
            <a:off x="2332794" y="5795583"/>
            <a:ext cx="7145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SEITZ, Michael J. et al. The Superposition Principle: A Conceptual Perspective on Pedestrian Stream 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Simulations.</a:t>
            </a:r>
            <a:r>
              <a:rPr lang="en-US" altLang="zh-CN" sz="110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Collective</a:t>
            </a:r>
            <a:r>
              <a:rPr lang="en-US" altLang="zh-CN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 Dynamics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, [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S.l.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], v. 1, p. 1-19, mar. 2016. ISSN 2366-8539. Available at: &lt;</a:t>
            </a:r>
            <a:r>
              <a:rPr lang="en-US" altLang="zh-CN" sz="1100" u="sng" dirty="0">
                <a:solidFill>
                  <a:srgbClr val="006699"/>
                </a:solidFill>
                <a:latin typeface="Verdana" panose="020B0604030504040204" pitchFamily="34" charset="0"/>
                <a:hlinkClick r:id="rId5"/>
              </a:rPr>
              <a:t>https://collective-dynamics.eu/index.php/cod/article/view/A2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&gt;.</a:t>
            </a:r>
            <a:endParaRPr lang="zh-CN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07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12" name="Picture 11" descr="Apero in the ETH">
            <a:extLst>
              <a:ext uri="{FF2B5EF4-FFF2-40B4-BE49-F238E27FC236}">
                <a16:creationId xmlns:a16="http://schemas.microsoft.com/office/drawing/2014/main" id="{02C770D0-E5E0-4543-9197-9520202FEC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04" y="1844824"/>
            <a:ext cx="5688632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B65EC9-9642-45CC-94C9-1A156CE94DAF}"/>
              </a:ext>
            </a:extLst>
          </p:cNvPr>
          <p:cNvSpPr txBox="1"/>
          <p:nvPr/>
        </p:nvSpPr>
        <p:spPr>
          <a:xfrm>
            <a:off x="1485107" y="34785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Apero</a:t>
            </a:r>
            <a:r>
              <a:rPr lang="en-US" sz="2800" dirty="0"/>
              <a:t> in ETH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2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988840"/>
            <a:ext cx="88129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Number of People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Food Locations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Tables’ Disposition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024A4994-C919-43DB-9AF5-0132022EE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40" y="1176535"/>
            <a:ext cx="6455701" cy="4841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94D9F-0973-4343-B72F-16A2FB57CF66}"/>
              </a:ext>
            </a:extLst>
          </p:cNvPr>
          <p:cNvSpPr txBox="1"/>
          <p:nvPr/>
        </p:nvSpPr>
        <p:spPr>
          <a:xfrm>
            <a:off x="1598813" y="5500558"/>
            <a:ext cx="283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Force Model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ED87D-EC41-445B-A720-20DFFDC22090}"/>
              </a:ext>
            </a:extLst>
          </p:cNvPr>
          <p:cNvCxnSpPr>
            <a:cxnSpLocks/>
          </p:cNvCxnSpPr>
          <p:nvPr/>
        </p:nvCxnSpPr>
        <p:spPr>
          <a:xfrm flipV="1">
            <a:off x="3022294" y="4509120"/>
            <a:ext cx="0" cy="792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6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096" y="1263821"/>
            <a:ext cx="88129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Force due to Destination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Considering a pedestrian </a:t>
            </a:r>
            <a:r>
              <a:rPr lang="en-US" dirty="0" err="1"/>
              <a:t>alfa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Force due to other pedestrians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Monotonic decreasing force field with elliptical shape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dirty="0"/>
              <a:t>Explain w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affected differently by people in front or behind him/her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302" y="24424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velocity direction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34" y="321613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on a pedestrian due to destination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282" y="46747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/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94EC2-3908-4316-89CA-844E55B8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87" y="2223998"/>
                <a:ext cx="2249718" cy="790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/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BDF5E8-E7C3-478A-8378-D76F462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35" y="3192861"/>
                <a:ext cx="2782621" cy="392608"/>
              </a:xfrm>
              <a:prstGeom prst="rect">
                <a:avLst/>
              </a:prstGeom>
              <a:blipFill>
                <a:blip r:embed="rId5"/>
                <a:stretch>
                  <a:fillRect l="-2845" t="-18750" r="-6127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/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)]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96683B-80B6-4713-B84D-460267A8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553" y="4631990"/>
                <a:ext cx="2679003" cy="385042"/>
              </a:xfrm>
              <a:prstGeom prst="rect">
                <a:avLst/>
              </a:prstGeom>
              <a:blipFill>
                <a:blip r:embed="rId6"/>
                <a:stretch>
                  <a:fillRect l="-4091" t="-34921" r="-4545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/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59F17-9BF2-457E-AC5E-9CC087B1F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9" y="4631990"/>
                <a:ext cx="4878195" cy="563680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25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1169</Words>
  <Application>Microsoft Office PowerPoint</Application>
  <PresentationFormat>Custom</PresentationFormat>
  <Paragraphs>274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黑体</vt:lpstr>
      <vt:lpstr>Arial</vt:lpstr>
      <vt:lpstr>Cambria Math</vt:lpstr>
      <vt:lpstr>Verdana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MathType 6.0 Equation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Hangxi Li</cp:lastModifiedBy>
  <cp:revision>404</cp:revision>
  <cp:lastPrinted>2013-06-08T11:22:51Z</cp:lastPrinted>
  <dcterms:created xsi:type="dcterms:W3CDTF">2016-10-04T10:45:11Z</dcterms:created>
  <dcterms:modified xsi:type="dcterms:W3CDTF">2017-12-18T18:24:01Z</dcterms:modified>
</cp:coreProperties>
</file>