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5"/>
  </p:notesMasterIdLst>
  <p:handoutMasterIdLst>
    <p:handoutMasterId r:id="rId26"/>
  </p:handoutMasterIdLst>
  <p:sldIdLst>
    <p:sldId id="284" r:id="rId10"/>
    <p:sldId id="285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74" userDrawn="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orient="horz" pos="25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E6B3"/>
    <a:srgbClr val="FFCC66"/>
    <a:srgbClr val="FF9933"/>
    <a:srgbClr val="FF00FF"/>
    <a:srgbClr val="FF7C80"/>
    <a:srgbClr val="00FF00"/>
    <a:srgbClr val="000000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247" autoAdjust="0"/>
    <p:restoredTop sz="50000" autoAdjust="0"/>
  </p:normalViewPr>
  <p:slideViewPr>
    <p:cSldViewPr snapToObjects="1">
      <p:cViewPr>
        <p:scale>
          <a:sx n="87" d="100"/>
          <a:sy n="87" d="100"/>
        </p:scale>
        <p:origin x="0" y="400"/>
      </p:cViewPr>
      <p:guideLst>
        <p:guide orient="horz" pos="391"/>
        <p:guide orient="horz" pos="1275"/>
        <p:guide orient="horz" pos="3929"/>
        <p:guide orient="horz" pos="2160"/>
        <p:guide orient="horz" pos="3067"/>
        <p:guide orient="horz" pos="4269"/>
        <p:guide orient="horz" pos="3997"/>
        <p:guide pos="74"/>
        <p:guide pos="7585"/>
        <p:guide pos="3839"/>
        <p:guide pos="204"/>
        <p:guide pos="7472"/>
        <p:guide orient="horz" pos="482"/>
        <p:guide orient="horz" pos="2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0" d="100"/>
          <a:sy n="60" d="100"/>
        </p:scale>
        <p:origin x="3216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18.12.17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18.12.17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Hello,</a:t>
            </a:r>
          </a:p>
          <a:p>
            <a:r>
              <a:rPr lang="en-US" dirty="0" smtClean="0"/>
              <a:t>Today me and Francesca will present the research made by </a:t>
            </a:r>
            <a:r>
              <a:rPr lang="en-US" dirty="0" err="1" smtClean="0"/>
              <a:t>HollKamp</a:t>
            </a:r>
            <a:r>
              <a:rPr lang="en-US" dirty="0" smtClean="0"/>
              <a:t> and Gordon in 1996 about the comparison between </a:t>
            </a:r>
            <a:r>
              <a:rPr lang="en-US" dirty="0" err="1" smtClean="0"/>
              <a:t>piezos</a:t>
            </a:r>
            <a:r>
              <a:rPr lang="en-US" dirty="0" smtClean="0"/>
              <a:t> and constrained layer damping.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1427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72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0423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3722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50371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8518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530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 objective of the research consists in explaining what was known 20 years ago about </a:t>
            </a:r>
            <a:r>
              <a:rPr lang="en-US" dirty="0" err="1" smtClean="0"/>
              <a:t>piezos</a:t>
            </a:r>
            <a:r>
              <a:rPr lang="en-US" dirty="0" smtClean="0"/>
              <a:t>, </a:t>
            </a:r>
          </a:p>
          <a:p>
            <a:r>
              <a:rPr lang="en-US" dirty="0" smtClean="0"/>
              <a:t>and this is the first half of the half of the contents of the paper</a:t>
            </a:r>
          </a:p>
          <a:p>
            <a:r>
              <a:rPr lang="en-US" dirty="0" smtClean="0"/>
              <a:t>and the experimental comparison with another solution that was well established, the constrained layer damping treatments</a:t>
            </a:r>
          </a:p>
          <a:p>
            <a:r>
              <a:rPr lang="en-US" dirty="0" smtClean="0"/>
              <a:t>The experiment will be explained by Francesca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05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 objective of the research consists in explaining what was known 20 years ago about </a:t>
            </a:r>
            <a:r>
              <a:rPr lang="en-US" dirty="0" err="1" smtClean="0"/>
              <a:t>piezos</a:t>
            </a:r>
            <a:r>
              <a:rPr lang="en-US" dirty="0" smtClean="0"/>
              <a:t>, </a:t>
            </a:r>
          </a:p>
          <a:p>
            <a:r>
              <a:rPr lang="en-US" dirty="0" smtClean="0"/>
              <a:t>and this is the first half of the half of the contents of the paper</a:t>
            </a:r>
          </a:p>
          <a:p>
            <a:r>
              <a:rPr lang="en-US" dirty="0" smtClean="0"/>
              <a:t>and the experimental comparison with another solution that was well established, the constrained layer damping treatments</a:t>
            </a:r>
          </a:p>
          <a:p>
            <a:r>
              <a:rPr lang="en-US" dirty="0" smtClean="0"/>
              <a:t>The experiment will be explained by Francesca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758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4429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3782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7527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8427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44682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789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DFD3-A240-4707-BFC1-9B299799F8AC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84C4-A206-4501-9064-AF94C1ACB52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C16-B3C9-4902-9926-1FCE7B63C41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01F1-A377-4F4D-9E9E-EF07911F826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F150-2A08-4E73-BFD7-15E15B7F1BF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A33-53AB-48DB-A867-F8D96C85496B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8D77-DB74-408F-A3F4-3D60F7DE7D24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1DA4-9949-4645-A464-9FBBF71AEDC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E431-1D34-445E-929A-BF0502DCF00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DC89-1895-4430-AE7D-66E91A1A893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4D0-1BE0-46E7-95BA-66AFFD17EA6B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7CB0-9767-4CB4-8FD6-A4F7723CB289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8357-1CDD-4873-97B8-1C3332A00EA8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4F51-1546-4FCF-8801-85C611EB9780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CDE5-8E11-4066-A73C-0F832127395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8C27-DA25-4DE0-9779-E2E406F2966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31A3-84E7-4C91-8DE2-7CF2B41820A0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2C23-DCC1-4BE9-B97A-A68DC745766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FBD-B111-4D7F-991D-9DA41777350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EE80-FC16-42DB-A32D-72AED2B5C8D9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21FE-D649-4DA7-9C68-EDAE9595E71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AFAB-1854-42B4-B7C3-9CD27D314439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355E-FB23-4A5D-A551-6453E956D268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A0C8-57B9-4CB7-A710-6643B896695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1C82-A96F-4F61-B387-9430B4A55206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CE82-E53C-43EF-B7D8-70EF18475290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6583-AA57-4787-98F2-943B632DF064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557A-378F-4EE4-994E-E3338F728448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5D15-D4DC-40C2-9F7B-6270FF56549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CE9D-5AB5-4628-9114-7ED0915DFAD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B188-14CF-4E9C-8A9A-785E99DB8111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D37C-9A31-4807-A94C-AEE9BDEACE8E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2DE3-8CF8-4822-BA8E-EE003622829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A31-BF07-4C9E-ADAC-5F2D7778FE6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6F7-065A-41D3-A614-D5998FFC3B18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CB1E-2B78-4BDA-A045-A7835570795E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BB07-3E0C-4F9F-A9B0-301764437226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0C2C-12C6-452B-A107-F9371D3C3D41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D1C7-EFBF-429B-AB3C-1CC664DA7E84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5F3C-BA38-4962-8B97-C77B4FBD0035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A248-BB28-40EE-9E66-DF108DA30BAF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6F83-20AB-4DB4-A95D-F715AA463E41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B8B3-CC82-4EDE-925C-D62A90AFA27F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572B-D33C-44C0-8B8F-0A939AF3E66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C3D0-8370-4B16-8AFB-7503E67ACD89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0F29-FDFA-4CD0-95BF-5E57E149934B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1183-4B55-4DD6-9E15-7AB2A43FEBC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3C85-D4F2-4E93-818E-DA9CA0C2558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F41C-D832-4711-B41D-593EAFA1D1A5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33D1-6CFC-4D28-8BC3-A3C60ABB26E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AF26-7FEC-4810-9722-9134539F745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47B4-2605-4C5F-9D31-2F62DDB4018E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D304-DC96-4B94-9D4E-71413C54448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4D67-43F5-4134-B76D-C8EE7FCEEF6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7BE2-CCCD-4A5D-A722-C7711CA2530C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13F0-750F-472C-A666-419C2133C170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CB8-9EEA-4C95-9352-C4993A05463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1E95-D8C3-42BC-81D2-945F7D6220BF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4141-D59C-4B59-A501-9057E708A94E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828-05FE-45FB-A776-2E233EA1D7F8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D2E8-7A2A-4F7E-9FB4-5D6C44E19029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C186-5405-425F-932A-0583CEEA54C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17A-6F6C-471E-8D8A-5720A394312C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A530-9D0F-4958-9F0F-FC94E1F66F4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CAF9-E6D3-4332-B82A-96A1F2CE2C6E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7880-C88D-47E4-A5D9-A382312EEEAF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0CE6-40FB-492D-B644-DE1F075D66B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93E1-8F6B-46B1-911F-5B93B31327AC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94D-FE64-493B-99FF-849A34FCD311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35F5-8459-48C1-A16C-A729B913679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BAE6-937F-4BD8-B9B6-493AFFAF1DF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34A6-877F-4BD3-A5F8-5340079BB034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emf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E082F61-6B09-4EC3-82A4-8E0AFB6547D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aseline="0" dirty="0" smtClean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73" y="6313209"/>
            <a:ext cx="1721840" cy="4638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B9664DA-7FF8-42D8-8406-5465260E640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4A42FB9-0BC8-4C0F-9278-10617F15519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084B5E-0692-4837-9EEF-C31E39D811C0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C78DE59-A60E-4A2C-A940-05A21194A491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832F0E1-8CD5-4829-9676-4F90751EC77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53FB3CA-257E-4943-AF3E-D195BA72EB4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3C442DB-9629-47DE-993D-D833DEC56C8C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3C544B3-AC2F-4DB5-A68A-82E05FE26D2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16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0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80.png"/><Relationship Id="rId5" Type="http://schemas.openxmlformats.org/officeDocument/2006/relationships/image" Target="../media/image90.png"/><Relationship Id="rId6" Type="http://schemas.openxmlformats.org/officeDocument/2006/relationships/image" Target="../media/image100.png"/><Relationship Id="rId7" Type="http://schemas.openxmlformats.org/officeDocument/2006/relationships/image" Target="../media/image11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4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9.xml"/><Relationship Id="rId5" Type="http://schemas.openxmlformats.org/officeDocument/2006/relationships/image" Target="../media/image15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11.wmf"/><Relationship Id="rId8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2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u="sng" dirty="0" smtClean="0"/>
          </a:p>
          <a:p>
            <a:endParaRPr lang="pt-BR" dirty="0" smtClean="0"/>
          </a:p>
          <a:p>
            <a:r>
              <a:rPr lang="tr-TR" dirty="0" smtClean="0"/>
              <a:t>Emek </a:t>
            </a:r>
            <a:r>
              <a:rPr lang="tr-TR" dirty="0"/>
              <a:t>Barış </a:t>
            </a:r>
            <a:r>
              <a:rPr lang="tr-TR" dirty="0" err="1" smtClean="0"/>
              <a:t>Küçüktabak</a:t>
            </a:r>
            <a:r>
              <a:rPr lang="tr-TR" dirty="0" smtClean="0"/>
              <a:t>, </a:t>
            </a:r>
            <a:r>
              <a:rPr lang="pt-BR" dirty="0" smtClean="0"/>
              <a:t>Francesca </a:t>
            </a:r>
            <a:r>
              <a:rPr lang="pt-BR" dirty="0" err="1" smtClean="0"/>
              <a:t>Sabena</a:t>
            </a:r>
            <a:r>
              <a:rPr lang="pt-BR" dirty="0" smtClean="0"/>
              <a:t>, </a:t>
            </a:r>
            <a:r>
              <a:rPr lang="pt-BR" dirty="0"/>
              <a:t>Emile </a:t>
            </a:r>
            <a:r>
              <a:rPr lang="pt-BR" dirty="0" err="1"/>
              <a:t>Courthoud</a:t>
            </a:r>
            <a:r>
              <a:rPr lang="pt-BR" dirty="0"/>
              <a:t>, </a:t>
            </a:r>
            <a:r>
              <a:rPr lang="nb-NO" dirty="0" err="1" smtClean="0">
                <a:solidFill>
                  <a:srgbClr val="FFFFFF"/>
                </a:solidFill>
              </a:rPr>
              <a:t>Hangxi</a:t>
            </a:r>
            <a:r>
              <a:rPr lang="nb-NO" dirty="0" smtClean="0">
                <a:solidFill>
                  <a:srgbClr val="FFFFFF"/>
                </a:solidFill>
              </a:rPr>
              <a:t> </a:t>
            </a:r>
            <a:r>
              <a:rPr lang="nb-NO" dirty="0">
                <a:solidFill>
                  <a:srgbClr val="FFFFFF"/>
                </a:solidFill>
              </a:rPr>
              <a:t>Li</a:t>
            </a:r>
            <a:r>
              <a:rPr lang="pt-BR" dirty="0" smtClean="0">
                <a:solidFill>
                  <a:srgbClr val="FFFFFF"/>
                </a:solidFill>
              </a:rPr>
              <a:t>  </a:t>
            </a:r>
          </a:p>
          <a:p>
            <a:endParaRPr lang="pt-BR" dirty="0"/>
          </a:p>
          <a:p>
            <a:endParaRPr lang="en-GB" sz="500" dirty="0" smtClean="0"/>
          </a:p>
          <a:p>
            <a:endParaRPr lang="en-GB" sz="16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4-6E97-4972-B9A9-2953F3099315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656184"/>
          </a:xfrm>
        </p:spPr>
        <p:txBody>
          <a:bodyPr/>
          <a:lstStyle/>
          <a:p>
            <a:pPr algn="ctr"/>
            <a:r>
              <a:rPr lang="en-GB" sz="2000" dirty="0" smtClean="0"/>
              <a:t>Lecture with Computer Exercises: Modelling and Simulating Social Systems with MATLAB 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dirty="0" smtClean="0"/>
              <a:t>How </a:t>
            </a:r>
            <a:r>
              <a:rPr lang="en-GB" dirty="0"/>
              <a:t>do participants act during an </a:t>
            </a:r>
            <a:r>
              <a:rPr lang="en-GB" dirty="0" err="1"/>
              <a:t>apéro</a:t>
            </a:r>
            <a:r>
              <a:rPr lang="en-GB" dirty="0"/>
              <a:t> at ETH?</a:t>
            </a:r>
            <a:r>
              <a:rPr lang="en-GB" sz="2800" dirty="0"/>
              <a:t/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7" name="Rectangle 6"/>
          <p:cNvSpPr/>
          <p:nvPr/>
        </p:nvSpPr>
        <p:spPr>
          <a:xfrm>
            <a:off x="10433551" y="3212976"/>
            <a:ext cx="14927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 err="1">
                <a:solidFill>
                  <a:schemeClr val="bg2">
                    <a:lumMod val="85000"/>
                  </a:schemeClr>
                </a:solidFill>
                <a:latin typeface="Verdana" panose="020B0604030504040204" pitchFamily="34" charset="0"/>
              </a:rPr>
              <a:t>s</a:t>
            </a:r>
            <a:r>
              <a:rPr lang="en-GB" sz="1050" dirty="0" err="1" smtClean="0">
                <a:solidFill>
                  <a:schemeClr val="bg2">
                    <a:lumMod val="85000"/>
                  </a:schemeClr>
                </a:solidFill>
                <a:latin typeface="Verdana" panose="020B0604030504040204" pitchFamily="34" charset="0"/>
              </a:rPr>
              <a:t>ource:kestrel-cam</a:t>
            </a:r>
            <a:endParaRPr lang="en-GB" sz="1050" dirty="0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971" y="6308726"/>
            <a:ext cx="1800200" cy="549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1451" y="11247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%add picture</a:t>
            </a:r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1" b="16405"/>
          <a:stretch/>
        </p:blipFill>
        <p:spPr>
          <a:xfrm>
            <a:off x="323849" y="620688"/>
            <a:ext cx="1153794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693019" y="908720"/>
            <a:ext cx="871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Path towards the objective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Pedestrian follows the shortest polygonal route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objective: </a:t>
            </a:r>
            <a:r>
              <a:rPr lang="en-US" dirty="0" err="1"/>
              <a:t>Apéro</a:t>
            </a:r>
            <a:r>
              <a:rPr lang="en-US" dirty="0"/>
              <a:t> table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objective: nearest table in the </a:t>
            </a:r>
            <a:r>
              <a:rPr lang="en-US" dirty="0" err="1"/>
              <a:t>Apéro</a:t>
            </a:r>
            <a:r>
              <a:rPr lang="en-US" dirty="0"/>
              <a:t> room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Destination change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pic>
        <p:nvPicPr>
          <p:cNvPr id="5" name="Picture 4" descr="Schermata 2017-12-17 alle 16.14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19" y="3789040"/>
            <a:ext cx="5414211" cy="28804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Implementation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750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693019" y="1038672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Simulation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7035" y="1628800"/>
            <a:ext cx="864096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3 functions are used to consider the cost of every simulations: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Time cost function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Velocity cost function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Force cost function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conducted by averaging different simulations over 20 </a:t>
            </a:r>
            <a:r>
              <a:rPr lang="en-US" dirty="0" err="1"/>
              <a:t>attemps</a:t>
            </a:r>
            <a:r>
              <a:rPr lang="en-US" dirty="0"/>
              <a:t> each.</a:t>
            </a:r>
          </a:p>
          <a:p>
            <a:r>
              <a:rPr lang="en-US" dirty="0"/>
              <a:t>     The parameters that changed are: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Number of participants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Number of tables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Disposition of tables (circular or rectangular)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Distance between food positions on the buffet table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endParaRPr lang="en-US" dirty="0"/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482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765027" y="1124744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Changing the number of participants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987" y="807839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Simulation </a:t>
            </a:r>
          </a:p>
        </p:txBody>
      </p:sp>
      <p:pic>
        <p:nvPicPr>
          <p:cNvPr id="5" name="Picture 4" descr="Schermata 2017-12-17 alle 16.40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1" y="2674927"/>
            <a:ext cx="4680520" cy="2864539"/>
          </a:xfrm>
          <a:prstGeom prst="rect">
            <a:avLst/>
          </a:prstGeom>
        </p:spPr>
      </p:pic>
      <p:pic>
        <p:nvPicPr>
          <p:cNvPr id="7" name="Picture 6" descr="Schermata 2017-12-17 alle 16.40.3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59" y="1056480"/>
            <a:ext cx="4700711" cy="2711949"/>
          </a:xfrm>
          <a:prstGeom prst="rect">
            <a:avLst/>
          </a:prstGeom>
        </p:spPr>
      </p:pic>
      <p:pic>
        <p:nvPicPr>
          <p:cNvPr id="8" name="Picture 7" descr="Schermata 2017-12-17 alle 16.40.4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352" y="4077072"/>
            <a:ext cx="4658762" cy="24156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04987" y="692696"/>
            <a:ext cx="268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Simulation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011" y="1340768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Changing the food positions</a:t>
            </a:r>
          </a:p>
        </p:txBody>
      </p:sp>
      <p:pic>
        <p:nvPicPr>
          <p:cNvPr id="5" name="Picture 4" descr="Schermata 2017-12-17 alle 21.09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8" y="2664156"/>
            <a:ext cx="5760639" cy="3033450"/>
          </a:xfrm>
          <a:prstGeom prst="rect">
            <a:avLst/>
          </a:prstGeom>
        </p:spPr>
      </p:pic>
      <p:pic>
        <p:nvPicPr>
          <p:cNvPr id="8" name="Picture 7" descr="Schermata 2017-12-17 alle 21.10.0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99" y="980728"/>
            <a:ext cx="4528470" cy="2450976"/>
          </a:xfrm>
          <a:prstGeom prst="rect">
            <a:avLst/>
          </a:prstGeom>
        </p:spPr>
      </p:pic>
      <p:pic>
        <p:nvPicPr>
          <p:cNvPr id="9" name="Picture 8" descr="Schermata 2017-12-17 alle 21.10.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566" y="3936327"/>
            <a:ext cx="5135348" cy="24413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16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764704"/>
            <a:ext cx="48965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 err="1"/>
              <a:t>Results</a:t>
            </a:r>
            <a:r>
              <a:rPr lang="de-CH" sz="3200" b="1" dirty="0"/>
              <a:t> </a:t>
            </a:r>
            <a:r>
              <a:rPr lang="de-CH" sz="3200" b="1" dirty="0" err="1"/>
              <a:t>and</a:t>
            </a:r>
            <a:r>
              <a:rPr lang="de-CH" sz="3200" b="1" dirty="0"/>
              <a:t> </a:t>
            </a:r>
            <a:r>
              <a:rPr lang="de-CH" sz="3200" b="1" dirty="0" err="1"/>
              <a:t>discussion</a:t>
            </a:r>
            <a:endParaRPr lang="de-CH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866900"/>
            <a:ext cx="797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%write something about final results and what configuration is better </a:t>
            </a:r>
            <a:r>
              <a:rPr lang="en-US" dirty="0" err="1"/>
              <a:t>ecc</a:t>
            </a:r>
            <a:r>
              <a:rPr lang="mr-IN" dirty="0"/>
              <a:t>…</a:t>
            </a:r>
            <a:endParaRPr lang="it-IT" dirty="0"/>
          </a:p>
          <a:p>
            <a:r>
              <a:rPr lang="en-US" dirty="0"/>
              <a:t>%A</a:t>
            </a:r>
            <a:r>
              <a:rPr lang="it-IT" dirty="0" err="1"/>
              <a:t>dd</a:t>
            </a:r>
            <a:r>
              <a:rPr lang="it-IT" dirty="0"/>
              <a:t> </a:t>
            </a:r>
            <a:r>
              <a:rPr lang="it-IT" dirty="0" err="1"/>
              <a:t>videos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40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434558" y="3212852"/>
            <a:ext cx="26865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 err="1"/>
              <a:t>Thank</a:t>
            </a:r>
            <a:r>
              <a:rPr lang="de-CH" sz="3200" b="1" dirty="0"/>
              <a:t> </a:t>
            </a:r>
            <a:r>
              <a:rPr lang="de-CH" sz="3200" b="1" dirty="0" err="1"/>
              <a:t>you</a:t>
            </a:r>
            <a:r>
              <a:rPr lang="de-CH" sz="3200" b="1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20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Source: Pix4D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List </a:t>
            </a:r>
            <a:r>
              <a:rPr lang="de-CH" sz="2400" b="1" dirty="0" err="1" smtClean="0"/>
              <a:t>of</a:t>
            </a:r>
            <a:r>
              <a:rPr lang="de-CH" sz="2400" b="1" dirty="0" smtClean="0"/>
              <a:t> Contents</a:t>
            </a:r>
            <a:endParaRPr lang="de-CH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5049" y="1615854"/>
            <a:ext cx="8812946" cy="655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Introduction and 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  Description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 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  Simulation Results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 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086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Source: Pix4D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3" y="591122"/>
            <a:ext cx="7187344" cy="359367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845" y="2992974"/>
            <a:ext cx="5579835" cy="31386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466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err="1"/>
              <a:t>Introduction</a:t>
            </a:r>
            <a:r>
              <a:rPr lang="de-CH" sz="2400" b="1" dirty="0"/>
              <a:t> </a:t>
            </a:r>
            <a:r>
              <a:rPr lang="de-CH" sz="2400" b="1" dirty="0" err="1"/>
              <a:t>and</a:t>
            </a:r>
            <a:r>
              <a:rPr lang="de-CH" sz="2400" b="1" dirty="0"/>
              <a:t> Motivation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049" y="1615854"/>
            <a:ext cx="8812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Force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1" name="Picture 10" descr="https://www.ethz.ch/services/en/service/rooms-locations-transports/rooms-and-buildings/rectorate-rooms/others/semper-aula/_jcr_content/par/slideshow/images/image-5.imageformat.lightbox.43657564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14" y="2355048"/>
            <a:ext cx="4431800" cy="34440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/>
          <p:cNvGrpSpPr/>
          <p:nvPr/>
        </p:nvGrpSpPr>
        <p:grpSpPr>
          <a:xfrm>
            <a:off x="-787565" y="1455202"/>
            <a:ext cx="10810321" cy="4710102"/>
            <a:chOff x="7187878" y="-2280476"/>
            <a:chExt cx="10810321" cy="471010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40549" y="-2280476"/>
              <a:ext cx="4057650" cy="332422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187878" y="2060294"/>
              <a:ext cx="2430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kern="1200" dirty="0"/>
            </a:p>
          </p:txBody>
        </p:sp>
      </p:grpSp>
      <p:pic>
        <p:nvPicPr>
          <p:cNvPr id="16" name="Picture 1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31" y="4824590"/>
            <a:ext cx="5304054" cy="12406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346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err="1"/>
              <a:t>Introduction</a:t>
            </a:r>
            <a:r>
              <a:rPr lang="de-CH" sz="2400" b="1" dirty="0"/>
              <a:t> </a:t>
            </a:r>
            <a:r>
              <a:rPr lang="de-CH" sz="2400" b="1" dirty="0" err="1"/>
              <a:t>and</a:t>
            </a:r>
            <a:r>
              <a:rPr lang="de-CH" sz="2400" b="1" dirty="0"/>
              <a:t> Motivation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049" y="1615854"/>
            <a:ext cx="8812946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400" dirty="0"/>
              <a:t>How does the number of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People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Food / drinks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Tables (and their disposition)</a:t>
            </a:r>
          </a:p>
          <a:p>
            <a:endParaRPr lang="en-US" sz="2400" dirty="0"/>
          </a:p>
          <a:p>
            <a:r>
              <a:rPr lang="en-US" sz="2400" dirty="0"/>
              <a:t>affect the behavior of the participants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" name="Picture 2" descr="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651" y="2204864"/>
            <a:ext cx="5454699" cy="30648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4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Description </a:t>
            </a:r>
            <a:r>
              <a:rPr lang="de-CH" sz="2400" b="1" dirty="0" err="1"/>
              <a:t>of</a:t>
            </a:r>
            <a:r>
              <a:rPr lang="de-CH" sz="2400" b="1" dirty="0"/>
              <a:t> </a:t>
            </a:r>
            <a:r>
              <a:rPr lang="de-CH" sz="2400" b="1" dirty="0" err="1"/>
              <a:t>the</a:t>
            </a:r>
            <a:r>
              <a:rPr lang="de-CH" sz="2400" b="1" dirty="0"/>
              <a:t>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6096" y="1263821"/>
            <a:ext cx="881294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Force due to Destination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Considering a pedestrian </a:t>
            </a:r>
            <a:r>
              <a:rPr lang="en-US" dirty="0" err="1"/>
              <a:t>alfa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Force due to other pedestrians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Monotonic decreasing force field with elliptical shape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lvl="2"/>
            <a:r>
              <a:rPr lang="en-US" dirty="0"/>
              <a:t>Explain w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Pedestrian affected differently by people in front or behind him/her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302" y="244242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velocity direction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7834" y="3216137"/>
            <a:ext cx="453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Force on a pedestrian due to destination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1282" y="467472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4C894EC2-3908-4316-89CA-844E55B8B61F}"/>
                  </a:ext>
                </a:extLst>
              </p:cNvPr>
              <p:cNvSpPr txBox="1"/>
              <p:nvPr/>
            </p:nvSpPr>
            <p:spPr>
              <a:xfrm>
                <a:off x="2205187" y="2223998"/>
                <a:ext cx="2249718" cy="790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894EC2-3908-4316-89CA-844E55B8B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187" y="2223998"/>
                <a:ext cx="2249718" cy="7909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D4BDF5E8-E7C3-478A-8378-D76F4624A1D3}"/>
                  </a:ext>
                </a:extLst>
              </p:cNvPr>
              <p:cNvSpPr txBox="1"/>
              <p:nvPr/>
            </p:nvSpPr>
            <p:spPr>
              <a:xfrm>
                <a:off x="1938735" y="3192861"/>
                <a:ext cx="2782621" cy="392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BDF5E8-E7C3-478A-8378-D76F4624A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735" y="3192861"/>
                <a:ext cx="2782621" cy="392608"/>
              </a:xfrm>
              <a:prstGeom prst="rect">
                <a:avLst/>
              </a:prstGeom>
              <a:blipFill>
                <a:blip r:embed="rId5"/>
                <a:stretch>
                  <a:fillRect l="-2845" t="-18750" r="-6127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7A96683B-80B6-4713-B84D-460267A807EA}"/>
                  </a:ext>
                </a:extLst>
              </p:cNvPr>
              <p:cNvSpPr txBox="1"/>
              <p:nvPr/>
            </p:nvSpPr>
            <p:spPr>
              <a:xfrm>
                <a:off x="1952553" y="4631990"/>
                <a:ext cx="2679003" cy="385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𝛼𝛽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dirty="0"/>
                  <a:t>)]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96683B-80B6-4713-B84D-460267A8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553" y="4631990"/>
                <a:ext cx="2679003" cy="385042"/>
              </a:xfrm>
              <a:prstGeom prst="rect">
                <a:avLst/>
              </a:prstGeom>
              <a:blipFill>
                <a:blip r:embed="rId6"/>
                <a:stretch>
                  <a:fillRect l="-4091" t="-34921" r="-4545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6EB59F17-9BF2-457E-AC5E-9CC087B1FBFA}"/>
                  </a:ext>
                </a:extLst>
              </p:cNvPr>
              <p:cNvSpPr txBox="1"/>
              <p:nvPr/>
            </p:nvSpPr>
            <p:spPr>
              <a:xfrm>
                <a:off x="6093619" y="4631990"/>
                <a:ext cx="4878195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𝛼𝛽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𝛼𝛽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b="0" i="1" smtClean="0">
                                                  <a:latin typeface="Cambria Math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B59F17-9BF2-457E-AC5E-9CC087B1F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19" y="4631990"/>
                <a:ext cx="4878195" cy="563680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9257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Description </a:t>
            </a:r>
            <a:r>
              <a:rPr lang="de-CH" sz="2400" b="1" dirty="0" err="1"/>
              <a:t>of</a:t>
            </a:r>
            <a:r>
              <a:rPr lang="de-CH" sz="2400" b="1" dirty="0"/>
              <a:t> </a:t>
            </a:r>
            <a:r>
              <a:rPr lang="de-CH" sz="2400" b="1" dirty="0" err="1"/>
              <a:t>the</a:t>
            </a:r>
            <a:r>
              <a:rPr lang="de-CH" sz="2400" b="1" dirty="0"/>
              <a:t>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717" y="1613404"/>
            <a:ext cx="881294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Force due to obstacles and walls</a:t>
            </a:r>
          </a:p>
          <a:p>
            <a:pPr marL="1828800" lvl="3" indent="-457200">
              <a:buFont typeface="Wingdings" charset="2"/>
              <a:buChar char="Ø"/>
            </a:pPr>
            <a:endParaRPr lang="en-US" dirty="0"/>
          </a:p>
          <a:p>
            <a:pPr marL="1371600" lvl="2" indent="-457200">
              <a:buFont typeface="Wingdings" charset="2"/>
              <a:buChar char="Ø"/>
            </a:pPr>
            <a:r>
              <a:rPr lang="en-US" dirty="0"/>
              <a:t>Monotonically decreasing force field </a:t>
            </a:r>
          </a:p>
          <a:p>
            <a:pPr marL="1371600" lvl="2" indent="-457200">
              <a:buFont typeface="Wingdings" charset="2"/>
              <a:buChar char="Ø"/>
            </a:pPr>
            <a:endParaRPr lang="en-US" dirty="0"/>
          </a:p>
          <a:p>
            <a:pPr marL="1371600" lvl="2" indent="-457200">
              <a:buFont typeface="Wingdings" charset="2"/>
              <a:buChar char="Ø"/>
            </a:pPr>
            <a:endParaRPr lang="en-US" dirty="0"/>
          </a:p>
          <a:p>
            <a:pPr marL="1371600" lvl="2" indent="-45720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Total Force</a:t>
            </a:r>
          </a:p>
          <a:p>
            <a:pPr marL="1257300" lvl="2" indent="-342900">
              <a:buFont typeface="Wingdings" charset="2"/>
              <a:buChar char="Ø"/>
            </a:pPr>
            <a:endParaRPr lang="en-US" sz="2400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Summation of all forces 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157FECBC-CD11-47E9-8D82-7E633E3B13A0}"/>
                  </a:ext>
                </a:extLst>
              </p:cNvPr>
              <p:cNvSpPr txBox="1"/>
              <p:nvPr/>
            </p:nvSpPr>
            <p:spPr>
              <a:xfrm>
                <a:off x="3861371" y="2924944"/>
                <a:ext cx="3512693" cy="422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2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20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2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7FECBC-CD11-47E9-8D82-7E633E3B1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371" y="2924944"/>
                <a:ext cx="3512693" cy="422680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9AC8903-BAE7-491E-AF1D-DA5CAD967CE0}"/>
                  </a:ext>
                </a:extLst>
              </p:cNvPr>
              <p:cNvSpPr txBox="1"/>
              <p:nvPr/>
            </p:nvSpPr>
            <p:spPr>
              <a:xfrm>
                <a:off x="3041271" y="5171351"/>
                <a:ext cx="5036956" cy="862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altLang="zh-CN" sz="2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altLang="zh-CN" sz="2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2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2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b>
                          </m:sSub>
                        </m:e>
                      </m:nary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2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AC8903-BAE7-491E-AF1D-DA5CAD967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271" y="5171351"/>
                <a:ext cx="5036956" cy="8627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5363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Implementation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049" y="1615854"/>
            <a:ext cx="8812946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Person-Person repulsion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Exponentially decreasing potential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Force multiplied by different coefficients considering the relative position of the people </a:t>
            </a:r>
          </a:p>
          <a:p>
            <a:pPr lvl="2"/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Table-Person repulsion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The tables are obstacles while the people are directed to the food.</a:t>
            </a:r>
          </a:p>
          <a:p>
            <a:pPr lvl="2"/>
            <a:r>
              <a:rPr lang="en-US" dirty="0"/>
              <a:t>      </a:t>
            </a:r>
          </a:p>
          <a:p>
            <a:pPr lvl="2"/>
            <a:r>
              <a:rPr lang="en-US" dirty="0"/>
              <a:t>      Table-person constant Ct=0.05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endParaRPr lang="en-US" sz="2400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C6E18E96-92C6-4EB2-8885-65463088671A}"/>
                  </a:ext>
                </a:extLst>
              </p:cNvPr>
              <p:cNvSpPr txBox="1"/>
              <p:nvPr/>
            </p:nvSpPr>
            <p:spPr>
              <a:xfrm>
                <a:off x="5013499" y="2791762"/>
                <a:ext cx="1051826" cy="405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E18E96-92C6-4EB2-8885-654630886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499" y="2791762"/>
                <a:ext cx="1051826" cy="405239"/>
              </a:xfrm>
              <a:prstGeom prst="rect">
                <a:avLst/>
              </a:prstGeom>
              <a:blipFill>
                <a:blip r:embed="rId4"/>
                <a:stretch>
                  <a:fillRect l="-5202" t="-3030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7830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829222" y="1268760"/>
            <a:ext cx="84249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Wall-Person repulsion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Total repulsion force is equal to the superposition of all the point source contribution: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Discretization of the </a:t>
            </a:r>
            <a:r>
              <a:rPr lang="en-US" dirty="0" err="1"/>
              <a:t>Apéro</a:t>
            </a:r>
            <a:r>
              <a:rPr lang="en-US" dirty="0"/>
              <a:t> room into a </a:t>
            </a:r>
          </a:p>
          <a:p>
            <a:pPr lvl="2"/>
            <a:r>
              <a:rPr lang="en-US" dirty="0"/>
              <a:t>      rectangular mesh of points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Implementation</a:t>
            </a:r>
          </a:p>
        </p:txBody>
      </p:sp>
      <p:pic>
        <p:nvPicPr>
          <p:cNvPr id="5" name="Picture 4" descr="Schermata 2017-12-17 alle 21.24.5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99" y="2501430"/>
            <a:ext cx="4226372" cy="3816424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ADCBC903-DE63-496F-9BDD-7965F9290E0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914900" y="2654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14900" y="2654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D7D785D7-83AF-4E60-9334-92A09A01766A}"/>
                  </a:ext>
                </a:extLst>
              </p:cNvPr>
              <p:cNvSpPr txBox="1"/>
              <p:nvPr/>
            </p:nvSpPr>
            <p:spPr>
              <a:xfrm>
                <a:off x="2599243" y="2803139"/>
                <a:ext cx="2584938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𝑤𝑎𝑙𝑙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𝑝𝑒𝑟𝑠𝑜𝑛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D785D7-83AF-4E60-9334-92A09A01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243" y="2803139"/>
                <a:ext cx="2584938" cy="7789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  <p:extLst>
      <p:ext uri="{BB962C8B-B14F-4D97-AF65-F5344CB8AC3E}">
        <p14:creationId xmlns:p14="http://schemas.microsoft.com/office/powerpoint/2010/main" val="9392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383</TotalTime>
  <Words>852</Words>
  <Application>Microsoft Macintosh PowerPoint</Application>
  <PresentationFormat>Personalizzato</PresentationFormat>
  <Paragraphs>244</Paragraphs>
  <Slides>15</Slides>
  <Notes>15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9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32" baseType="lpstr">
      <vt:lpstr>Cambria Math</vt:lpstr>
      <vt:lpstr>Courier New</vt:lpstr>
      <vt:lpstr>Mangal</vt:lpstr>
      <vt:lpstr>Verdana</vt:lpstr>
      <vt:lpstr>Wingdings</vt:lpstr>
      <vt:lpstr>黑体</vt:lpstr>
      <vt:lpstr>Arial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Equation</vt:lpstr>
      <vt:lpstr>Lecture with Computer Exercises: Modelling and Simulating Social Systems with MATLAB   How do participants act during an apéro at ETH? 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>ETHZ-MAVT</Company>
  <LinksUpToDate>false</LinksUpToDate>
  <SharedDoc>false</SharedDoc>
  <HyperlinkBase/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Utente di Microsoft Office</cp:lastModifiedBy>
  <cp:revision>396</cp:revision>
  <cp:lastPrinted>2013-06-08T11:22:51Z</cp:lastPrinted>
  <dcterms:created xsi:type="dcterms:W3CDTF">2016-10-04T10:45:11Z</dcterms:created>
  <dcterms:modified xsi:type="dcterms:W3CDTF">2017-12-18T17:21:32Z</dcterms:modified>
</cp:coreProperties>
</file>