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84" r:id="rId10"/>
    <p:sldId id="285" r:id="rId11"/>
    <p:sldId id="288" r:id="rId12"/>
    <p:sldId id="289" r:id="rId13"/>
    <p:sldId id="290" r:id="rId14"/>
    <p:sldId id="291" r:id="rId15"/>
    <p:sldId id="294" r:id="rId16"/>
    <p:sldId id="283" r:id="rId17"/>
    <p:sldId id="292" r:id="rId18"/>
    <p:sldId id="295" r:id="rId19"/>
    <p:sldId id="293" r:id="rId20"/>
    <p:sldId id="296" r:id="rId21"/>
    <p:sldId id="297" r:id="rId22"/>
    <p:sldId id="298" r:id="rId2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 autoAdjust="0"/>
    <p:restoredTop sz="50000" autoAdjust="0"/>
  </p:normalViewPr>
  <p:slideViewPr>
    <p:cSldViewPr snapToObjects="1">
      <p:cViewPr>
        <p:scale>
          <a:sx n="100" d="100"/>
          <a:sy n="100" d="100"/>
        </p:scale>
        <p:origin x="8" y="240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orient="horz" pos="482"/>
        <p:guide orient="horz" pos="2523"/>
        <p:guide pos="74"/>
        <p:guide pos="7585"/>
        <p:guide pos="3839"/>
        <p:guide pos="204"/>
        <p:guide pos="7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17/12/17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17/12/17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</a:t>
            </a:r>
          </a:p>
          <a:p>
            <a:r>
              <a:rPr lang="en-US" dirty="0" smtClean="0"/>
              <a:t>Today me and Francesca will present the research made by </a:t>
            </a:r>
            <a:r>
              <a:rPr lang="en-US" dirty="0" err="1" smtClean="0"/>
              <a:t>HollKamp</a:t>
            </a:r>
            <a:r>
              <a:rPr lang="en-US" dirty="0" smtClean="0"/>
              <a:t> and Gordon in 1996 about the comparison between </a:t>
            </a:r>
            <a:r>
              <a:rPr lang="en-US" dirty="0" err="1" smtClean="0"/>
              <a:t>piezos</a:t>
            </a:r>
            <a:r>
              <a:rPr lang="en-US" dirty="0" smtClean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objective of the research consists in explaining what was known 20 years ago about </a:t>
            </a:r>
            <a:r>
              <a:rPr lang="en-US" dirty="0" err="1" smtClean="0"/>
              <a:t>piezos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this is the first half of the half of the contents of the paper</a:t>
            </a:r>
          </a:p>
          <a:p>
            <a:r>
              <a:rPr lang="en-US" dirty="0" smtClean="0"/>
              <a:t>and the experimental comparison with another solution that was well established, the constrained layer damping treatments</a:t>
            </a:r>
          </a:p>
          <a:p>
            <a:r>
              <a:rPr lang="en-US" dirty="0" smtClean="0"/>
              <a:t>The experiment will be explained by Francesca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 smtClean="0"/>
          </a:p>
          <a:p>
            <a:endParaRPr lang="pt-BR" dirty="0" smtClean="0"/>
          </a:p>
          <a:p>
            <a:r>
              <a:rPr lang="tr-TR" dirty="0" smtClean="0"/>
              <a:t>Emek </a:t>
            </a:r>
            <a:r>
              <a:rPr lang="tr-TR" dirty="0"/>
              <a:t>Barış </a:t>
            </a:r>
            <a:r>
              <a:rPr lang="tr-TR" dirty="0" err="1" smtClean="0"/>
              <a:t>Küçüktabak</a:t>
            </a:r>
            <a:r>
              <a:rPr lang="tr-TR" dirty="0" smtClean="0"/>
              <a:t>, </a:t>
            </a:r>
            <a:r>
              <a:rPr lang="pt-BR" dirty="0" smtClean="0"/>
              <a:t>Francesca </a:t>
            </a:r>
            <a:r>
              <a:rPr lang="pt-BR" dirty="0" err="1" smtClean="0"/>
              <a:t>Sabena</a:t>
            </a:r>
            <a:r>
              <a:rPr lang="pt-BR" dirty="0" smtClean="0"/>
              <a:t>, </a:t>
            </a:r>
            <a:r>
              <a:rPr lang="pt-BR" dirty="0"/>
              <a:t>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 smtClean="0">
                <a:solidFill>
                  <a:srgbClr val="FFFFFF"/>
                </a:solidFill>
              </a:rPr>
              <a:t>Hangxi</a:t>
            </a:r>
            <a:r>
              <a:rPr lang="nb-NO" dirty="0" smtClean="0">
                <a:solidFill>
                  <a:srgbClr val="FFFFFF"/>
                </a:solidFill>
              </a:rPr>
              <a:t> </a:t>
            </a:r>
            <a:r>
              <a:rPr lang="nb-NO" dirty="0">
                <a:solidFill>
                  <a:srgbClr val="FFFFFF"/>
                </a:solidFill>
              </a:rPr>
              <a:t>Li</a:t>
            </a:r>
            <a:r>
              <a:rPr lang="pt-BR" dirty="0" smtClean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 smtClean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 smtClean="0"/>
              <a:t>Lecture with Computer Exercises: Modelling and Simulating Social Systems with MATLAB 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dirty="0" smtClean="0"/>
              <a:t>How </a:t>
            </a:r>
            <a:r>
              <a:rPr lang="en-GB" dirty="0"/>
              <a:t>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</a:t>
            </a:r>
            <a:r>
              <a:rPr lang="en-GB" sz="1050" dirty="0" err="1" smtClean="0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Simulation conducted by averaging different simulations over 20 </a:t>
            </a:r>
            <a:r>
              <a:rPr lang="en-US" dirty="0" err="1" smtClean="0"/>
              <a:t>attemps</a:t>
            </a:r>
            <a:r>
              <a:rPr lang="en-US" dirty="0" smtClean="0"/>
              <a:t> each.</a:t>
            </a:r>
          </a:p>
          <a:p>
            <a:r>
              <a:rPr lang="en-US" dirty="0" smtClean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6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Changing </a:t>
            </a:r>
            <a:r>
              <a:rPr lang="en-US" sz="2400" dirty="0" smtClean="0"/>
              <a:t>the number of participants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</a:t>
            </a:r>
            <a:endParaRPr lang="en-US" sz="2400" b="1" dirty="0"/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Simulation</a:t>
            </a:r>
            <a:endParaRPr lang="de-CH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Changing the food positions</a:t>
            </a:r>
            <a:endParaRPr lang="en-US" sz="2400" dirty="0"/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 smtClean="0"/>
              <a:t>Results</a:t>
            </a:r>
            <a:r>
              <a:rPr lang="de-CH" sz="3200" b="1" dirty="0" smtClean="0"/>
              <a:t> </a:t>
            </a:r>
            <a:r>
              <a:rPr lang="de-CH" sz="3200" b="1" dirty="0" err="1" smtClean="0"/>
              <a:t>and</a:t>
            </a:r>
            <a:r>
              <a:rPr lang="de-CH" sz="3200" b="1" dirty="0" smtClean="0"/>
              <a:t> </a:t>
            </a:r>
            <a:r>
              <a:rPr lang="de-CH" sz="3200" b="1" dirty="0" err="1" smtClean="0"/>
              <a:t>discussion</a:t>
            </a:r>
            <a:endParaRPr lang="de-CH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66900"/>
            <a:ext cx="797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%write something about final results and what configuration is better </a:t>
            </a:r>
            <a:r>
              <a:rPr lang="en-US" dirty="0" err="1" smtClean="0"/>
              <a:t>ecc</a:t>
            </a:r>
            <a:r>
              <a:rPr lang="mr-IN" dirty="0" smtClean="0"/>
              <a:t>…</a:t>
            </a:r>
            <a:endParaRPr lang="it-IT" dirty="0" smtClean="0"/>
          </a:p>
          <a:p>
            <a:r>
              <a:rPr lang="en-US" dirty="0" smtClean="0"/>
              <a:t>%A</a:t>
            </a:r>
            <a:r>
              <a:rPr lang="it-IT" dirty="0" err="1" smtClean="0"/>
              <a:t>dd</a:t>
            </a:r>
            <a:r>
              <a:rPr lang="it-IT" dirty="0" smtClean="0"/>
              <a:t> </a:t>
            </a:r>
            <a:r>
              <a:rPr lang="it-IT" dirty="0" err="1" smtClean="0"/>
              <a:t>videos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2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 smtClean="0"/>
              <a:t>Thank</a:t>
            </a:r>
            <a:r>
              <a:rPr lang="de-CH" sz="3200" b="1" dirty="0" smtClean="0"/>
              <a:t> </a:t>
            </a:r>
            <a:r>
              <a:rPr lang="de-CH" sz="3200" b="1" dirty="0" err="1" smtClean="0"/>
              <a:t>you</a:t>
            </a:r>
            <a:r>
              <a:rPr lang="de-CH" sz="3200" b="1" dirty="0" smtClean="0"/>
              <a:t> </a:t>
            </a:r>
            <a:endParaRPr lang="de-CH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7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List </a:t>
            </a:r>
            <a:r>
              <a:rPr lang="de-CH" sz="2400" b="1" dirty="0" err="1" smtClean="0"/>
              <a:t>of</a:t>
            </a:r>
            <a:r>
              <a:rPr lang="de-CH" sz="2400" b="1" dirty="0" smtClean="0"/>
              <a:t> Contents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Simulation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smtClean="0"/>
              <a:t>Results and Discussion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 smtClean="0"/>
              <a:t>Introduction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and</a:t>
            </a:r>
            <a:r>
              <a:rPr lang="de-CH" sz="2400" b="1" dirty="0" smtClean="0"/>
              <a:t> Motivation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Social Force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11" name="Picture 10" descr="https://www.ethz.ch/services/en/service/rooms-locations-transports/rooms-and-buildings/rectorate-rooms/others/semper-aula/_jcr_content/par/slideshow/images/image-5.imageformat.lightbox.43657564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4" y="2355048"/>
            <a:ext cx="4431800" cy="3444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-787565" y="1455202"/>
            <a:ext cx="10810321" cy="4710102"/>
            <a:chOff x="7187878" y="-2280476"/>
            <a:chExt cx="10810321" cy="47101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40549" y="-2280476"/>
              <a:ext cx="4057650" cy="33242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87878" y="2060294"/>
              <a:ext cx="2430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kern="1200" dirty="0"/>
            </a:p>
          </p:txBody>
        </p:sp>
      </p:grpSp>
      <p:pic>
        <p:nvPicPr>
          <p:cNvPr id="16" name="Pictur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65" y="5093066"/>
            <a:ext cx="5304054" cy="1240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3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 smtClean="0"/>
              <a:t>Introduction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and</a:t>
            </a:r>
            <a:r>
              <a:rPr lang="de-CH" sz="2400" b="1" dirty="0" smtClean="0"/>
              <a:t> Motivation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r>
              <a:rPr lang="en-US" sz="2400" dirty="0"/>
              <a:t>How does the number of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People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Food / drinks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Tables (and their disposition)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affect </a:t>
            </a:r>
            <a:r>
              <a:rPr lang="en-US" sz="2400" dirty="0"/>
              <a:t>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3" name="Picture 2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51" y="2204864"/>
            <a:ext cx="5454699" cy="3064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73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Description </a:t>
            </a:r>
            <a:r>
              <a:rPr lang="de-CH" sz="2400" b="1" dirty="0" err="1" smtClean="0"/>
              <a:t>of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the</a:t>
            </a:r>
            <a:r>
              <a:rPr lang="de-CH" sz="2400" b="1" dirty="0" smtClean="0"/>
              <a:t> Model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24317"/>
            <a:ext cx="881294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Force due to Destination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/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/>
              <a:t>Considering a pedestrian </a:t>
            </a:r>
            <a:r>
              <a:rPr lang="en-US" dirty="0" err="1" smtClean="0"/>
              <a:t>alfa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Force due to other pedestrians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Monotonic decreasing force field with elliptical shape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Pedestrian affected differently by people in front or behind him/her </a:t>
            </a:r>
          </a:p>
        </p:txBody>
      </p:sp>
      <p:pic>
        <p:nvPicPr>
          <p:cNvPr id="3" name="Picture 2" descr="Schermata 2017-12-17 alle 15.09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7" y="2740433"/>
            <a:ext cx="2160240" cy="799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9806" y="2964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velocity direction</a:t>
            </a:r>
            <a:endParaRPr lang="en-US" dirty="0"/>
          </a:p>
        </p:txBody>
      </p:sp>
      <p:pic>
        <p:nvPicPr>
          <p:cNvPr id="9" name="Picture 8" descr="Schermata 2017-12-17 alle 15.10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29" y="3540137"/>
            <a:ext cx="2736304" cy="536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69806" y="3540137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on a pedestrian due to destination</a:t>
            </a:r>
            <a:endParaRPr lang="en-US" dirty="0"/>
          </a:p>
        </p:txBody>
      </p:sp>
      <p:pic>
        <p:nvPicPr>
          <p:cNvPr id="12" name="Picture 11" descr="Schermata 2017-12-17 alle 15.20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36" y="5218237"/>
            <a:ext cx="2761258" cy="5131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88670" y="53620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15" name="Picture 14" descr="Schermata 2017-12-17 alle 15.21.2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1" y="5160578"/>
            <a:ext cx="4308025" cy="570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6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Description </a:t>
            </a:r>
            <a:r>
              <a:rPr lang="de-CH" sz="2400" b="1" dirty="0" err="1" smtClean="0"/>
              <a:t>of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the</a:t>
            </a:r>
            <a:r>
              <a:rPr lang="de-CH" sz="2400" b="1" dirty="0" smtClean="0"/>
              <a:t> Model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 smtClean="0"/>
          </a:p>
          <a:p>
            <a:pPr marL="1371600" lvl="2" indent="-457200">
              <a:buFont typeface="Wingdings" charset="2"/>
              <a:buChar char="Ø"/>
            </a:pPr>
            <a:r>
              <a:rPr lang="en-US" dirty="0" smtClean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 smtClean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3" name="Picture 2" descr="Schermata 2017-12-17 alle 15.31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0" y="2825750"/>
            <a:ext cx="3340100" cy="596900"/>
          </a:xfrm>
          <a:prstGeom prst="rect">
            <a:avLst/>
          </a:prstGeom>
        </p:spPr>
      </p:pic>
      <p:pic>
        <p:nvPicPr>
          <p:cNvPr id="5" name="Picture 4" descr="Schermata 2017-12-17 alle 15.34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19" y="5159891"/>
            <a:ext cx="74041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36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Implementation</a:t>
            </a:r>
            <a:endParaRPr lang="de-CH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Person-</a:t>
            </a:r>
            <a:r>
              <a:rPr lang="en-US" sz="2400" dirty="0"/>
              <a:t>P</a:t>
            </a:r>
            <a:r>
              <a:rPr lang="en-US" sz="2400" dirty="0" smtClean="0"/>
              <a:t>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The tables are obstacles while the people are directed to the food.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lvl="2"/>
            <a:r>
              <a:rPr lang="en-US" dirty="0" smtClean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endParaRPr lang="en-US" sz="2400" dirty="0" smtClean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3" name="Picture 2" descr="Schermata 2017-12-17 alle 15.59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66" y="2708672"/>
            <a:ext cx="2082800" cy="546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2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Wall</a:t>
            </a:r>
            <a:r>
              <a:rPr lang="en-US" sz="2400" dirty="0"/>
              <a:t>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Discretization </a:t>
            </a:r>
            <a:r>
              <a:rPr lang="en-US" dirty="0"/>
              <a:t>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  <a:endParaRPr lang="en-US" dirty="0" smtClean="0"/>
          </a:p>
          <a:p>
            <a:pPr lvl="2"/>
            <a:r>
              <a:rPr lang="en-US" dirty="0" smtClean="0"/>
              <a:t>      rectangular </a:t>
            </a:r>
            <a:r>
              <a:rPr lang="en-US" dirty="0"/>
              <a:t>mesh of points</a:t>
            </a:r>
          </a:p>
          <a:p>
            <a:endParaRPr lang="en-US" dirty="0"/>
          </a:p>
        </p:txBody>
      </p:sp>
      <p:pic>
        <p:nvPicPr>
          <p:cNvPr id="11" name="Picture 10" descr="Schermata 2017-12-17 alle 16.04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5" y="2348880"/>
            <a:ext cx="3175000" cy="1003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Implementation</a:t>
            </a:r>
            <a:endParaRPr lang="de-CH" sz="2400" b="1" dirty="0"/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17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17/12/17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Source: Pix4D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objective: </a:t>
            </a:r>
            <a:r>
              <a:rPr lang="en-US" dirty="0" err="1" smtClean="0"/>
              <a:t>Apéro</a:t>
            </a:r>
            <a:r>
              <a:rPr lang="en-US" dirty="0" smtClean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objective: nearest table in the </a:t>
            </a:r>
            <a:r>
              <a:rPr lang="en-US" dirty="0" err="1" smtClean="0"/>
              <a:t>Apéro</a:t>
            </a:r>
            <a:r>
              <a:rPr lang="en-US" dirty="0" smtClean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Implementation</a:t>
            </a:r>
            <a:endParaRPr lang="de-CH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9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330</TotalTime>
  <Words>800</Words>
  <Application>Microsoft Macintosh PowerPoint</Application>
  <PresentationFormat>Custom</PresentationFormat>
  <Paragraphs>225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Lecture with Computer Exercises: Modelling and Simulating Social Systems with MATLAB   How do participants act during an apéro at ETH?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Francesca Sabena</cp:lastModifiedBy>
  <cp:revision>391</cp:revision>
  <cp:lastPrinted>2013-06-08T11:22:51Z</cp:lastPrinted>
  <dcterms:created xsi:type="dcterms:W3CDTF">2016-10-04T10:45:11Z</dcterms:created>
  <dcterms:modified xsi:type="dcterms:W3CDTF">2017-12-17T20:28:17Z</dcterms:modified>
</cp:coreProperties>
</file>