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84" r:id="rId10"/>
    <p:sldId id="285" r:id="rId11"/>
    <p:sldId id="288" r:id="rId12"/>
    <p:sldId id="289" r:id="rId13"/>
    <p:sldId id="290" r:id="rId14"/>
    <p:sldId id="291" r:id="rId15"/>
    <p:sldId id="294" r:id="rId16"/>
    <p:sldId id="283" r:id="rId17"/>
    <p:sldId id="292" r:id="rId18"/>
    <p:sldId id="295" r:id="rId19"/>
    <p:sldId id="293" r:id="rId20"/>
    <p:sldId id="296" r:id="rId21"/>
    <p:sldId id="297" r:id="rId22"/>
    <p:sldId id="298" r:id="rId2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 autoAdjust="0"/>
    <p:restoredTop sz="50000" autoAdjust="0"/>
  </p:normalViewPr>
  <p:slideViewPr>
    <p:cSldViewPr snapToObjects="1">
      <p:cViewPr>
        <p:scale>
          <a:sx n="75" d="100"/>
          <a:sy n="75" d="100"/>
        </p:scale>
        <p:origin x="581" y="370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pos="74"/>
        <p:guide pos="7585"/>
        <p:guide pos="3839"/>
        <p:guide pos="204"/>
        <p:guide pos="7472"/>
        <p:guide orient="horz" pos="48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18.12.2017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18.12.2017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r>
              <a:rPr lang="en-US" dirty="0"/>
              <a:t>Today me and Francesca will present the research made by </a:t>
            </a:r>
            <a:r>
              <a:rPr lang="en-US" dirty="0" err="1"/>
              <a:t>HollKamp</a:t>
            </a:r>
            <a:r>
              <a:rPr lang="en-US" dirty="0"/>
              <a:t> and Gordon in 1996 about the comparison between </a:t>
            </a:r>
            <a:r>
              <a:rPr lang="en-US" dirty="0" err="1"/>
              <a:t>piezos</a:t>
            </a:r>
            <a:r>
              <a:rPr lang="en-US" dirty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21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wmf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/>
          </a:p>
          <a:p>
            <a:endParaRPr lang="pt-BR" dirty="0"/>
          </a:p>
          <a:p>
            <a:r>
              <a:rPr lang="tr-TR" dirty="0"/>
              <a:t>Emek Barış </a:t>
            </a:r>
            <a:r>
              <a:rPr lang="tr-TR" dirty="0" err="1"/>
              <a:t>Küçüktabak</a:t>
            </a:r>
            <a:r>
              <a:rPr lang="tr-TR" dirty="0"/>
              <a:t>, </a:t>
            </a:r>
            <a:r>
              <a:rPr lang="pt-BR" dirty="0"/>
              <a:t>Francesca </a:t>
            </a:r>
            <a:r>
              <a:rPr lang="pt-BR" dirty="0" err="1"/>
              <a:t>Sabena</a:t>
            </a:r>
            <a:r>
              <a:rPr lang="pt-BR" dirty="0"/>
              <a:t>, 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>
                <a:solidFill>
                  <a:srgbClr val="FFFFFF"/>
                </a:solidFill>
              </a:rPr>
              <a:t>Hangxi</a:t>
            </a:r>
            <a:r>
              <a:rPr lang="nb-NO" dirty="0">
                <a:solidFill>
                  <a:srgbClr val="FFFFFF"/>
                </a:solidFill>
              </a:rPr>
              <a:t> Li</a:t>
            </a:r>
            <a:r>
              <a:rPr lang="pt-BR" dirty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/>
              <a:t>Lecture with Computer Exercises: Modelling and Simulating Social Systems with MATLAB 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dirty="0"/>
              <a:t>How 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%add picture</a:t>
            </a:r>
          </a:p>
        </p:txBody>
      </p:sp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conducted by averaging different simulations over 20 </a:t>
            </a:r>
            <a:r>
              <a:rPr lang="en-US" dirty="0" err="1"/>
              <a:t>attemps</a:t>
            </a:r>
            <a:r>
              <a:rPr lang="en-US" dirty="0"/>
              <a:t> each.</a:t>
            </a:r>
          </a:p>
          <a:p>
            <a:r>
              <a:rPr lang="en-US" dirty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62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Changing the number of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Changing the food positions</a:t>
            </a:r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Results</a:t>
            </a:r>
            <a:r>
              <a:rPr lang="de-CH" sz="3200" b="1" dirty="0"/>
              <a:t> </a:t>
            </a:r>
            <a:r>
              <a:rPr lang="de-CH" sz="3200" b="1" dirty="0" err="1"/>
              <a:t>and</a:t>
            </a:r>
            <a:r>
              <a:rPr lang="de-CH" sz="3200" b="1" dirty="0"/>
              <a:t> </a:t>
            </a:r>
            <a:r>
              <a:rPr lang="de-CH" sz="3200" b="1" dirty="0" err="1"/>
              <a:t>discussion</a:t>
            </a:r>
            <a:endParaRPr lang="de-CH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66900"/>
            <a:ext cx="797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%write something about final results and what configuration is better </a:t>
            </a:r>
            <a:r>
              <a:rPr lang="en-US" dirty="0" err="1"/>
              <a:t>ecc</a:t>
            </a:r>
            <a:r>
              <a:rPr lang="mr-IN" dirty="0"/>
              <a:t>…</a:t>
            </a:r>
            <a:endParaRPr lang="it-IT" dirty="0"/>
          </a:p>
          <a:p>
            <a:r>
              <a:rPr lang="en-US" dirty="0"/>
              <a:t>%A</a:t>
            </a:r>
            <a:r>
              <a:rPr lang="it-IT" dirty="0" err="1"/>
              <a:t>dd</a:t>
            </a:r>
            <a:r>
              <a:rPr lang="it-IT" dirty="0"/>
              <a:t> </a:t>
            </a:r>
            <a:r>
              <a:rPr lang="it-IT" dirty="0" err="1"/>
              <a:t>videos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2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Thank</a:t>
            </a:r>
            <a:r>
              <a:rPr lang="de-CH" sz="3200" b="1" dirty="0"/>
              <a:t> </a:t>
            </a:r>
            <a:r>
              <a:rPr lang="de-CH" sz="3200" b="1" dirty="0" err="1"/>
              <a:t>you</a:t>
            </a:r>
            <a:r>
              <a:rPr lang="de-CH" sz="3200" b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7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List </a:t>
            </a:r>
            <a:r>
              <a:rPr lang="de-CH" sz="2400" b="1" dirty="0" err="1"/>
              <a:t>of</a:t>
            </a:r>
            <a:r>
              <a:rPr lang="de-CH" sz="2400" b="1" dirty="0"/>
              <a:t> Contents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Simulation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Results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Introduction</a:t>
            </a:r>
            <a:r>
              <a:rPr lang="de-CH" sz="2400" b="1" dirty="0"/>
              <a:t> </a:t>
            </a:r>
            <a:r>
              <a:rPr lang="de-CH" sz="2400" b="1" dirty="0" err="1"/>
              <a:t>and</a:t>
            </a:r>
            <a:r>
              <a:rPr lang="de-CH" sz="2400" b="1" dirty="0"/>
              <a:t>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Force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 descr="https://www.ethz.ch/services/en/service/rooms-locations-transports/rooms-and-buildings/rectorate-rooms/others/semper-aula/_jcr_content/par/slideshow/images/image-5.imageformat.lightbox.43657564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14" y="2355048"/>
            <a:ext cx="4431800" cy="3444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-787565" y="1455202"/>
            <a:ext cx="10810321" cy="4710102"/>
            <a:chOff x="7187878" y="-2280476"/>
            <a:chExt cx="10810321" cy="47101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40549" y="-2280476"/>
              <a:ext cx="4057650" cy="33242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87878" y="2060294"/>
              <a:ext cx="2430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kern="1200" dirty="0"/>
            </a:p>
          </p:txBody>
        </p:sp>
      </p:grpSp>
      <p:pic>
        <p:nvPicPr>
          <p:cNvPr id="16" name="Picture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31" y="4824590"/>
            <a:ext cx="5304054" cy="1240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3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/>
              <a:t>Introduction</a:t>
            </a:r>
            <a:r>
              <a:rPr lang="de-CH" sz="2400" b="1" dirty="0"/>
              <a:t> </a:t>
            </a:r>
            <a:r>
              <a:rPr lang="de-CH" sz="2400" b="1" dirty="0" err="1"/>
              <a:t>and</a:t>
            </a:r>
            <a:r>
              <a:rPr lang="de-CH" sz="2400" b="1" dirty="0"/>
              <a:t>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400" dirty="0"/>
              <a:t>How does the number of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People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Food / drinks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Tables (and their disposition)</a:t>
            </a:r>
          </a:p>
          <a:p>
            <a:endParaRPr lang="en-US" sz="2400" dirty="0"/>
          </a:p>
          <a:p>
            <a:r>
              <a:rPr lang="en-US" sz="2400" dirty="0"/>
              <a:t>affect 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51" y="2204864"/>
            <a:ext cx="5454699" cy="3064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73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9371" y="1387355"/>
            <a:ext cx="8812946" cy="3908762"/>
            <a:chOff x="225083" y="1460971"/>
            <a:chExt cx="8812946" cy="3908762"/>
          </a:xfrm>
        </p:grpSpPr>
        <p:sp>
          <p:nvSpPr>
            <p:cNvPr id="8" name="TextBox 7"/>
            <p:cNvSpPr txBox="1"/>
            <p:nvPr/>
          </p:nvSpPr>
          <p:spPr>
            <a:xfrm>
              <a:off x="225083" y="1460971"/>
              <a:ext cx="8812946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/>
                <a:t>Force due to Destination</a:t>
              </a:r>
            </a:p>
            <a:p>
              <a:pPr marL="1200150" lvl="2" indent="-285750">
                <a:buFont typeface="Wingdings" charset="2"/>
                <a:buChar char="Ø"/>
              </a:pPr>
              <a:endParaRPr lang="en-US" dirty="0"/>
            </a:p>
            <a:p>
              <a:pPr marL="1200150" lvl="2" indent="-285750">
                <a:buFont typeface="Wingdings" charset="2"/>
                <a:buChar char="Ø"/>
              </a:pPr>
              <a:r>
                <a:rPr lang="en-US" dirty="0"/>
                <a:t>Considering a pedestrian </a:t>
              </a:r>
              <a:r>
                <a:rPr lang="en-US" dirty="0" err="1"/>
                <a:t>alfa</a:t>
              </a:r>
              <a:r>
                <a:rPr lang="en-US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endParaRPr lang="en-US" sz="28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/>
                <a:t>Force due to other pedestrians</a:t>
              </a:r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  <a:p>
              <a:pPr marL="1257300" lvl="2" indent="-342900">
                <a:buFont typeface="Wingdings" charset="2"/>
                <a:buChar char="Ø"/>
              </a:pPr>
              <a:r>
                <a:rPr lang="en-US" dirty="0"/>
                <a:t>Monotonic decreasing force field with elliptical shape</a:t>
              </a:r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  <a:p>
              <a:pPr lvl="2"/>
              <a:endParaRPr lang="en-US" dirty="0"/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D4BDF5E8-E7C3-478A-8378-D76F4624A1D3}"/>
                    </a:ext>
                  </a:extLst>
                </p:cNvPr>
                <p:cNvSpPr txBox="1"/>
                <p:nvPr/>
              </p:nvSpPr>
              <p:spPr>
                <a:xfrm>
                  <a:off x="1421200" y="2557358"/>
                  <a:ext cx="3386825" cy="479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a14:m>
                  <a:r>
                    <a:rPr lang="en-US" altLang="zh-CN" sz="22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a14:m>
                  <a:r>
                    <a:rPr lang="en-US" altLang="zh-CN" sz="2200" dirty="0"/>
                    <a:t>)</a:t>
                  </a:r>
                  <a:endParaRPr lang="zh-CN" altLang="en-US" sz="22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4BDF5E8-E7C3-478A-8378-D76F4624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200" y="2557358"/>
                  <a:ext cx="3386825" cy="4799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797" r="-3957" b="-18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837035" y="5828824"/>
            <a:ext cx="9269958" cy="563680"/>
            <a:chOff x="1952553" y="4503357"/>
            <a:chExt cx="9269958" cy="563680"/>
          </a:xfrm>
        </p:grpSpPr>
        <p:sp>
          <p:nvSpPr>
            <p:cNvPr id="14" name="TextBox 13"/>
            <p:cNvSpPr txBox="1"/>
            <p:nvPr/>
          </p:nvSpPr>
          <p:spPr>
            <a:xfrm>
              <a:off x="5041282" y="467472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7A96683B-80B6-4713-B84D-460267A807EA}"/>
                    </a:ext>
                  </a:extLst>
                </p:cNvPr>
                <p:cNvSpPr txBox="1"/>
                <p:nvPr/>
              </p:nvSpPr>
              <p:spPr>
                <a:xfrm>
                  <a:off x="1952553" y="4631990"/>
                  <a:ext cx="2679003" cy="385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)]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96683B-80B6-4713-B84D-460267A8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553" y="4631990"/>
                  <a:ext cx="2679003" cy="385042"/>
                </a:xfrm>
                <a:prstGeom prst="rect">
                  <a:avLst/>
                </a:prstGeom>
                <a:blipFill>
                  <a:blip r:embed="rId6"/>
                  <a:stretch>
                    <a:fillRect l="-4091" t="-34921" r="-4545"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6EB59F17-9BF2-457E-AC5E-9CC087B1FBFA}"/>
                    </a:ext>
                  </a:extLst>
                </p:cNvPr>
                <p:cNvSpPr txBox="1"/>
                <p:nvPr/>
              </p:nvSpPr>
              <p:spPr>
                <a:xfrm>
                  <a:off x="6344316" y="4503357"/>
                  <a:ext cx="4878195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𝛼𝛽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𝛼𝛽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EB59F17-9BF2-457E-AC5E-9CC087B1F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316" y="4503357"/>
                  <a:ext cx="4878195" cy="563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902819" y="2188026"/>
            <a:ext cx="3093774" cy="1043591"/>
            <a:chOff x="6434940" y="1952037"/>
            <a:chExt cx="3093774" cy="1043591"/>
          </a:xfrm>
        </p:grpSpPr>
        <p:grpSp>
          <p:nvGrpSpPr>
            <p:cNvPr id="31" name="Group 30"/>
            <p:cNvGrpSpPr/>
            <p:nvPr/>
          </p:nvGrpSpPr>
          <p:grpSpPr>
            <a:xfrm>
              <a:off x="6669683" y="2089117"/>
              <a:ext cx="2859031" cy="906511"/>
              <a:chOff x="6453659" y="1916832"/>
              <a:chExt cx="2859031" cy="906511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646998" y="2073421"/>
                <a:ext cx="506188" cy="116358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prstDash val="sysDash"/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453659" y="1916832"/>
                <a:ext cx="2859031" cy="906511"/>
                <a:chOff x="6453659" y="1916832"/>
                <a:chExt cx="2859031" cy="90651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453659" y="1916832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5-Point Star 14"/>
                <p:cNvSpPr/>
                <p:nvPr/>
              </p:nvSpPr>
              <p:spPr>
                <a:xfrm>
                  <a:off x="9073952" y="2599198"/>
                  <a:ext cx="238738" cy="224145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6638089" y="2073421"/>
                  <a:ext cx="31594" cy="462281"/>
                </a:xfrm>
                <a:prstGeom prst="straightConnector1">
                  <a:avLst/>
                </a:prstGeom>
                <a:ln w="38100" cap="sq">
                  <a:solidFill>
                    <a:schemeClr val="tx1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6670363" y="2214387"/>
                  <a:ext cx="483503" cy="297347"/>
                </a:xfrm>
                <a:prstGeom prst="straightConnector1">
                  <a:avLst/>
                </a:prstGeom>
                <a:ln w="38100" cap="sq">
                  <a:solidFill>
                    <a:srgbClr val="00B0F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6958416" y="2499353"/>
                  <a:ext cx="5062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416" y="2499353"/>
                  <a:ext cx="50622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6434940" y="2277018"/>
                  <a:ext cx="487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40" y="2277018"/>
                  <a:ext cx="48712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1311" r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6866350" y="1952037"/>
                  <a:ext cx="7285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50" y="1952037"/>
                  <a:ext cx="7285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1311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564804" y="4335447"/>
            <a:ext cx="4162079" cy="1386741"/>
            <a:chOff x="660234" y="4420457"/>
            <a:chExt cx="4162079" cy="1386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2646626" y="5068222"/>
                  <a:ext cx="487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26" y="5068222"/>
                  <a:ext cx="48712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4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/>
            <p:cNvGrpSpPr/>
            <p:nvPr/>
          </p:nvGrpSpPr>
          <p:grpSpPr>
            <a:xfrm>
              <a:off x="660234" y="4420457"/>
              <a:ext cx="4162079" cy="1386741"/>
              <a:chOff x="660234" y="4420457"/>
              <a:chExt cx="4162079" cy="138674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93219" y="5013176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2709243" y="5121188"/>
                <a:ext cx="559230" cy="12970"/>
              </a:xfrm>
              <a:prstGeom prst="straightConnector1">
                <a:avLst/>
              </a:prstGeom>
              <a:ln w="381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1714525" y="4786126"/>
                <a:ext cx="2152625" cy="6830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86136" y="4585436"/>
                <a:ext cx="3439217" cy="1071503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0234" y="4420457"/>
                <a:ext cx="4162079" cy="138674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" name="Straight Connector 47"/>
          <p:cNvCxnSpPr/>
          <p:nvPr/>
        </p:nvCxnSpPr>
        <p:spPr>
          <a:xfrm>
            <a:off x="7842606" y="2618408"/>
            <a:ext cx="1868601" cy="470907"/>
          </a:xfrm>
          <a:prstGeom prst="line">
            <a:avLst/>
          </a:prstGeom>
          <a:ln w="6350" cap="sq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468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717" y="161340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r>
              <a:rPr lang="en-US" dirty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57FECBC-CD11-47E9-8D82-7E633E3B13A0}"/>
                  </a:ext>
                </a:extLst>
              </p:cNvPr>
              <p:cNvSpPr txBox="1"/>
              <p:nvPr/>
            </p:nvSpPr>
            <p:spPr>
              <a:xfrm>
                <a:off x="3861371" y="2924944"/>
                <a:ext cx="3038268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/>
                  <a:t>)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7FECBC-CD11-47E9-8D82-7E633E3B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71" y="2924944"/>
                <a:ext cx="3038268" cy="422680"/>
              </a:xfrm>
              <a:prstGeom prst="rect">
                <a:avLst/>
              </a:prstGeom>
              <a:blipFill rotWithShape="0">
                <a:blip r:embed="rId4"/>
                <a:stretch>
                  <a:fillRect t="-8696" r="-5010" b="-3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9AC8903-BAE7-491E-AF1D-DA5CAD967CE0}"/>
                  </a:ext>
                </a:extLst>
              </p:cNvPr>
              <p:cNvSpPr txBox="1"/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8433879" y="243311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072016" y="859662"/>
            <a:ext cx="1872208" cy="1846986"/>
          </a:xfrm>
          <a:prstGeom prst="line">
            <a:avLst/>
          </a:prstGeom>
          <a:ln w="5715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78227" y="2630153"/>
            <a:ext cx="396254" cy="423178"/>
          </a:xfrm>
          <a:prstGeom prst="straightConnector1">
            <a:avLst/>
          </a:prstGeom>
          <a:ln w="38100" cap="sq">
            <a:solidFill>
              <a:srgbClr val="00B0F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026754" y="2893505"/>
                <a:ext cx="700063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54" y="2893505"/>
                <a:ext cx="700063" cy="472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637913" y="1458028"/>
            <a:ext cx="1044116" cy="1014411"/>
          </a:xfrm>
          <a:prstGeom prst="straightConnector1">
            <a:avLst/>
          </a:prstGeom>
          <a:ln w="12700" cap="sq">
            <a:solidFill>
              <a:schemeClr val="tx1"/>
            </a:solidFill>
            <a:prstDash val="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9021797" y="1974434"/>
                <a:ext cx="7063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797" y="1974434"/>
                <a:ext cx="706347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12676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36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The tables are obstacles while the people are directed to the food.</a:t>
            </a:r>
          </a:p>
          <a:p>
            <a:pPr lvl="2"/>
            <a:r>
              <a:rPr lang="en-US" dirty="0"/>
              <a:t>      </a:t>
            </a:r>
          </a:p>
          <a:p>
            <a:pPr lvl="2"/>
            <a:r>
              <a:rPr lang="en-US" dirty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6E18E96-92C6-4EB2-8885-65463088671A}"/>
                  </a:ext>
                </a:extLst>
              </p:cNvPr>
              <p:cNvSpPr txBox="1"/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blipFill>
                <a:blip r:embed="rId4"/>
                <a:stretch>
                  <a:fillRect l="-5202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92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Wall-Person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Discretization 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</a:p>
          <a:p>
            <a:pPr lvl="2"/>
            <a:r>
              <a:rPr lang="en-US" dirty="0"/>
              <a:t>      rectangular mesh of points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ADCBC903-DE63-496F-9BDD-7965F9290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28864"/>
              </p:ext>
            </p:extLst>
          </p:nvPr>
        </p:nvGraphicFramePr>
        <p:xfrm>
          <a:off x="4914900" y="2654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654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7D785D7-83AF-4E60-9334-92A09A01766A}"/>
                  </a:ext>
                </a:extLst>
              </p:cNvPr>
              <p:cNvSpPr txBox="1"/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39117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18/12/2017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objective: </a:t>
            </a:r>
            <a:r>
              <a:rPr lang="en-US" dirty="0" err="1"/>
              <a:t>Apéro</a:t>
            </a:r>
            <a:r>
              <a:rPr lang="en-US" dirty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objective: nearest table in the </a:t>
            </a:r>
            <a:r>
              <a:rPr lang="en-US" dirty="0" err="1"/>
              <a:t>Apéro</a:t>
            </a:r>
            <a:r>
              <a:rPr lang="en-US" dirty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9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83</TotalTime>
  <Words>768</Words>
  <Application>Microsoft Office PowerPoint</Application>
  <PresentationFormat>Custom</PresentationFormat>
  <Paragraphs>231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黑体</vt:lpstr>
      <vt:lpstr>Arial</vt:lpstr>
      <vt:lpstr>Cambria Math</vt:lpstr>
      <vt:lpstr>Courier New</vt:lpstr>
      <vt:lpstr>Mangal</vt:lpstr>
      <vt:lpstr>Verdana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Equation</vt:lpstr>
      <vt:lpstr>Lecture with Computer Exercises: Modelling and Simulating Social Systems with MATLAB   How do participants act during an apéro at ETH?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Emek Barış Küçüktabak</cp:lastModifiedBy>
  <cp:revision>407</cp:revision>
  <cp:lastPrinted>2013-06-08T11:22:51Z</cp:lastPrinted>
  <dcterms:created xsi:type="dcterms:W3CDTF">2016-10-04T10:45:11Z</dcterms:created>
  <dcterms:modified xsi:type="dcterms:W3CDTF">2017-12-18T19:53:35Z</dcterms:modified>
</cp:coreProperties>
</file>