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8"/>
  </p:notesMasterIdLst>
  <p:handoutMasterIdLst>
    <p:handoutMasterId r:id="rId29"/>
  </p:handoutMasterIdLst>
  <p:sldIdLst>
    <p:sldId id="284" r:id="rId10"/>
    <p:sldId id="285" r:id="rId11"/>
    <p:sldId id="299" r:id="rId12"/>
    <p:sldId id="312" r:id="rId13"/>
    <p:sldId id="300" r:id="rId14"/>
    <p:sldId id="313" r:id="rId15"/>
    <p:sldId id="314" r:id="rId16"/>
    <p:sldId id="301" r:id="rId17"/>
    <p:sldId id="315" r:id="rId18"/>
    <p:sldId id="316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74" userDrawn="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  <p15:guide id="14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E6B3"/>
    <a:srgbClr val="FFCC66"/>
    <a:srgbClr val="FF9933"/>
    <a:srgbClr val="FF00FF"/>
    <a:srgbClr val="FF7C80"/>
    <a:srgbClr val="00FF00"/>
    <a:srgbClr val="000000"/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50000" autoAdjust="0"/>
  </p:normalViewPr>
  <p:slideViewPr>
    <p:cSldViewPr snapToObjects="1">
      <p:cViewPr>
        <p:scale>
          <a:sx n="85" d="100"/>
          <a:sy n="85" d="100"/>
        </p:scale>
        <p:origin x="458" y="62"/>
      </p:cViewPr>
      <p:guideLst>
        <p:guide orient="horz" pos="391"/>
        <p:guide orient="horz" pos="1275"/>
        <p:guide orient="horz" pos="3929"/>
        <p:guide orient="horz" pos="2160"/>
        <p:guide orient="horz" pos="3067"/>
        <p:guide orient="horz" pos="4269"/>
        <p:guide orient="horz" pos="3997"/>
        <p:guide pos="74"/>
        <p:guide pos="7585"/>
        <p:guide pos="3839"/>
        <p:guide pos="204"/>
        <p:guide pos="7472"/>
        <p:guide orient="horz" pos="482"/>
        <p:guide orient="horz" pos="2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0" d="100"/>
          <a:sy n="60" d="100"/>
        </p:scale>
        <p:origin x="321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19.12.2017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19.12.2017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</a:p>
          <a:p>
            <a:r>
              <a:rPr lang="en-US" dirty="0"/>
              <a:t>Today me and Francesca will present the research made by </a:t>
            </a:r>
            <a:r>
              <a:rPr lang="en-US" dirty="0" err="1"/>
              <a:t>HollKamp</a:t>
            </a:r>
            <a:r>
              <a:rPr lang="en-US" dirty="0"/>
              <a:t> and Gordon in 1996 about the comparison between </a:t>
            </a:r>
            <a:r>
              <a:rPr lang="en-US" dirty="0" err="1"/>
              <a:t>piezos</a:t>
            </a:r>
            <a:r>
              <a:rPr lang="en-US" dirty="0"/>
              <a:t> and constrained layer damping.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1427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846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4682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789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72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0423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372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5037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85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205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758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880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442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1476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5357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378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objective of the research consists in explaining what was known 20 years ago about </a:t>
            </a:r>
            <a:r>
              <a:rPr lang="en-US" dirty="0" err="1"/>
              <a:t>piezos</a:t>
            </a:r>
            <a:r>
              <a:rPr lang="en-US" dirty="0"/>
              <a:t>, </a:t>
            </a:r>
          </a:p>
          <a:p>
            <a:r>
              <a:rPr lang="en-US" dirty="0"/>
              <a:t>and this is the first half of the half of the contents of the paper</a:t>
            </a:r>
          </a:p>
          <a:p>
            <a:r>
              <a:rPr lang="en-US" dirty="0"/>
              <a:t>and the experimental comparison with another solution that was well established, the constrained layer damping treatments</a:t>
            </a:r>
          </a:p>
          <a:p>
            <a:r>
              <a:rPr lang="en-US" dirty="0"/>
              <a:t>The experiment will be explained by Francesca</a:t>
            </a:r>
          </a:p>
          <a:p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97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DFD3-A240-4707-BFC1-9B299799F8AC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A84C4-A206-4501-9064-AF94C1ACB52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5C16-B3C9-4902-9926-1FCE7B63C41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01F1-A377-4F4D-9E9E-EF07911F826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AF150-2A08-4E73-BFD7-15E15B7F1BF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FFA33-53AB-48DB-A867-F8D96C85496B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8D77-DB74-408F-A3F4-3D60F7DE7D24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C1DA4-9949-4645-A464-9FBBF71AEDC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E431-1D34-445E-929A-BF0502DCF00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DC89-1895-4430-AE7D-66E91A1A893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B4D0-1BE0-46E7-95BA-66AFFD17EA6B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7CB0-9767-4CB4-8FD6-A4F7723CB289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8357-1CDD-4873-97B8-1C3332A00EA8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4F51-1546-4FCF-8801-85C611EB9780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CDE5-8E11-4066-A73C-0F832127395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8C27-DA25-4DE0-9779-E2E406F2966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31A3-84E7-4C91-8DE2-7CF2B41820A0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2C23-DCC1-4BE9-B97A-A68DC745766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FBD-B111-4D7F-991D-9DA41777350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EE80-FC16-42DB-A32D-72AED2B5C8D9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121FE-D649-4DA7-9C68-EDAE9595E71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AFAB-1854-42B4-B7C3-9CD27D314439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355E-FB23-4A5D-A551-6453E956D268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A0C8-57B9-4CB7-A710-6643B896695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01C82-A96F-4F61-B387-9430B4A55206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CE82-E53C-43EF-B7D8-70EF18475290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66583-AA57-4787-98F2-943B632DF064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557A-378F-4EE4-994E-E3338F728448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5D15-D4DC-40C2-9F7B-6270FF56549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CE9D-5AB5-4628-9114-7ED0915DFAD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CB188-14CF-4E9C-8A9A-785E99DB8111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D37C-9A31-4807-A94C-AEE9BDEACE8E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2DE3-8CF8-4822-BA8E-EE003622829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A31-BF07-4C9E-ADAC-5F2D7778FE6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06F7-065A-41D3-A614-D5998FFC3B18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CB1E-2B78-4BDA-A045-A7835570795E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0BB07-3E0C-4F9F-A9B0-301764437226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0C2C-12C6-452B-A107-F9371D3C3D41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D1C7-EFBF-429B-AB3C-1CC664DA7E84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5F3C-BA38-4962-8B97-C77B4FBD0035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A248-BB28-40EE-9E66-DF108DA30BAF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46F83-20AB-4DB4-A95D-F715AA463E41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8B3-CC82-4EDE-925C-D62A90AFA27F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572B-D33C-44C0-8B8F-0A939AF3E66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C3D0-8370-4B16-8AFB-7503E67ACD89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F0F29-FDFA-4CD0-95BF-5E57E149934B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1183-4B55-4DD6-9E15-7AB2A43FEBC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3C85-D4F2-4E93-818E-DA9CA0C2558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F41C-D832-4711-B41D-593EAFA1D1A5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33D1-6CFC-4D28-8BC3-A3C60ABB26E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1AF26-7FEC-4810-9722-9134539F745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47B4-2605-4C5F-9D31-2F62DDB4018E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D304-DC96-4B94-9D4E-71413C54448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D67-43F5-4134-B76D-C8EE7FCEEF6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7BE2-CCCD-4A5D-A722-C7711CA2530C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13F0-750F-472C-A666-419C2133C170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ECB8-9EEA-4C95-9352-C4993A05463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1E95-D8C3-42BC-81D2-945F7D6220BF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4141-D59C-4B59-A501-9057E708A94E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8828-05FE-45FB-A776-2E233EA1D7F8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CD2E8-7A2A-4F7E-9FB4-5D6C44E19029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C186-5405-425F-932A-0583CEEA54C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17A-6F6C-471E-8D8A-5720A394312C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A530-9D0F-4958-9F0F-FC94E1F66F4A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0CAF9-E6D3-4332-B82A-96A1F2CE2C6E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7880-C88D-47E4-A5D9-A382312EEEAF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0CE6-40FB-492D-B644-DE1F075D66B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3E1-8F6B-46B1-911F-5B93B31327AC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94D-FE64-493B-99FF-849A34FCD311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E35F5-8459-48C1-A16C-A729B913679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BAE6-937F-4BD8-B9B6-493AFFAF1DF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34A6-877F-4BD3-A5F8-5340079BB034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E082F61-6B09-4EC3-82A4-8E0AFB6547D3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endParaRPr lang="en-GB" sz="800" baseline="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" y="6313209"/>
            <a:ext cx="1721840" cy="463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B9664DA-7FF8-42D8-8406-5465260E640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4A42FB9-0BC8-4C0F-9278-10617F15519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20084B5E-0692-4837-9EEF-C31E39D811C0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C78DE59-A60E-4A2C-A940-05A21194A491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832F0E1-8CD5-4829-9676-4F90751EC77D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53FB3CA-257E-4943-AF3E-D195BA72EB4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3C442DB-9629-47DE-993D-D833DEC56C8C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3C544B3-AC2F-4DB5-A68A-82E05FE26D22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pt-BR"/>
              <a:t>Lucas Teixeira and Margarita Chli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wmf"/><Relationship Id="rId2" Type="http://schemas.openxmlformats.org/officeDocument/2006/relationships/tags" Target="../tags/tag1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7.w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5" Type="http://schemas.openxmlformats.org/officeDocument/2006/relationships/hyperlink" Target="https://collective-dynamics.eu/index.php/cod/article/view/A2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u="sng" dirty="0"/>
          </a:p>
          <a:p>
            <a:endParaRPr lang="pt-BR" dirty="0"/>
          </a:p>
          <a:p>
            <a:r>
              <a:rPr lang="tr-TR" dirty="0"/>
              <a:t>Emek Barış </a:t>
            </a:r>
            <a:r>
              <a:rPr lang="tr-TR" dirty="0" err="1"/>
              <a:t>Küçüktabak</a:t>
            </a:r>
            <a:r>
              <a:rPr lang="tr-TR" dirty="0"/>
              <a:t>, </a:t>
            </a:r>
            <a:r>
              <a:rPr lang="pt-BR" dirty="0"/>
              <a:t>Francesca </a:t>
            </a:r>
            <a:r>
              <a:rPr lang="pt-BR" dirty="0" err="1"/>
              <a:t>Sabena</a:t>
            </a:r>
            <a:r>
              <a:rPr lang="pt-BR" dirty="0"/>
              <a:t>, Emile </a:t>
            </a:r>
            <a:r>
              <a:rPr lang="pt-BR" dirty="0" err="1"/>
              <a:t>Courthoud</a:t>
            </a:r>
            <a:r>
              <a:rPr lang="pt-BR" dirty="0"/>
              <a:t>, </a:t>
            </a:r>
            <a:r>
              <a:rPr lang="nb-NO" dirty="0" err="1">
                <a:solidFill>
                  <a:srgbClr val="FFFFFF"/>
                </a:solidFill>
              </a:rPr>
              <a:t>Hangxi</a:t>
            </a:r>
            <a:r>
              <a:rPr lang="nb-NO" dirty="0">
                <a:solidFill>
                  <a:srgbClr val="FFFFFF"/>
                </a:solidFill>
              </a:rPr>
              <a:t> Li</a:t>
            </a:r>
            <a:r>
              <a:rPr lang="pt-BR" dirty="0">
                <a:solidFill>
                  <a:srgbClr val="FFFFFF"/>
                </a:solidFill>
              </a:rPr>
              <a:t>  </a:t>
            </a:r>
          </a:p>
          <a:p>
            <a:endParaRPr lang="pt-BR" dirty="0"/>
          </a:p>
          <a:p>
            <a:endParaRPr lang="en-GB" sz="500" dirty="0"/>
          </a:p>
          <a:p>
            <a:endParaRPr lang="en-GB" sz="16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4-6E97-4972-B9A9-2953F3099315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656184"/>
          </a:xfrm>
        </p:spPr>
        <p:txBody>
          <a:bodyPr/>
          <a:lstStyle/>
          <a:p>
            <a:pPr algn="ctr"/>
            <a:r>
              <a:rPr lang="en-GB" sz="2000" dirty="0"/>
              <a:t>Lecture with Computer Exercises: Modelling and Simulating Social Systems with MATLAB </a:t>
            </a:r>
            <a:br>
              <a:rPr lang="en-GB" sz="2000" dirty="0"/>
            </a:br>
            <a:br>
              <a:rPr lang="en-GB" sz="2000" dirty="0"/>
            </a:br>
            <a:r>
              <a:rPr lang="en-GB" dirty="0"/>
              <a:t>How do participants act during an </a:t>
            </a:r>
            <a:r>
              <a:rPr lang="en-GB" dirty="0" err="1"/>
              <a:t>apéro</a:t>
            </a:r>
            <a:r>
              <a:rPr lang="en-GB" dirty="0"/>
              <a:t> at ETH?</a:t>
            </a:r>
            <a:br>
              <a:rPr lang="en-GB" sz="2800" dirty="0"/>
            </a:b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10433551" y="3212976"/>
            <a:ext cx="149271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>
                <a:solidFill>
                  <a:schemeClr val="bg2">
                    <a:lumMod val="85000"/>
                  </a:schemeClr>
                </a:solidFill>
                <a:latin typeface="Verdana" panose="020B0604030504040204" pitchFamily="34" charset="0"/>
              </a:rPr>
              <a:t>source:kestrel-cam</a:t>
            </a:r>
            <a:endParaRPr lang="en-GB" sz="1050" dirty="0">
              <a:solidFill>
                <a:schemeClr val="bg2">
                  <a:lumMod val="8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971" y="6308726"/>
            <a:ext cx="1800200" cy="549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81451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%add picture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1" b="16405"/>
          <a:stretch/>
        </p:blipFill>
        <p:spPr>
          <a:xfrm>
            <a:off x="323849" y="620688"/>
            <a:ext cx="11537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0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717" y="1613404"/>
            <a:ext cx="88129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Force due to obstacles and walls</a:t>
            </a:r>
          </a:p>
          <a:p>
            <a:pPr marL="1828800" lvl="3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r>
              <a:rPr lang="en-US" dirty="0"/>
              <a:t>Monotonically decreasing force field </a:t>
            </a:r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1371600" lvl="2" indent="-4572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Total Force</a:t>
            </a:r>
          </a:p>
          <a:p>
            <a:pPr marL="1257300" lvl="2" indent="-342900">
              <a:buFont typeface="Wingdings" charset="2"/>
              <a:buChar char="Ø"/>
            </a:pPr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Summation of all forces 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7FECBC-CD11-47E9-8D82-7E633E3B13A0}"/>
                  </a:ext>
                </a:extLst>
              </p:cNvPr>
              <p:cNvSpPr txBox="1"/>
              <p:nvPr/>
            </p:nvSpPr>
            <p:spPr>
              <a:xfrm>
                <a:off x="3861371" y="2924944"/>
                <a:ext cx="3038268" cy="422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zh-CN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)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7FECBC-CD11-47E9-8D82-7E633E3B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71" y="2924944"/>
                <a:ext cx="3038268" cy="422680"/>
              </a:xfrm>
              <a:prstGeom prst="rect">
                <a:avLst/>
              </a:prstGeom>
              <a:blipFill rotWithShape="0">
                <a:blip r:embed="rId4"/>
                <a:stretch>
                  <a:fillRect t="-8696" r="-5010" b="-3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/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b>
                          </m:sSub>
                        </m:e>
                      </m:nary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AC8903-BAE7-491E-AF1D-DA5CAD96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271" y="5171351"/>
                <a:ext cx="5036956" cy="8627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8433879" y="243311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072016" y="859662"/>
            <a:ext cx="1872208" cy="1846986"/>
          </a:xfrm>
          <a:prstGeom prst="line">
            <a:avLst/>
          </a:prstGeom>
          <a:ln w="57150" cap="sq">
            <a:solidFill>
              <a:srgbClr val="FF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78227" y="2630153"/>
            <a:ext cx="396254" cy="423178"/>
          </a:xfrm>
          <a:prstGeom prst="straightConnector1">
            <a:avLst/>
          </a:prstGeom>
          <a:ln w="38100" cap="sq">
            <a:solidFill>
              <a:srgbClr val="00B0F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026754" y="2893505"/>
                <a:ext cx="700063" cy="47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54" y="2893505"/>
                <a:ext cx="700063" cy="472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637913" y="1458028"/>
            <a:ext cx="1044116" cy="1014411"/>
          </a:xfrm>
          <a:prstGeom prst="straightConnector1">
            <a:avLst/>
          </a:prstGeom>
          <a:ln w="12700" cap="sq">
            <a:solidFill>
              <a:schemeClr val="tx1"/>
            </a:solidFill>
            <a:prstDash val="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021797" y="1974434"/>
                <a:ext cx="7063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797" y="1974434"/>
                <a:ext cx="706347" cy="430887"/>
              </a:xfrm>
              <a:prstGeom prst="rect">
                <a:avLst/>
              </a:prstGeom>
              <a:blipFill rotWithShape="0">
                <a:blip r:embed="rId7"/>
                <a:stretch>
                  <a:fillRect t="-12676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36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Exponentially decreasing potential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Force multiplied by different coefficients considering the relative position of the people </a:t>
            </a:r>
          </a:p>
          <a:p>
            <a:pPr lvl="2"/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Table-Person repulsion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The tables are obstacles while the people are directed to the food.</a:t>
            </a:r>
          </a:p>
          <a:p>
            <a:pPr lvl="2"/>
            <a:r>
              <a:rPr lang="en-US" dirty="0"/>
              <a:t>      </a:t>
            </a:r>
          </a:p>
          <a:p>
            <a:pPr lvl="2"/>
            <a:r>
              <a:rPr lang="en-US" dirty="0"/>
              <a:t>      Table-person constant Ct=0.05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endParaRPr lang="en-US" sz="2400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/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18E96-92C6-4EB2-8885-65463088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99" y="2791762"/>
                <a:ext cx="1051826" cy="405239"/>
              </a:xfrm>
              <a:prstGeom prst="rect">
                <a:avLst/>
              </a:prstGeom>
              <a:blipFill>
                <a:blip r:embed="rId4"/>
                <a:stretch>
                  <a:fillRect l="-5202" t="-303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78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829222" y="1268760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Wall-Person repulsion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Total repulsion force is equal to the superposition of all the point source contribution: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Discretization of the </a:t>
            </a:r>
            <a:r>
              <a:rPr lang="en-US" dirty="0" err="1"/>
              <a:t>Apéro</a:t>
            </a:r>
            <a:r>
              <a:rPr lang="en-US" dirty="0"/>
              <a:t> room into a </a:t>
            </a:r>
          </a:p>
          <a:p>
            <a:pPr lvl="2"/>
            <a:r>
              <a:rPr lang="en-US" dirty="0"/>
              <a:t>      rectangular mesh of points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  <p:pic>
        <p:nvPicPr>
          <p:cNvPr id="5" name="Picture 4" descr="Schermata 2017-12-17 alle 21.24.5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999" y="2501430"/>
            <a:ext cx="4226372" cy="381642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DCBC903-DE63-496F-9BDD-7965F9290E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14900" y="2654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900" y="2654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/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𝑤𝑎𝑙𝑙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𝑝𝑒𝑟𝑠𝑜𝑛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785D7-83AF-4E60-9334-92A09A017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43" y="2803139"/>
                <a:ext cx="2584938" cy="778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"/>
    </p:custDataLst>
    <p:extLst>
      <p:ext uri="{BB962C8B-B14F-4D97-AF65-F5344CB8AC3E}">
        <p14:creationId xmlns:p14="http://schemas.microsoft.com/office/powerpoint/2010/main" val="9392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908720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Path towards the objective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Pedestrian follows the shortest polygonal route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objective: </a:t>
            </a:r>
            <a:r>
              <a:rPr lang="en-US" dirty="0" err="1"/>
              <a:t>Apéro</a:t>
            </a:r>
            <a:r>
              <a:rPr lang="en-US" dirty="0"/>
              <a:t> table</a:t>
            </a:r>
          </a:p>
          <a:p>
            <a:pPr marL="1257300" lvl="2" indent="-342900">
              <a:buFont typeface="Wingdings" charset="2"/>
              <a:buChar char="Ø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objective: nearest table in the </a:t>
            </a:r>
            <a:r>
              <a:rPr lang="en-US" dirty="0" err="1"/>
              <a:t>Apéro</a:t>
            </a:r>
            <a:r>
              <a:rPr lang="en-US" dirty="0"/>
              <a:t> room</a:t>
            </a:r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1257300" lvl="2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Destination change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5" name="Picture 4" descr="Schermata 2017-12-17 alle 16.14.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3789040"/>
            <a:ext cx="5414211" cy="28804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Implementation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7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693019" y="1038672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035" y="1628800"/>
            <a:ext cx="8640960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3 functions are used to consider the cost of every simulations: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Time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Velocity cost function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Force cost function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Simulation conducted by averaging different simulations over 20 </a:t>
            </a:r>
            <a:r>
              <a:rPr lang="en-US" dirty="0" err="1"/>
              <a:t>attemps</a:t>
            </a:r>
            <a:r>
              <a:rPr lang="en-US" dirty="0"/>
              <a:t> each.</a:t>
            </a:r>
          </a:p>
          <a:p>
            <a:r>
              <a:rPr lang="en-US" dirty="0"/>
              <a:t>     The parameters that changed are: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participants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Number of tables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Disposition of tables (circular or rectangular)</a:t>
            </a:r>
          </a:p>
          <a:p>
            <a:pPr marL="1200150" lvl="2" indent="-285750">
              <a:buFont typeface="Wingdings" charset="2"/>
              <a:buChar char="Ø"/>
            </a:pPr>
            <a:r>
              <a:rPr lang="en-US" dirty="0"/>
              <a:t>Distance between food positions on the buffet table</a:t>
            </a:r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endParaRPr lang="en-US" dirty="0"/>
          </a:p>
          <a:p>
            <a:pPr marL="1200150" lvl="2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8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Box 2"/>
          <p:cNvSpPr txBox="1"/>
          <p:nvPr/>
        </p:nvSpPr>
        <p:spPr>
          <a:xfrm>
            <a:off x="765027" y="1124744"/>
            <a:ext cx="7056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Changing the number of participants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987" y="807839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Simulation </a:t>
            </a:r>
          </a:p>
        </p:txBody>
      </p:sp>
      <p:pic>
        <p:nvPicPr>
          <p:cNvPr id="5" name="Picture 4" descr="Schermata 2017-12-17 alle 16.40.1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" y="2674927"/>
            <a:ext cx="4680520" cy="2864539"/>
          </a:xfrm>
          <a:prstGeom prst="rect">
            <a:avLst/>
          </a:prstGeom>
        </p:spPr>
      </p:pic>
      <p:pic>
        <p:nvPicPr>
          <p:cNvPr id="7" name="Picture 6" descr="Schermata 2017-12-17 alle 16.40.3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59" y="1056480"/>
            <a:ext cx="4700711" cy="2711949"/>
          </a:xfrm>
          <a:prstGeom prst="rect">
            <a:avLst/>
          </a:prstGeom>
        </p:spPr>
      </p:pic>
      <p:pic>
        <p:nvPicPr>
          <p:cNvPr id="8" name="Picture 7" descr="Schermata 2017-12-17 alle 16.40.4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352" y="4077072"/>
            <a:ext cx="4658762" cy="2415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7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04987" y="692696"/>
            <a:ext cx="2686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Simulation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1011" y="134076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Changing the food positions</a:t>
            </a:r>
          </a:p>
        </p:txBody>
      </p:sp>
      <p:pic>
        <p:nvPicPr>
          <p:cNvPr id="5" name="Picture 4" descr="Schermata 2017-12-17 alle 21.0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8" y="2664156"/>
            <a:ext cx="5760639" cy="3033450"/>
          </a:xfrm>
          <a:prstGeom prst="rect">
            <a:avLst/>
          </a:prstGeom>
        </p:spPr>
      </p:pic>
      <p:pic>
        <p:nvPicPr>
          <p:cNvPr id="8" name="Picture 7" descr="Schermata 2017-12-17 alle 21.10.0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699" y="980728"/>
            <a:ext cx="4528470" cy="2450976"/>
          </a:xfrm>
          <a:prstGeom prst="rect">
            <a:avLst/>
          </a:prstGeom>
        </p:spPr>
      </p:pic>
      <p:pic>
        <p:nvPicPr>
          <p:cNvPr id="9" name="Picture 8" descr="Schermata 2017-12-17 alle 21.10.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66" y="3936327"/>
            <a:ext cx="5135348" cy="2441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1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764704"/>
            <a:ext cx="48965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1AD59-E119-469A-9FF8-383194BFB4D1}"/>
              </a:ext>
            </a:extLst>
          </p:cNvPr>
          <p:cNvSpPr txBox="1"/>
          <p:nvPr/>
        </p:nvSpPr>
        <p:spPr>
          <a:xfrm>
            <a:off x="981051" y="1772816"/>
            <a:ext cx="9348585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Social Force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Implementation: person-person, table-person, wall-person, objective destination change.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Cost function increase as number of people increase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Food points separates as far as possible for circle arrangement of table, a bit for rectangular arrangement. 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0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434558" y="3212852"/>
            <a:ext cx="26865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Thank</a:t>
            </a:r>
            <a:r>
              <a:rPr lang="de-CH" sz="3200" b="1" dirty="0"/>
              <a:t> </a:t>
            </a:r>
            <a:r>
              <a:rPr lang="de-CH" sz="3200" b="1" dirty="0" err="1"/>
              <a:t>you</a:t>
            </a:r>
            <a:r>
              <a:rPr lang="de-CH" sz="3200" b="1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0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List </a:t>
            </a:r>
            <a:r>
              <a:rPr lang="de-CH" sz="2400" b="1" dirty="0" err="1"/>
              <a:t>of</a:t>
            </a:r>
            <a:r>
              <a:rPr lang="de-CH" sz="2400" b="1" dirty="0"/>
              <a:t> Contents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615854"/>
            <a:ext cx="8812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Introduction and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Description of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Simulation Results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Summary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86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419" y="1988840"/>
            <a:ext cx="6795522" cy="3822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38745-A294-422B-908E-84B0615F3916}"/>
              </a:ext>
            </a:extLst>
          </p:cNvPr>
          <p:cNvSpPr txBox="1"/>
          <p:nvPr/>
        </p:nvSpPr>
        <p:spPr>
          <a:xfrm>
            <a:off x="909043" y="3170585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Pedestrian Traffic</a:t>
            </a:r>
          </a:p>
          <a:p>
            <a:pPr algn="ctr"/>
            <a:r>
              <a:rPr lang="en-US" altLang="zh-CN" sz="2400" dirty="0"/>
              <a:t>Simulation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1EEFF-867C-45D3-989F-EB594B2FCEC3}"/>
              </a:ext>
            </a:extLst>
          </p:cNvPr>
          <p:cNvSpPr txBox="1"/>
          <p:nvPr/>
        </p:nvSpPr>
        <p:spPr>
          <a:xfrm>
            <a:off x="6957715" y="5917545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https://www.youtube.com/watch?v=UUHFMtR9q9M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466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2050" name="Picture 2" descr="https://cdn4.i-scmp.com/sites/default/files/styles/980x551/public/2013/08/22/trafficjam.jpg?itok=yuoaO3YY">
            <a:extLst>
              <a:ext uri="{FF2B5EF4-FFF2-40B4-BE49-F238E27FC236}">
                <a16:creationId xmlns:a16="http://schemas.microsoft.com/office/drawing/2014/main" id="{077562F9-AB18-45C2-B12A-EABEF791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7" y="1644634"/>
            <a:ext cx="7572362" cy="42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FB7233-AF8E-4C07-96FE-E1A674A27C72}"/>
              </a:ext>
            </a:extLst>
          </p:cNvPr>
          <p:cNvSpPr txBox="1"/>
          <p:nvPr/>
        </p:nvSpPr>
        <p:spPr>
          <a:xfrm>
            <a:off x="9045947" y="342900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Car Traffic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9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950" y="2695821"/>
            <a:ext cx="3628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Force Model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01125B-EB0B-40EF-AF20-AA1B692E9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861" y="2102366"/>
            <a:ext cx="4057650" cy="332422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0A65AF8-2E35-46A1-8DDC-3B6D7FF02F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630475"/>
              </p:ext>
            </p:extLst>
          </p:nvPr>
        </p:nvGraphicFramePr>
        <p:xfrm>
          <a:off x="561975" y="3836988"/>
          <a:ext cx="58007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3073320" imgH="634680" progId="Equation.DSMT4">
                  <p:embed/>
                </p:oleObj>
              </mc:Choice>
              <mc:Fallback>
                <p:oleObj name="Equation" r:id="rId6" imgW="3073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975" y="3836988"/>
                        <a:ext cx="5800725" cy="120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8346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74" y="1916832"/>
            <a:ext cx="7187344" cy="3593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397BD7-B3F7-440B-AC8E-DC0DFFF867E1}"/>
              </a:ext>
            </a:extLst>
          </p:cNvPr>
          <p:cNvSpPr/>
          <p:nvPr/>
        </p:nvSpPr>
        <p:spPr>
          <a:xfrm>
            <a:off x="2332794" y="5795583"/>
            <a:ext cx="7145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SEITZ, Michael J. et al. The Superposition Principle: A Conceptual Perspective on Pedestrian Stream 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Simulations.</a:t>
            </a:r>
            <a:r>
              <a:rPr lang="en-US" altLang="zh-CN" sz="1100" b="1" dirty="0" err="1">
                <a:solidFill>
                  <a:srgbClr val="333333"/>
                </a:solidFill>
                <a:latin typeface="Verdana" panose="020B0604030504040204" pitchFamily="34" charset="0"/>
              </a:rPr>
              <a:t>Collective</a:t>
            </a:r>
            <a:r>
              <a:rPr lang="en-US" altLang="zh-CN" sz="1100" b="1" dirty="0">
                <a:solidFill>
                  <a:srgbClr val="333333"/>
                </a:solidFill>
                <a:latin typeface="Verdana" panose="020B0604030504040204" pitchFamily="34" charset="0"/>
              </a:rPr>
              <a:t> Dynamics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, [</a:t>
            </a:r>
            <a:r>
              <a:rPr lang="en-US" altLang="zh-CN" sz="1100" dirty="0" err="1">
                <a:solidFill>
                  <a:srgbClr val="333333"/>
                </a:solidFill>
                <a:latin typeface="Verdana" panose="020B0604030504040204" pitchFamily="34" charset="0"/>
              </a:rPr>
              <a:t>S.l.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], v. 1, p. 1-19, mar. 2016. ISSN 2366-8539. Available at: &lt;</a:t>
            </a:r>
            <a:r>
              <a:rPr lang="en-US" altLang="zh-CN" sz="1100" u="sng" dirty="0">
                <a:solidFill>
                  <a:srgbClr val="006699"/>
                </a:solidFill>
                <a:latin typeface="Verdana" panose="020B0604030504040204" pitchFamily="34" charset="0"/>
                <a:hlinkClick r:id="rId5"/>
              </a:rPr>
              <a:t>https://collective-dynamics.eu/index.php/cod/article/view/A2</a:t>
            </a:r>
            <a:r>
              <a:rPr lang="en-US" altLang="zh-CN" sz="1100" dirty="0">
                <a:solidFill>
                  <a:srgbClr val="333333"/>
                </a:solidFill>
                <a:latin typeface="Verdana" panose="020B0604030504040204" pitchFamily="34" charset="0"/>
              </a:rPr>
              <a:t>&gt;.</a:t>
            </a:r>
            <a:endParaRPr lang="zh-CN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07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1B15E0-EB74-4DC1-A654-0E650076BCA5}"/>
              </a:ext>
            </a:extLst>
          </p:cNvPr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 </a:t>
            </a:r>
          </a:p>
        </p:txBody>
      </p:sp>
      <p:pic>
        <p:nvPicPr>
          <p:cNvPr id="12" name="Picture 11" descr="Apero in the ETH">
            <a:extLst>
              <a:ext uri="{FF2B5EF4-FFF2-40B4-BE49-F238E27FC236}">
                <a16:creationId xmlns:a16="http://schemas.microsoft.com/office/drawing/2014/main" id="{02C770D0-E5E0-4543-9197-9520202FEC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04" y="1844824"/>
            <a:ext cx="5688632" cy="41764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B65EC9-9642-45CC-94C9-1A156CE94DAF}"/>
              </a:ext>
            </a:extLst>
          </p:cNvPr>
          <p:cNvSpPr txBox="1"/>
          <p:nvPr/>
        </p:nvSpPr>
        <p:spPr>
          <a:xfrm>
            <a:off x="1485107" y="34785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Apero</a:t>
            </a:r>
            <a:r>
              <a:rPr lang="en-US" sz="2800" dirty="0"/>
              <a:t> in ETH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26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Introduction and Motivation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5049" y="1988840"/>
            <a:ext cx="881294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Number of People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Food Locations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sz="2400" dirty="0"/>
              <a:t>Tables’ Disposition</a:t>
            </a:r>
          </a:p>
          <a:p>
            <a:endParaRPr lang="en-US" sz="2400" dirty="0"/>
          </a:p>
          <a:p>
            <a:r>
              <a:rPr lang="en-US" sz="2400" dirty="0"/>
              <a:t>Affect the behavior of the participants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024A4994-C919-43DB-9AF5-0132022EE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40" y="1176535"/>
            <a:ext cx="6455701" cy="4841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A94D9F-0973-4343-B72F-16A2FB57CF66}"/>
              </a:ext>
            </a:extLst>
          </p:cNvPr>
          <p:cNvSpPr txBox="1"/>
          <p:nvPr/>
        </p:nvSpPr>
        <p:spPr>
          <a:xfrm>
            <a:off x="1598813" y="5500558"/>
            <a:ext cx="2838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Social Force Model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ED87D-EC41-445B-A720-20DFFDC22090}"/>
              </a:ext>
            </a:extLst>
          </p:cNvPr>
          <p:cNvCxnSpPr>
            <a:cxnSpLocks/>
          </p:cNvCxnSpPr>
          <p:nvPr/>
        </p:nvCxnSpPr>
        <p:spPr>
          <a:xfrm flipV="1">
            <a:off x="3022294" y="4509120"/>
            <a:ext cx="0" cy="7920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6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2E04-479B-4F77-A3BF-9D6466E75277}" type="datetime1">
              <a:rPr lang="en-GB" smtClean="0"/>
              <a:t>19/12/2017</a:t>
            </a:fld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0702131" y="407707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Source: Pix4D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999" y="55789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399" y="5731391"/>
            <a:ext cx="3205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36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8963" y="6165304"/>
            <a:ext cx="2016224" cy="692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476995" y="802156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b="1" dirty="0"/>
              <a:t>Description </a:t>
            </a:r>
            <a:r>
              <a:rPr lang="de-CH" sz="2400" b="1" dirty="0" err="1"/>
              <a:t>of</a:t>
            </a:r>
            <a:r>
              <a:rPr lang="de-CH" sz="2400" b="1" dirty="0"/>
              <a:t> </a:t>
            </a:r>
            <a:r>
              <a:rPr lang="de-CH" sz="2400" b="1" dirty="0" err="1"/>
              <a:t>the</a:t>
            </a:r>
            <a:r>
              <a:rPr lang="de-CH" sz="2400" b="1" dirty="0"/>
              <a:t> Model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9371" y="1387355"/>
            <a:ext cx="8812946" cy="3908762"/>
            <a:chOff x="225083" y="1460971"/>
            <a:chExt cx="8812946" cy="3908762"/>
          </a:xfrm>
        </p:grpSpPr>
        <p:sp>
          <p:nvSpPr>
            <p:cNvPr id="8" name="TextBox 7"/>
            <p:cNvSpPr txBox="1"/>
            <p:nvPr/>
          </p:nvSpPr>
          <p:spPr>
            <a:xfrm>
              <a:off x="225083" y="1460971"/>
              <a:ext cx="8812946" cy="3908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/>
                <a:buChar char="•"/>
              </a:pPr>
              <a:r>
                <a:rPr lang="en-US" sz="2400" dirty="0"/>
                <a:t>Force due to Destination</a:t>
              </a:r>
            </a:p>
            <a:p>
              <a:pPr marL="1200150" lvl="2" indent="-285750">
                <a:buFont typeface="Wingdings" charset="2"/>
                <a:buChar char="Ø"/>
              </a:pPr>
              <a:endParaRPr lang="en-US" dirty="0"/>
            </a:p>
            <a:p>
              <a:pPr marL="1200150" lvl="2" indent="-285750">
                <a:buFont typeface="Wingdings" charset="2"/>
                <a:buChar char="Ø"/>
              </a:pPr>
              <a:r>
                <a:rPr lang="en-US" dirty="0"/>
                <a:t>Considering a pedestrian </a:t>
              </a:r>
              <a:r>
                <a:rPr lang="en-US" dirty="0" err="1"/>
                <a:t>alfa</a:t>
              </a:r>
              <a:r>
                <a:rPr lang="en-US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endParaRPr lang="en-US" sz="2800" dirty="0"/>
            </a:p>
            <a:p>
              <a:pPr marL="342900" indent="-342900">
                <a:buFont typeface="Arial"/>
                <a:buChar char="•"/>
              </a:pPr>
              <a:r>
                <a:rPr lang="en-US" sz="2400" dirty="0"/>
                <a:t>Force due to other pedestrians</a:t>
              </a:r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r>
                <a:rPr lang="en-US" dirty="0"/>
                <a:t>Monotonic decreasing force field with elliptical shape</a:t>
              </a:r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lvl="2"/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  <a:p>
              <a:pPr marL="1257300" lvl="2" indent="-342900">
                <a:buFont typeface="Wingdings" charset="2"/>
                <a:buChar char="Ø"/>
              </a:pP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BDF5E8-E7C3-478A-8378-D76F4624A1D3}"/>
                    </a:ext>
                  </a:extLst>
                </p:cNvPr>
                <p:cNvSpPr txBox="1"/>
                <p:nvPr/>
              </p:nvSpPr>
              <p:spPr>
                <a:xfrm>
                  <a:off x="1421200" y="2557358"/>
                  <a:ext cx="3386825" cy="4799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a14:m>
                  <a:r>
                    <a:rPr lang="en-US" altLang="zh-CN" sz="2200" dirty="0"/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a14:m>
                  <a:r>
                    <a:rPr lang="en-US" altLang="zh-CN" sz="2200" dirty="0"/>
                    <a:t>)</a:t>
                  </a:r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4BDF5E8-E7C3-478A-8378-D76F4624A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200" y="2557358"/>
                  <a:ext cx="3386825" cy="4799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797" r="-3957" b="-18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837035" y="5828824"/>
            <a:ext cx="9269958" cy="563680"/>
            <a:chOff x="1952553" y="4503357"/>
            <a:chExt cx="9269958" cy="563680"/>
          </a:xfrm>
        </p:grpSpPr>
        <p:sp>
          <p:nvSpPr>
            <p:cNvPr id="14" name="TextBox 13"/>
            <p:cNvSpPr txBox="1"/>
            <p:nvPr/>
          </p:nvSpPr>
          <p:spPr>
            <a:xfrm>
              <a:off x="5041282" y="4674723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96683B-80B6-4713-B84D-460267A807EA}"/>
                    </a:ext>
                  </a:extLst>
                </p:cNvPr>
                <p:cNvSpPr txBox="1"/>
                <p:nvPr/>
              </p:nvSpPr>
              <p:spPr>
                <a:xfrm>
                  <a:off x="1952553" y="4631990"/>
                  <a:ext cx="2679003" cy="385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)]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96683B-80B6-4713-B84D-460267A8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553" y="4631990"/>
                  <a:ext cx="2679003" cy="385042"/>
                </a:xfrm>
                <a:prstGeom prst="rect">
                  <a:avLst/>
                </a:prstGeom>
                <a:blipFill>
                  <a:blip r:embed="rId6"/>
                  <a:stretch>
                    <a:fillRect l="-4091" t="-34921" r="-4545" b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59F17-9BF2-457E-AC5E-9CC087B1FBFA}"/>
                    </a:ext>
                  </a:extLst>
                </p:cNvPr>
                <p:cNvSpPr txBox="1"/>
                <p:nvPr/>
              </p:nvSpPr>
              <p:spPr>
                <a:xfrm>
                  <a:off x="6344316" y="4503357"/>
                  <a:ext cx="4878195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𝛼𝛽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</a:rPr>
                                              <m:t>𝛼𝛽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6EB59F17-9BF2-457E-AC5E-9CC087B1F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316" y="4503357"/>
                  <a:ext cx="4878195" cy="5636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902819" y="2188026"/>
            <a:ext cx="3093774" cy="1043591"/>
            <a:chOff x="6434940" y="1952037"/>
            <a:chExt cx="3093774" cy="1043591"/>
          </a:xfrm>
        </p:grpSpPr>
        <p:grpSp>
          <p:nvGrpSpPr>
            <p:cNvPr id="31" name="Group 30"/>
            <p:cNvGrpSpPr/>
            <p:nvPr/>
          </p:nvGrpSpPr>
          <p:grpSpPr>
            <a:xfrm>
              <a:off x="6669683" y="2089117"/>
              <a:ext cx="2859031" cy="906511"/>
              <a:chOff x="6453659" y="1916832"/>
              <a:chExt cx="2859031" cy="906511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6646998" y="2073421"/>
                <a:ext cx="506188" cy="116358"/>
              </a:xfrm>
              <a:prstGeom prst="straightConnector1">
                <a:avLst/>
              </a:prstGeom>
              <a:ln w="12700" cap="sq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6453659" y="1916832"/>
                <a:ext cx="2859031" cy="906511"/>
                <a:chOff x="6453659" y="1916832"/>
                <a:chExt cx="2859031" cy="90651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453659" y="1916832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5-Point Star 14"/>
                <p:cNvSpPr/>
                <p:nvPr/>
              </p:nvSpPr>
              <p:spPr>
                <a:xfrm>
                  <a:off x="9073952" y="2599198"/>
                  <a:ext cx="238738" cy="224145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6638089" y="2073421"/>
                  <a:ext cx="31594" cy="462281"/>
                </a:xfrm>
                <a:prstGeom prst="straightConnector1">
                  <a:avLst/>
                </a:prstGeom>
                <a:ln w="38100" cap="sq">
                  <a:solidFill>
                    <a:schemeClr val="tx1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6670363" y="2214387"/>
                  <a:ext cx="483503" cy="297347"/>
                </a:xfrm>
                <a:prstGeom prst="straightConnector1">
                  <a:avLst/>
                </a:prstGeom>
                <a:ln w="38100" cap="sq">
                  <a:solidFill>
                    <a:srgbClr val="00B0F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958416" y="2499353"/>
                  <a:ext cx="5062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416" y="2499353"/>
                  <a:ext cx="50622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434940" y="2277018"/>
                  <a:ext cx="487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40" y="2277018"/>
                  <a:ext cx="48712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1311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866350" y="1952037"/>
                  <a:ext cx="728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50" y="1952037"/>
                  <a:ext cx="7285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21311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2564804" y="4335447"/>
            <a:ext cx="4162079" cy="1386741"/>
            <a:chOff x="660234" y="4420457"/>
            <a:chExt cx="4162079" cy="1386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2646626" y="5068222"/>
                  <a:ext cx="487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26" y="5068222"/>
                  <a:ext cx="48712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11" r="-240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/>
            <p:cNvGrpSpPr/>
            <p:nvPr/>
          </p:nvGrpSpPr>
          <p:grpSpPr>
            <a:xfrm>
              <a:off x="660234" y="4420457"/>
              <a:ext cx="4162079" cy="1386741"/>
              <a:chOff x="660234" y="4420457"/>
              <a:chExt cx="4162079" cy="138674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93219" y="5013176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>
                <a:off x="2709243" y="5121188"/>
                <a:ext cx="559230" cy="12970"/>
              </a:xfrm>
              <a:prstGeom prst="straightConnector1">
                <a:avLst/>
              </a:prstGeom>
              <a:ln w="38100" cap="sq">
                <a:solidFill>
                  <a:schemeClr val="tx1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/>
              <p:cNvSpPr/>
              <p:nvPr/>
            </p:nvSpPr>
            <p:spPr>
              <a:xfrm>
                <a:off x="1714525" y="4786126"/>
                <a:ext cx="2152625" cy="68309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086136" y="4585436"/>
                <a:ext cx="3439217" cy="1071503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60234" y="4420457"/>
                <a:ext cx="4162079" cy="1386741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8" name="Straight Connector 47"/>
          <p:cNvCxnSpPr/>
          <p:nvPr/>
        </p:nvCxnSpPr>
        <p:spPr>
          <a:xfrm>
            <a:off x="7842606" y="2618408"/>
            <a:ext cx="1868601" cy="470907"/>
          </a:xfrm>
          <a:prstGeom prst="line">
            <a:avLst/>
          </a:prstGeom>
          <a:ln w="6350" cap="sq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446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9"/>
</p:tagLst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0</TotalTime>
  <Words>1191</Words>
  <Application>Microsoft Office PowerPoint</Application>
  <PresentationFormat>Custom</PresentationFormat>
  <Paragraphs>274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黑体</vt:lpstr>
      <vt:lpstr>Arial</vt:lpstr>
      <vt:lpstr>Cambria Math</vt:lpstr>
      <vt:lpstr>Verdana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Equation</vt:lpstr>
      <vt:lpstr>Lecture with Computer Exercises: Modelling and Simulating Social Systems with MATLAB   How do participants act during an apéro at ETH?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ETHZ-MAVT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Hangxi Li</cp:lastModifiedBy>
  <cp:revision>407</cp:revision>
  <cp:lastPrinted>2013-06-08T11:22:51Z</cp:lastPrinted>
  <dcterms:created xsi:type="dcterms:W3CDTF">2016-10-04T10:45:11Z</dcterms:created>
  <dcterms:modified xsi:type="dcterms:W3CDTF">2017-12-19T14:24:54Z</dcterms:modified>
</cp:coreProperties>
</file>