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3147-F550-401D-BE3C-83EEF1D0CB74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8DEAF-5C3E-4A99-ADAB-FC5E8C4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3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3147-F550-401D-BE3C-83EEF1D0CB74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8DEAF-5C3E-4A99-ADAB-FC5E8C4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3147-F550-401D-BE3C-83EEF1D0CB74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8DEAF-5C3E-4A99-ADAB-FC5E8C4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38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platzhalt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" y="2168525"/>
            <a:ext cx="11345863" cy="4324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indent="0">
              <a:buNone/>
            </a:pPr>
            <a:r>
              <a:rPr lang="de-CH" sz="1800" b="1" dirty="0">
                <a:latin typeface="Arial" panose="020B0604020202020204" pitchFamily="34" charset="0"/>
                <a:cs typeface="Arial" panose="020B0604020202020204" pitchFamily="34" charset="0"/>
              </a:rPr>
              <a:t>Textbaustein ganze Seite mit Zwischenüberschrift</a:t>
            </a:r>
          </a:p>
          <a:p>
            <a:pPr marL="0" indent="0">
              <a:buNone/>
            </a:pPr>
            <a:endParaRPr lang="de-CH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14350" y="2569845"/>
            <a:ext cx="11345863" cy="331311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b="0"/>
            </a:lvl1pPr>
          </a:lstStyle>
          <a:p>
            <a:pPr marL="0" indent="0">
              <a:buNone/>
            </a:pP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Item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volore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volorrovit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plis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modis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debitae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sunto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eum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laut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aceptint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aboremped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qui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omniasimolor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rem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expelia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vellit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ipiet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voluptatem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iusandant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qui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autem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unt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verempo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rerate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unte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doluptatem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earciatiatur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sunt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aut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omni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nimus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enihit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fugiaes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iuribus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cipsum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nullore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stotati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sandaectur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simoluptatur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quam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quatur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Eperios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etureictate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voluptas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quidusamus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sintempos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molorion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estrum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alitiossus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CH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earciatiatur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sunt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aut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omni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nimus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enihit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fugiaes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iuribus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cipsum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nullore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stotati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sandaectur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simoluptatur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quam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quatur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Eperios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etureictate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voluptas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quidusamus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sintempos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molorion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estrum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alitiossus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514350" y="1274763"/>
            <a:ext cx="11345863" cy="7112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6535985-C381-2A4B-9D7A-AE1724BEF00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250613" y="6499962"/>
            <a:ext cx="6096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B9FD799-117F-EE4F-9857-9141B17D1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56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3147-F550-401D-BE3C-83EEF1D0CB74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8DEAF-5C3E-4A99-ADAB-FC5E8C4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1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3147-F550-401D-BE3C-83EEF1D0CB74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8DEAF-5C3E-4A99-ADAB-FC5E8C4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1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3147-F550-401D-BE3C-83EEF1D0CB74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8DEAF-5C3E-4A99-ADAB-FC5E8C4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3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3147-F550-401D-BE3C-83EEF1D0CB74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8DEAF-5C3E-4A99-ADAB-FC5E8C4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4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3147-F550-401D-BE3C-83EEF1D0CB74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8DEAF-5C3E-4A99-ADAB-FC5E8C4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8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3147-F550-401D-BE3C-83EEF1D0CB74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8DEAF-5C3E-4A99-ADAB-FC5E8C4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1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3147-F550-401D-BE3C-83EEF1D0CB74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8DEAF-5C3E-4A99-ADAB-FC5E8C4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9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3147-F550-401D-BE3C-83EEF1D0CB74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8DEAF-5C3E-4A99-ADAB-FC5E8C4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63147-F550-401D-BE3C-83EEF1D0CB74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8DEAF-5C3E-4A99-ADAB-FC5E8C4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FC0F2CB-8763-8B09-D194-84A01A77218C}"/>
              </a:ext>
            </a:extLst>
          </p:cNvPr>
          <p:cNvSpPr txBox="1"/>
          <p:nvPr/>
        </p:nvSpPr>
        <p:spPr>
          <a:xfrm rot="16200000">
            <a:off x="308474" y="1693861"/>
            <a:ext cx="1671917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Identification</a:t>
            </a:r>
            <a:endParaRPr lang="en-CA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843D7-1EEB-2DC0-0058-58EBB89FC244}"/>
              </a:ext>
            </a:extLst>
          </p:cNvPr>
          <p:cNvSpPr txBox="1"/>
          <p:nvPr/>
        </p:nvSpPr>
        <p:spPr>
          <a:xfrm rot="16200000">
            <a:off x="185518" y="3490732"/>
            <a:ext cx="1919830" cy="398116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Screening</a:t>
            </a:r>
            <a:endParaRPr lang="en-CA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FA0331-5799-0E5A-0846-A31644F3620A}"/>
              </a:ext>
            </a:extLst>
          </p:cNvPr>
          <p:cNvSpPr txBox="1"/>
          <p:nvPr/>
        </p:nvSpPr>
        <p:spPr>
          <a:xfrm rot="16200000">
            <a:off x="264002" y="5330080"/>
            <a:ext cx="1760863" cy="400110"/>
          </a:xfrm>
          <a:prstGeom prst="rect">
            <a:avLst/>
          </a:prstGeom>
          <a:solidFill>
            <a:srgbClr val="54B54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Included</a:t>
            </a:r>
            <a:endParaRPr lang="en-CA" sz="2000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0">
                <a:extLst>
                  <a:ext uri="{FF2B5EF4-FFF2-40B4-BE49-F238E27FC236}">
                    <a16:creationId xmlns:a16="http://schemas.microsoft.com/office/drawing/2014/main" id="{935C4C26-BED2-4A87-0232-DE1898F08D8E}"/>
                  </a:ext>
                </a:extLst>
              </p:cNvPr>
              <p:cNvSpPr/>
              <p:nvPr/>
            </p:nvSpPr>
            <p:spPr>
              <a:xfrm>
                <a:off x="1447072" y="1057518"/>
                <a:ext cx="4944412" cy="609609"/>
              </a:xfrm>
              <a:prstGeom prst="roundRect">
                <a:avLst>
                  <a:gd name="adj" fmla="val 9790"/>
                </a:avLst>
              </a:prstGeom>
              <a:solidFill>
                <a:srgbClr val="D5B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+mj-lt"/>
                  </a:rPr>
                  <a:t>Records identified </a:t>
                </a:r>
                <a:r>
                  <a:rPr lang="en-US" sz="1600" dirty="0" smtClean="0">
                    <a:solidFill>
                      <a:schemeClr val="tx1"/>
                    </a:solidFill>
                    <a:latin typeface="+mj-lt"/>
                  </a:rPr>
                  <a:t>in databases (Web </a:t>
                </a:r>
                <a:r>
                  <a:rPr lang="en-US" sz="1600" dirty="0">
                    <a:solidFill>
                      <a:schemeClr val="tx1"/>
                    </a:solidFill>
                    <a:latin typeface="+mj-lt"/>
                  </a:rPr>
                  <a:t>of Science, PubMed, Scopus</a:t>
                </a:r>
                <a:r>
                  <a:rPr lang="en-US" sz="1600" dirty="0" smtClean="0">
                    <a:solidFill>
                      <a:schemeClr val="tx1"/>
                    </a:solidFill>
                    <a:latin typeface="+mj-lt"/>
                  </a:rPr>
                  <a:t>) (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+mj-lt"/>
                  </a:rPr>
                  <a:t>= </a:t>
                </a:r>
                <a:r>
                  <a:rPr lang="en-US" sz="1600" dirty="0" smtClean="0">
                    <a:solidFill>
                      <a:schemeClr val="tx1"/>
                    </a:solidFill>
                    <a:latin typeface="+mj-lt"/>
                  </a:rPr>
                  <a:t>1681)</a:t>
                </a:r>
                <a:endParaRPr lang="en-CA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Rectangle: Rounded Corners 10">
                <a:extLst>
                  <a:ext uri="{FF2B5EF4-FFF2-40B4-BE49-F238E27FC236}">
                    <a16:creationId xmlns:a16="http://schemas.microsoft.com/office/drawing/2014/main" id="{935C4C26-BED2-4A87-0232-DE1898F08D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072" y="1057518"/>
                <a:ext cx="4944412" cy="609609"/>
              </a:xfrm>
              <a:prstGeom prst="roundRect">
                <a:avLst>
                  <a:gd name="adj" fmla="val 9790"/>
                </a:avLst>
              </a:prstGeom>
              <a:blipFill>
                <a:blip r:embed="rId2"/>
                <a:stretch>
                  <a:fillRect b="-11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1">
                <a:extLst>
                  <a:ext uri="{FF2B5EF4-FFF2-40B4-BE49-F238E27FC236}">
                    <a16:creationId xmlns:a16="http://schemas.microsoft.com/office/drawing/2014/main" id="{FF7D0376-398A-56DA-7033-604F606828CF}"/>
                  </a:ext>
                </a:extLst>
              </p:cNvPr>
              <p:cNvSpPr/>
              <p:nvPr/>
            </p:nvSpPr>
            <p:spPr>
              <a:xfrm>
                <a:off x="6496064" y="1057517"/>
                <a:ext cx="3529603" cy="609609"/>
              </a:xfrm>
              <a:prstGeom prst="roundRect">
                <a:avLst>
                  <a:gd name="adj" fmla="val 9790"/>
                </a:avLst>
              </a:prstGeom>
              <a:solidFill>
                <a:srgbClr val="D5B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+mj-lt"/>
                  </a:rPr>
                  <a:t>Additional records identified from existing </a:t>
                </a:r>
                <a:r>
                  <a:rPr lang="en-US" sz="1600" dirty="0" smtClean="0">
                    <a:solidFill>
                      <a:schemeClr val="tx1"/>
                    </a:solidFill>
                    <a:latin typeface="+mj-lt"/>
                  </a:rPr>
                  <a:t>reviews(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+mj-lt"/>
                  </a:rPr>
                  <a:t>= 29)</a:t>
                </a:r>
                <a:endParaRPr lang="en-CA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Rectangle: Rounded Corners 11">
                <a:extLst>
                  <a:ext uri="{FF2B5EF4-FFF2-40B4-BE49-F238E27FC236}">
                    <a16:creationId xmlns:a16="http://schemas.microsoft.com/office/drawing/2014/main" id="{FF7D0376-398A-56DA-7033-604F60682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064" y="1057517"/>
                <a:ext cx="3529603" cy="609609"/>
              </a:xfrm>
              <a:prstGeom prst="roundRect">
                <a:avLst>
                  <a:gd name="adj" fmla="val 9790"/>
                </a:avLst>
              </a:prstGeom>
              <a:blipFill>
                <a:blip r:embed="rId3"/>
                <a:stretch>
                  <a:fillRect b="-11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2">
                <a:extLst>
                  <a:ext uri="{FF2B5EF4-FFF2-40B4-BE49-F238E27FC236}">
                    <a16:creationId xmlns:a16="http://schemas.microsoft.com/office/drawing/2014/main" id="{C102580D-967F-B150-AEC2-D90335CAB89C}"/>
                  </a:ext>
                </a:extLst>
              </p:cNvPr>
              <p:cNvSpPr/>
              <p:nvPr/>
            </p:nvSpPr>
            <p:spPr>
              <a:xfrm>
                <a:off x="3101648" y="1970059"/>
                <a:ext cx="4049449" cy="547782"/>
              </a:xfrm>
              <a:prstGeom prst="roundRect">
                <a:avLst>
                  <a:gd name="adj" fmla="val 9790"/>
                </a:avLst>
              </a:prstGeom>
              <a:solidFill>
                <a:srgbClr val="D5B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+mj-lt"/>
                  </a:rPr>
                  <a:t>Records after duplicates removed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+mj-lt"/>
                  </a:rPr>
                  <a:t>= 1099)</a:t>
                </a:r>
                <a:endParaRPr lang="en-CA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Rectangle: Rounded Corners 12">
                <a:extLst>
                  <a:ext uri="{FF2B5EF4-FFF2-40B4-BE49-F238E27FC236}">
                    <a16:creationId xmlns:a16="http://schemas.microsoft.com/office/drawing/2014/main" id="{C102580D-967F-B150-AEC2-D90335CAB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648" y="1970059"/>
                <a:ext cx="4049449" cy="547782"/>
              </a:xfrm>
              <a:prstGeom prst="roundRect">
                <a:avLst>
                  <a:gd name="adj" fmla="val 9790"/>
                </a:avLst>
              </a:prstGeom>
              <a:blipFill>
                <a:blip r:embed="rId4"/>
                <a:stretch>
                  <a:fillRect t="-5556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C5F1D6-3B93-5B85-FB08-57AC22BF5E7A}"/>
              </a:ext>
            </a:extLst>
          </p:cNvPr>
          <p:cNvCxnSpPr>
            <a:cxnSpLocks/>
          </p:cNvCxnSpPr>
          <p:nvPr/>
        </p:nvCxnSpPr>
        <p:spPr>
          <a:xfrm>
            <a:off x="4143082" y="1687476"/>
            <a:ext cx="0" cy="282583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7DAE41-932E-F503-ABF1-5AA73BB7F256}"/>
              </a:ext>
            </a:extLst>
          </p:cNvPr>
          <p:cNvCxnSpPr>
            <a:cxnSpLocks/>
          </p:cNvCxnSpPr>
          <p:nvPr/>
        </p:nvCxnSpPr>
        <p:spPr>
          <a:xfrm>
            <a:off x="6911682" y="1687476"/>
            <a:ext cx="0" cy="282583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9">
                <a:extLst>
                  <a:ext uri="{FF2B5EF4-FFF2-40B4-BE49-F238E27FC236}">
                    <a16:creationId xmlns:a16="http://schemas.microsoft.com/office/drawing/2014/main" id="{A205CE3F-C185-2780-D4E3-B837EE8C0925}"/>
                  </a:ext>
                </a:extLst>
              </p:cNvPr>
              <p:cNvSpPr/>
              <p:nvPr/>
            </p:nvSpPr>
            <p:spPr>
              <a:xfrm>
                <a:off x="7019973" y="2722286"/>
                <a:ext cx="2787952" cy="816105"/>
              </a:xfrm>
              <a:prstGeom prst="roundRect">
                <a:avLst>
                  <a:gd name="adj" fmla="val 9790"/>
                </a:avLst>
              </a:prstGeom>
              <a:solidFill>
                <a:srgbClr val="B3CB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+mj-lt"/>
                  </a:rPr>
                  <a:t>Records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+mj-lt"/>
                  </a:rPr>
                  <a:t>excluded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+mj-lt"/>
                  </a:rPr>
                  <a:t>= 910)</a:t>
                </a:r>
                <a:endParaRPr lang="en-CA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8" name="Rectangle: Rounded Corners 19">
                <a:extLst>
                  <a:ext uri="{FF2B5EF4-FFF2-40B4-BE49-F238E27FC236}">
                    <a16:creationId xmlns:a16="http://schemas.microsoft.com/office/drawing/2014/main" id="{A205CE3F-C185-2780-D4E3-B837EE8C09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973" y="2722286"/>
                <a:ext cx="2787952" cy="816105"/>
              </a:xfrm>
              <a:prstGeom prst="roundRect">
                <a:avLst>
                  <a:gd name="adj" fmla="val 9790"/>
                </a:avLst>
              </a:prstGeom>
              <a:blipFill>
                <a:blip r:embed="rId5"/>
                <a:stretch>
                  <a:fillRect t="-3008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20">
                <a:extLst>
                  <a:ext uri="{FF2B5EF4-FFF2-40B4-BE49-F238E27FC236}">
                    <a16:creationId xmlns:a16="http://schemas.microsoft.com/office/drawing/2014/main" id="{9200A131-D59B-E731-401B-A16C004EBCBB}"/>
                  </a:ext>
                </a:extLst>
              </p:cNvPr>
              <p:cNvSpPr/>
              <p:nvPr/>
            </p:nvSpPr>
            <p:spPr>
              <a:xfrm>
                <a:off x="7019973" y="3742835"/>
                <a:ext cx="2787952" cy="816105"/>
              </a:xfrm>
              <a:prstGeom prst="roundRect">
                <a:avLst>
                  <a:gd name="adj" fmla="val 9790"/>
                </a:avLst>
              </a:prstGeom>
              <a:solidFill>
                <a:srgbClr val="B3CB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+mj-lt"/>
                  </a:rPr>
                  <a:t>Full-text articles excluded, with reasons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+mj-lt"/>
                  </a:rPr>
                  <a:t>= 163)</a:t>
                </a:r>
                <a:endParaRPr lang="en-CA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Rectangle: Rounded Corners 20">
                <a:extLst>
                  <a:ext uri="{FF2B5EF4-FFF2-40B4-BE49-F238E27FC236}">
                    <a16:creationId xmlns:a16="http://schemas.microsoft.com/office/drawing/2014/main" id="{9200A131-D59B-E731-401B-A16C004EBC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973" y="3742835"/>
                <a:ext cx="2787952" cy="816105"/>
              </a:xfrm>
              <a:prstGeom prst="roundRect">
                <a:avLst>
                  <a:gd name="adj" fmla="val 9790"/>
                </a:avLst>
              </a:prstGeom>
              <a:blipFill>
                <a:blip r:embed="rId6"/>
                <a:stretch>
                  <a:fillRect t="-2985" b="-97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: Rounded Corners 21">
                <a:extLst>
                  <a:ext uri="{FF2B5EF4-FFF2-40B4-BE49-F238E27FC236}">
                    <a16:creationId xmlns:a16="http://schemas.microsoft.com/office/drawing/2014/main" id="{64E705BC-C109-7137-22F2-5CB666A702D2}"/>
                  </a:ext>
                </a:extLst>
              </p:cNvPr>
              <p:cNvSpPr/>
              <p:nvPr/>
            </p:nvSpPr>
            <p:spPr>
              <a:xfrm>
                <a:off x="3732397" y="4771147"/>
                <a:ext cx="2787952" cy="621666"/>
              </a:xfrm>
              <a:prstGeom prst="roundRect">
                <a:avLst>
                  <a:gd name="adj" fmla="val 9790"/>
                </a:avLst>
              </a:prstGeom>
              <a:solidFill>
                <a:srgbClr val="C1E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+mj-lt"/>
                  </a:rPr>
                  <a:t>Studies included </a:t>
                </a:r>
                <a:endParaRPr lang="en-US" sz="16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+mj-lt"/>
                  </a:rPr>
                  <a:t> = </a:t>
                </a:r>
                <a:r>
                  <a:rPr lang="en-US" sz="1600" dirty="0" smtClean="0">
                    <a:solidFill>
                      <a:schemeClr val="tx1"/>
                    </a:solidFill>
                    <a:latin typeface="+mj-lt"/>
                  </a:rPr>
                  <a:t>15)</a:t>
                </a:r>
                <a:endParaRPr lang="en-CA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" name="Rectangle: Rounded Corners 21">
                <a:extLst>
                  <a:ext uri="{FF2B5EF4-FFF2-40B4-BE49-F238E27FC236}">
                    <a16:creationId xmlns:a16="http://schemas.microsoft.com/office/drawing/2014/main" id="{64E705BC-C109-7137-22F2-5CB666A702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397" y="4771147"/>
                <a:ext cx="2787952" cy="621666"/>
              </a:xfrm>
              <a:prstGeom prst="roundRect">
                <a:avLst>
                  <a:gd name="adj" fmla="val 9790"/>
                </a:avLst>
              </a:prstGeom>
              <a:blipFill>
                <a:blip r:embed="rId7"/>
                <a:stretch>
                  <a:fillRect b="-88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DC3A12-B451-C5D9-FDA3-D9839A3339E4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>
            <a:off x="5126373" y="2517841"/>
            <a:ext cx="0" cy="2253306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18">
                <a:extLst>
                  <a:ext uri="{FF2B5EF4-FFF2-40B4-BE49-F238E27FC236}">
                    <a16:creationId xmlns:a16="http://schemas.microsoft.com/office/drawing/2014/main" id="{4CF70A11-AF15-F59C-B260-78B42F309748}"/>
                  </a:ext>
                </a:extLst>
              </p:cNvPr>
              <p:cNvSpPr/>
              <p:nvPr/>
            </p:nvSpPr>
            <p:spPr>
              <a:xfrm>
                <a:off x="3732397" y="3668630"/>
                <a:ext cx="2787952" cy="912541"/>
              </a:xfrm>
              <a:prstGeom prst="roundRect">
                <a:avLst>
                  <a:gd name="adj" fmla="val 9790"/>
                </a:avLst>
              </a:prstGeom>
              <a:solidFill>
                <a:srgbClr val="B3CB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+mj-lt"/>
                  </a:rPr>
                  <a:t>Full-text articles assessed for eligibility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+mj-lt"/>
                  </a:rPr>
                  <a:t>= 189)</a:t>
                </a:r>
                <a:endParaRPr lang="en-CA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2" name="Rectangle: Rounded Corners 18">
                <a:extLst>
                  <a:ext uri="{FF2B5EF4-FFF2-40B4-BE49-F238E27FC236}">
                    <a16:creationId xmlns:a16="http://schemas.microsoft.com/office/drawing/2014/main" id="{4CF70A11-AF15-F59C-B260-78B42F309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397" y="3668630"/>
                <a:ext cx="2787952" cy="912541"/>
              </a:xfrm>
              <a:prstGeom prst="roundRect">
                <a:avLst>
                  <a:gd name="adj" fmla="val 9790"/>
                </a:avLst>
              </a:prstGeom>
              <a:blipFill>
                <a:blip r:embed="rId8"/>
                <a:stretch>
                  <a:fillRect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17">
                <a:extLst>
                  <a:ext uri="{FF2B5EF4-FFF2-40B4-BE49-F238E27FC236}">
                    <a16:creationId xmlns:a16="http://schemas.microsoft.com/office/drawing/2014/main" id="{8E77401E-CD8C-FC15-3E13-4A6B036124CE}"/>
                  </a:ext>
                </a:extLst>
              </p:cNvPr>
              <p:cNvSpPr/>
              <p:nvPr/>
            </p:nvSpPr>
            <p:spPr>
              <a:xfrm>
                <a:off x="3732397" y="2714524"/>
                <a:ext cx="2787952" cy="816105"/>
              </a:xfrm>
              <a:prstGeom prst="roundRect">
                <a:avLst>
                  <a:gd name="adj" fmla="val 9790"/>
                </a:avLst>
              </a:prstGeom>
              <a:solidFill>
                <a:srgbClr val="B3CB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+mj-lt"/>
                  </a:rPr>
                  <a:t>Records screened using title/abstract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+mj-lt"/>
                  </a:rPr>
                  <a:t>= 1099)</a:t>
                </a:r>
                <a:endParaRPr lang="en-CA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3" name="Rectangle: Rounded Corners 17">
                <a:extLst>
                  <a:ext uri="{FF2B5EF4-FFF2-40B4-BE49-F238E27FC236}">
                    <a16:creationId xmlns:a16="http://schemas.microsoft.com/office/drawing/2014/main" id="{8E77401E-CD8C-FC15-3E13-4A6B036124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397" y="2714524"/>
                <a:ext cx="2787952" cy="816105"/>
              </a:xfrm>
              <a:prstGeom prst="roundRect">
                <a:avLst>
                  <a:gd name="adj" fmla="val 9790"/>
                </a:avLst>
              </a:prstGeom>
              <a:blipFill>
                <a:blip r:embed="rId9"/>
                <a:stretch>
                  <a:fillRect t="-2239" b="-104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1BAA0E-FB81-F99C-498B-B7010640A87C}"/>
              </a:ext>
            </a:extLst>
          </p:cNvPr>
          <p:cNvCxnSpPr>
            <a:cxnSpLocks/>
          </p:cNvCxnSpPr>
          <p:nvPr/>
        </p:nvCxnSpPr>
        <p:spPr>
          <a:xfrm>
            <a:off x="6520349" y="3130338"/>
            <a:ext cx="499624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A2AF25-06AE-863B-A953-7EB4B974522F}"/>
              </a:ext>
            </a:extLst>
          </p:cNvPr>
          <p:cNvCxnSpPr>
            <a:cxnSpLocks/>
          </p:cNvCxnSpPr>
          <p:nvPr/>
        </p:nvCxnSpPr>
        <p:spPr>
          <a:xfrm>
            <a:off x="6520349" y="4150887"/>
            <a:ext cx="499624" cy="1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1">
            <a:extLst>
              <a:ext uri="{FF2B5EF4-FFF2-40B4-BE49-F238E27FC236}">
                <a16:creationId xmlns:a16="http://schemas.microsoft.com/office/drawing/2014/main" id="{64E705BC-C109-7137-22F2-5CB666A702D2}"/>
              </a:ext>
            </a:extLst>
          </p:cNvPr>
          <p:cNvSpPr/>
          <p:nvPr/>
        </p:nvSpPr>
        <p:spPr>
          <a:xfrm>
            <a:off x="1802918" y="5793102"/>
            <a:ext cx="3437756" cy="367607"/>
          </a:xfrm>
          <a:prstGeom prst="roundRect">
            <a:avLst>
              <a:gd name="adj" fmla="val 979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003399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: Rounded Corners 21">
                <a:extLst>
                  <a:ext uri="{FF2B5EF4-FFF2-40B4-BE49-F238E27FC236}">
                    <a16:creationId xmlns:a16="http://schemas.microsoft.com/office/drawing/2014/main" id="{64E705BC-C109-7137-22F2-5CB666A702D2}"/>
                  </a:ext>
                </a:extLst>
              </p:cNvPr>
              <p:cNvSpPr/>
              <p:nvPr/>
            </p:nvSpPr>
            <p:spPr>
              <a:xfrm>
                <a:off x="2806700" y="5788901"/>
                <a:ext cx="2190088" cy="621666"/>
              </a:xfrm>
              <a:prstGeom prst="roundRect">
                <a:avLst>
                  <a:gd name="adj" fmla="val 9790"/>
                </a:avLst>
              </a:prstGeom>
              <a:solidFill>
                <a:srgbClr val="C1E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Building-specific data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5)</a:t>
                </a:r>
              </a:p>
            </p:txBody>
          </p:sp>
        </mc:Choice>
        <mc:Fallback xmlns="">
          <p:sp>
            <p:nvSpPr>
              <p:cNvPr id="28" name="Rectangle: Rounded Corners 21">
                <a:extLst>
                  <a:ext uri="{FF2B5EF4-FFF2-40B4-BE49-F238E27FC236}">
                    <a16:creationId xmlns:a16="http://schemas.microsoft.com/office/drawing/2014/main" id="{64E705BC-C109-7137-22F2-5CB666A702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5788901"/>
                <a:ext cx="2190088" cy="621666"/>
              </a:xfrm>
              <a:prstGeom prst="roundRect">
                <a:avLst>
                  <a:gd name="adj" fmla="val 9790"/>
                </a:avLst>
              </a:prstGeom>
              <a:blipFill>
                <a:blip r:embed="rId10"/>
                <a:stretch>
                  <a:fillRect r="-2500" b="-88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: Rounded Corners 21">
                <a:extLst>
                  <a:ext uri="{FF2B5EF4-FFF2-40B4-BE49-F238E27FC236}">
                    <a16:creationId xmlns:a16="http://schemas.microsoft.com/office/drawing/2014/main" id="{64E705BC-C109-7137-22F2-5CB666A702D2}"/>
                  </a:ext>
                </a:extLst>
              </p:cNvPr>
              <p:cNvSpPr/>
              <p:nvPr/>
            </p:nvSpPr>
            <p:spPr>
              <a:xfrm>
                <a:off x="5240675" y="5801600"/>
                <a:ext cx="3065126" cy="621666"/>
              </a:xfrm>
              <a:prstGeom prst="roundRect">
                <a:avLst>
                  <a:gd name="adj" fmla="val 9790"/>
                </a:avLst>
              </a:prstGeom>
              <a:solidFill>
                <a:srgbClr val="C1E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Pooled data from multiple sites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= 10)</a:t>
                </a:r>
              </a:p>
            </p:txBody>
          </p:sp>
        </mc:Choice>
        <mc:Fallback xmlns="">
          <p:sp>
            <p:nvSpPr>
              <p:cNvPr id="29" name="Rectangle: Rounded Corners 21">
                <a:extLst>
                  <a:ext uri="{FF2B5EF4-FFF2-40B4-BE49-F238E27FC236}">
                    <a16:creationId xmlns:a16="http://schemas.microsoft.com/office/drawing/2014/main" id="{64E705BC-C109-7137-22F2-5CB666A702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675" y="5801600"/>
                <a:ext cx="3065126" cy="621666"/>
              </a:xfrm>
              <a:prstGeom prst="roundRect">
                <a:avLst>
                  <a:gd name="adj" fmla="val 9790"/>
                </a:avLst>
              </a:prstGeom>
              <a:blipFill>
                <a:blip r:embed="rId11"/>
                <a:stretch>
                  <a:fillRect r="-1193" b="-88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0A2AF25-06AE-863B-A953-7EB4B974522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5126373" y="5392813"/>
            <a:ext cx="563227" cy="396088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0A2AF25-06AE-863B-A953-7EB4B974522F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506417" y="5392813"/>
            <a:ext cx="619956" cy="396088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65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6" grpId="0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Sylvestre, Émile</dc:creator>
  <cp:lastModifiedBy>Sylvestre, Émile</cp:lastModifiedBy>
  <cp:revision>2</cp:revision>
  <dcterms:created xsi:type="dcterms:W3CDTF">2023-08-24T08:37:33Z</dcterms:created>
  <dcterms:modified xsi:type="dcterms:W3CDTF">2023-09-04T12:24:49Z</dcterms:modified>
</cp:coreProperties>
</file>