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1" r:id="rId4"/>
    <p:sldId id="258" r:id="rId5"/>
    <p:sldId id="263" r:id="rId6"/>
    <p:sldId id="264" r:id="rId7"/>
    <p:sldId id="265" r:id="rId8"/>
    <p:sldId id="266" r:id="rId9"/>
    <p:sldId id="267" r:id="rId10"/>
    <p:sldId id="268" r:id="rId11"/>
    <p:sldId id="269" r:id="rId12"/>
    <p:sldId id="270" r:id="rId13"/>
    <p:sldId id="259" r:id="rId14"/>
    <p:sldId id="271" r:id="rId15"/>
    <p:sldId id="262" r:id="rId16"/>
    <p:sldId id="272" r:id="rId17"/>
    <p:sldId id="260"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62"/>
    <p:restoredTop sz="94648"/>
  </p:normalViewPr>
  <p:slideViewPr>
    <p:cSldViewPr snapToGrid="0" snapToObjects="1">
      <p:cViewPr varScale="1">
        <p:scale>
          <a:sx n="114" d="100"/>
          <a:sy n="114" d="100"/>
        </p:scale>
        <p:origin x="184" y="232"/>
      </p:cViewPr>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17.xml"/><Relationship Id="rId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2E525-121F-164E-B5DD-73D95D73A36F}" type="datetimeFigureOut">
              <a:rPr lang="de-DE" smtClean="0"/>
              <a:t>24.06.21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BE08A1-5DB9-5F4A-9B9E-52FF014EAD59}" type="slidenum">
              <a:rPr lang="de-DE" smtClean="0"/>
              <a:t>‹Nr.›</a:t>
            </a:fld>
            <a:endParaRPr lang="de-DE"/>
          </a:p>
        </p:txBody>
      </p:sp>
    </p:spTree>
    <p:extLst>
      <p:ext uri="{BB962C8B-B14F-4D97-AF65-F5344CB8AC3E}">
        <p14:creationId xmlns:p14="http://schemas.microsoft.com/office/powerpoint/2010/main" val="2523392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FBE08A1-5DB9-5F4A-9B9E-52FF014EAD59}" type="slidenum">
              <a:rPr lang="de-DE" smtClean="0"/>
              <a:t>2</a:t>
            </a:fld>
            <a:endParaRPr lang="de-DE"/>
          </a:p>
        </p:txBody>
      </p:sp>
    </p:spTree>
    <p:extLst>
      <p:ext uri="{BB962C8B-B14F-4D97-AF65-F5344CB8AC3E}">
        <p14:creationId xmlns:p14="http://schemas.microsoft.com/office/powerpoint/2010/main" val="921028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FBE08A1-5DB9-5F4A-9B9E-52FF014EAD59}" type="slidenum">
              <a:rPr lang="de-DE" smtClean="0"/>
              <a:t>3</a:t>
            </a:fld>
            <a:endParaRPr lang="de-DE"/>
          </a:p>
        </p:txBody>
      </p:sp>
    </p:spTree>
    <p:extLst>
      <p:ext uri="{BB962C8B-B14F-4D97-AF65-F5344CB8AC3E}">
        <p14:creationId xmlns:p14="http://schemas.microsoft.com/office/powerpoint/2010/main" val="302313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FBE08A1-5DB9-5F4A-9B9E-52FF014EAD59}" type="slidenum">
              <a:rPr lang="de-DE" smtClean="0"/>
              <a:t>4</a:t>
            </a:fld>
            <a:endParaRPr lang="de-DE"/>
          </a:p>
        </p:txBody>
      </p:sp>
    </p:spTree>
    <p:extLst>
      <p:ext uri="{BB962C8B-B14F-4D97-AF65-F5344CB8AC3E}">
        <p14:creationId xmlns:p14="http://schemas.microsoft.com/office/powerpoint/2010/main" val="905905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FBE08A1-5DB9-5F4A-9B9E-52FF014EAD59}" type="slidenum">
              <a:rPr lang="de-DE" smtClean="0"/>
              <a:t>13</a:t>
            </a:fld>
            <a:endParaRPr lang="de-DE"/>
          </a:p>
        </p:txBody>
      </p:sp>
    </p:spTree>
    <p:extLst>
      <p:ext uri="{BB962C8B-B14F-4D97-AF65-F5344CB8AC3E}">
        <p14:creationId xmlns:p14="http://schemas.microsoft.com/office/powerpoint/2010/main" val="841676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FBE08A1-5DB9-5F4A-9B9E-52FF014EAD59}" type="slidenum">
              <a:rPr lang="de-DE" smtClean="0"/>
              <a:t>17</a:t>
            </a:fld>
            <a:endParaRPr lang="de-DE"/>
          </a:p>
        </p:txBody>
      </p:sp>
    </p:spTree>
    <p:extLst>
      <p:ext uri="{BB962C8B-B14F-4D97-AF65-F5344CB8AC3E}">
        <p14:creationId xmlns:p14="http://schemas.microsoft.com/office/powerpoint/2010/main" val="215908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07895E-E253-E04E-AB8F-B886E26D1EB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EF5ABF8-F987-C143-B4BC-D1CC041EFE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4D47838-A73E-0C49-B98E-2C592D37854E}"/>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5" name="Fußzeilenplatzhalter 4">
            <a:extLst>
              <a:ext uri="{FF2B5EF4-FFF2-40B4-BE49-F238E27FC236}">
                <a16:creationId xmlns:a16="http://schemas.microsoft.com/office/drawing/2014/main" id="{3D18A646-DF1E-8649-8C1A-0CF27DCA947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BFDBCE-87FF-B34C-975E-AF59C742672E}"/>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394204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448BD4-8C3A-D349-8A09-82AF93ADD97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1818B2A-9F0E-1646-9886-3B0E1ACFBB8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4CE40DB-94D2-6D4A-816F-12FEDE18DD07}"/>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5" name="Fußzeilenplatzhalter 4">
            <a:extLst>
              <a:ext uri="{FF2B5EF4-FFF2-40B4-BE49-F238E27FC236}">
                <a16:creationId xmlns:a16="http://schemas.microsoft.com/office/drawing/2014/main" id="{5C906787-8CF3-DB4C-8905-7506A4D2027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E2EDB6-16D3-7A44-844B-083E09EA113B}"/>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254041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66D9ED5-875A-E343-8E84-76DCA97871C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68A32D7-A4C8-B048-99F4-6AC0C3B9B0F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A03D62F-B4B8-8C45-A561-3104B18BE795}"/>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5" name="Fußzeilenplatzhalter 4">
            <a:extLst>
              <a:ext uri="{FF2B5EF4-FFF2-40B4-BE49-F238E27FC236}">
                <a16:creationId xmlns:a16="http://schemas.microsoft.com/office/drawing/2014/main" id="{BD5CD089-1156-404C-8E21-B8926A2372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7068E74-29C8-D644-84A7-52BCC22E805F}"/>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132780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922D90-31B8-204D-9303-6F317F85351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326EB1A-C47A-674D-97B9-3331705B5F6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F67C227-51E1-F143-8E18-41104E73B52A}"/>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5" name="Fußzeilenplatzhalter 4">
            <a:extLst>
              <a:ext uri="{FF2B5EF4-FFF2-40B4-BE49-F238E27FC236}">
                <a16:creationId xmlns:a16="http://schemas.microsoft.com/office/drawing/2014/main" id="{4AC3F319-EF8C-B54A-9008-E2810AAFE66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1DAAB5D-1423-884E-A661-15652481EFF7}"/>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2671925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E1E691-2146-8142-8448-7A1FB35DB42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C8CEF54-AB86-084C-82B3-FA0BE163B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356BEA-6544-BF44-8EAE-D86DE0A3DD08}"/>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5" name="Fußzeilenplatzhalter 4">
            <a:extLst>
              <a:ext uri="{FF2B5EF4-FFF2-40B4-BE49-F238E27FC236}">
                <a16:creationId xmlns:a16="http://schemas.microsoft.com/office/drawing/2014/main" id="{B5874799-2AE4-E242-ADD5-FD2455C114D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FE0F1E4-3A1F-C64C-8510-BFA24777F1E7}"/>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272949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A21A87-8334-E646-BDDD-A986B049CA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E23E533-EE33-B947-B00F-08E31647708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6153E31-E2A2-DE41-BE83-3B2D0C2D782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8261064-6AB9-1B43-86FF-C7B4A24AA410}"/>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6" name="Fußzeilenplatzhalter 5">
            <a:extLst>
              <a:ext uri="{FF2B5EF4-FFF2-40B4-BE49-F238E27FC236}">
                <a16:creationId xmlns:a16="http://schemas.microsoft.com/office/drawing/2014/main" id="{E847B82B-B687-AF4E-8F33-0D20594BB12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D8C94D8-A269-C243-89FA-9EB2F5AE97C1}"/>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1883390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0629F8-6321-FA41-ADAC-CD81C020F66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00BDEF5-12BA-1946-9AD6-696862746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EFEFE12-A5B6-DF42-BAA4-5802E368600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3638735-3D64-DE40-AB37-4E7CD0FEC2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C63AEF3-02DA-5E4C-B4A4-2B5ED5B788C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4946D52-107E-F441-9910-23649C84C192}"/>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8" name="Fußzeilenplatzhalter 7">
            <a:extLst>
              <a:ext uri="{FF2B5EF4-FFF2-40B4-BE49-F238E27FC236}">
                <a16:creationId xmlns:a16="http://schemas.microsoft.com/office/drawing/2014/main" id="{81F8E9C2-80DE-3641-8110-D7726A40F45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8410658-1699-F140-9FF0-C948C50D4FA6}"/>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148865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66C884-2F0F-5148-9126-010189D1B7A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AF16B37-6F7E-C14B-AFF9-D063BD2F16B0}"/>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4" name="Fußzeilenplatzhalter 3">
            <a:extLst>
              <a:ext uri="{FF2B5EF4-FFF2-40B4-BE49-F238E27FC236}">
                <a16:creationId xmlns:a16="http://schemas.microsoft.com/office/drawing/2014/main" id="{A8B291EB-4C0D-1340-86DA-31DFEACD47C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26650BF-2E63-474A-A437-FEFEC1C65479}"/>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138960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30493BCC-052D-AC43-BC8E-83222478CF8A}"/>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3" name="Fußzeilenplatzhalter 2">
            <a:extLst>
              <a:ext uri="{FF2B5EF4-FFF2-40B4-BE49-F238E27FC236}">
                <a16:creationId xmlns:a16="http://schemas.microsoft.com/office/drawing/2014/main" id="{4A73D584-61B5-EA44-948B-89C8077FA44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7CA313D-DD04-414C-AA0A-2CBE21447F2D}"/>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258093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99232-7689-6549-A4E3-E4F45D72B9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DBF63A3-571F-404D-8A67-E009DA002D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691B637-94A7-1645-970E-BD653C5F7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5EE13DC-C22B-824A-AD5D-06B0F062BBA0}"/>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6" name="Fußzeilenplatzhalter 5">
            <a:extLst>
              <a:ext uri="{FF2B5EF4-FFF2-40B4-BE49-F238E27FC236}">
                <a16:creationId xmlns:a16="http://schemas.microsoft.com/office/drawing/2014/main" id="{1760B0D9-582B-0647-835D-F69A3DB9E28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697703F-D624-F34A-BD86-59DE8715CD00}"/>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19587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C8B5D4-96AA-4740-BD30-F4E02958228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B83F0E6-DF93-6C41-A606-17243437B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62A4F77-C714-9D45-8FE0-2EE7DD9D5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CCC98DA-4D8A-3144-BDE8-6BE286CB417F}"/>
              </a:ext>
            </a:extLst>
          </p:cNvPr>
          <p:cNvSpPr>
            <a:spLocks noGrp="1"/>
          </p:cNvSpPr>
          <p:nvPr>
            <p:ph type="dt" sz="half" idx="10"/>
          </p:nvPr>
        </p:nvSpPr>
        <p:spPr/>
        <p:txBody>
          <a:bodyPr/>
          <a:lstStyle/>
          <a:p>
            <a:fld id="{92548F1E-A7E8-F045-A7DC-87AE056CB236}" type="datetimeFigureOut">
              <a:rPr lang="de-DE" smtClean="0"/>
              <a:t>24.06.21</a:t>
            </a:fld>
            <a:endParaRPr lang="de-DE"/>
          </a:p>
        </p:txBody>
      </p:sp>
      <p:sp>
        <p:nvSpPr>
          <p:cNvPr id="6" name="Fußzeilenplatzhalter 5">
            <a:extLst>
              <a:ext uri="{FF2B5EF4-FFF2-40B4-BE49-F238E27FC236}">
                <a16:creationId xmlns:a16="http://schemas.microsoft.com/office/drawing/2014/main" id="{ECDEC62D-4436-A44A-B33F-DAE44EE8335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9F4DEAB-2FC3-AB4E-AD7F-B9C2578E55DF}"/>
              </a:ext>
            </a:extLst>
          </p:cNvPr>
          <p:cNvSpPr>
            <a:spLocks noGrp="1"/>
          </p:cNvSpPr>
          <p:nvPr>
            <p:ph type="sldNum" sz="quarter" idx="12"/>
          </p:nvPr>
        </p:nvSpPr>
        <p:spPr/>
        <p:txBody>
          <a:bodyPr/>
          <a:lstStyle/>
          <a:p>
            <a:fld id="{81B8BFB7-6B3D-F845-85DE-C17C144E8DDF}" type="slidenum">
              <a:rPr lang="de-DE" smtClean="0"/>
              <a:t>‹Nr.›</a:t>
            </a:fld>
            <a:endParaRPr lang="de-DE"/>
          </a:p>
        </p:txBody>
      </p:sp>
    </p:spTree>
    <p:extLst>
      <p:ext uri="{BB962C8B-B14F-4D97-AF65-F5344CB8AC3E}">
        <p14:creationId xmlns:p14="http://schemas.microsoft.com/office/powerpoint/2010/main" val="168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D0AE6AA-7E39-DA4B-8BC3-192380CEE2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DA1B922-2251-0C42-86E1-5E85F3C8B4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BE00520-4160-5C4A-AA0A-F858FA9B2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48F1E-A7E8-F045-A7DC-87AE056CB236}" type="datetimeFigureOut">
              <a:rPr lang="de-DE" smtClean="0"/>
              <a:t>24.06.21</a:t>
            </a:fld>
            <a:endParaRPr lang="de-DE"/>
          </a:p>
        </p:txBody>
      </p:sp>
      <p:sp>
        <p:nvSpPr>
          <p:cNvPr id="5" name="Fußzeilenplatzhalter 4">
            <a:extLst>
              <a:ext uri="{FF2B5EF4-FFF2-40B4-BE49-F238E27FC236}">
                <a16:creationId xmlns:a16="http://schemas.microsoft.com/office/drawing/2014/main" id="{0B8D05AB-8D91-E143-97C0-D86E3B090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8C2F707-E780-A54C-AA10-936B6F817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8BFB7-6B3D-F845-85DE-C17C144E8DDF}" type="slidenum">
              <a:rPr lang="de-DE" smtClean="0"/>
              <a:t>‹Nr.›</a:t>
            </a:fld>
            <a:endParaRPr lang="de-DE"/>
          </a:p>
        </p:txBody>
      </p:sp>
    </p:spTree>
    <p:extLst>
      <p:ext uri="{BB962C8B-B14F-4D97-AF65-F5344CB8AC3E}">
        <p14:creationId xmlns:p14="http://schemas.microsoft.com/office/powerpoint/2010/main" val="681247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EE23EC-AF54-E14C-926F-03F2FC5A9581}"/>
              </a:ext>
            </a:extLst>
          </p:cNvPr>
          <p:cNvSpPr>
            <a:spLocks noGrp="1"/>
          </p:cNvSpPr>
          <p:nvPr>
            <p:ph type="ctrTitle"/>
          </p:nvPr>
        </p:nvSpPr>
        <p:spPr/>
        <p:txBody>
          <a:bodyPr/>
          <a:lstStyle/>
          <a:p>
            <a:r>
              <a:rPr lang="de-DE" dirty="0"/>
              <a:t>Erweiterte </a:t>
            </a:r>
            <a:r>
              <a:rPr lang="de-DE" dirty="0" err="1"/>
              <a:t>Higgs</a:t>
            </a:r>
            <a:r>
              <a:rPr lang="de-DE" dirty="0"/>
              <a:t> Sektoren </a:t>
            </a:r>
          </a:p>
        </p:txBody>
      </p:sp>
      <p:sp>
        <p:nvSpPr>
          <p:cNvPr id="3" name="Untertitel 2">
            <a:extLst>
              <a:ext uri="{FF2B5EF4-FFF2-40B4-BE49-F238E27FC236}">
                <a16:creationId xmlns:a16="http://schemas.microsoft.com/office/drawing/2014/main" id="{038FA0B0-19A0-0145-8AB2-24F3D942F495}"/>
              </a:ext>
            </a:extLst>
          </p:cNvPr>
          <p:cNvSpPr>
            <a:spLocks noGrp="1"/>
          </p:cNvSpPr>
          <p:nvPr>
            <p:ph type="subTitle" idx="1"/>
          </p:nvPr>
        </p:nvSpPr>
        <p:spPr/>
        <p:txBody>
          <a:bodyPr/>
          <a:lstStyle/>
          <a:p>
            <a:r>
              <a:rPr lang="de-DE" dirty="0"/>
              <a:t>Seminarvortrag am 07.07.21 – Emilia </a:t>
            </a:r>
            <a:r>
              <a:rPr lang="de-DE" dirty="0" err="1"/>
              <a:t>Welte</a:t>
            </a:r>
            <a:r>
              <a:rPr lang="de-DE" dirty="0"/>
              <a:t> </a:t>
            </a:r>
          </a:p>
        </p:txBody>
      </p:sp>
    </p:spTree>
    <p:extLst>
      <p:ext uri="{BB962C8B-B14F-4D97-AF65-F5344CB8AC3E}">
        <p14:creationId xmlns:p14="http://schemas.microsoft.com/office/powerpoint/2010/main" val="165073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25E6DE-4D0E-5E49-9A98-CCF7C3587AF2}"/>
              </a:ext>
            </a:extLst>
          </p:cNvPr>
          <p:cNvSpPr>
            <a:spLocks noGrp="1"/>
          </p:cNvSpPr>
          <p:nvPr>
            <p:ph type="title"/>
          </p:nvPr>
        </p:nvSpPr>
        <p:spPr/>
        <p:txBody>
          <a:bodyPr/>
          <a:lstStyle/>
          <a:p>
            <a:r>
              <a:rPr lang="de-DE" dirty="0"/>
              <a:t>Wiederholung SM </a:t>
            </a:r>
            <a:r>
              <a:rPr lang="de-DE" dirty="0" err="1"/>
              <a:t>Higgs</a:t>
            </a:r>
            <a:r>
              <a:rPr lang="de-DE" dirty="0"/>
              <a:t> Sektor </a:t>
            </a:r>
          </a:p>
        </p:txBody>
      </p:sp>
      <p:sp>
        <p:nvSpPr>
          <p:cNvPr id="3" name="Inhaltsplatzhalter 2">
            <a:extLst>
              <a:ext uri="{FF2B5EF4-FFF2-40B4-BE49-F238E27FC236}">
                <a16:creationId xmlns:a16="http://schemas.microsoft.com/office/drawing/2014/main" id="{7B9C1CD7-3B52-F54B-825F-0EE70594DECE}"/>
              </a:ext>
            </a:extLst>
          </p:cNvPr>
          <p:cNvSpPr>
            <a:spLocks noGrp="1"/>
          </p:cNvSpPr>
          <p:nvPr>
            <p:ph idx="1"/>
          </p:nvPr>
        </p:nvSpPr>
        <p:spPr/>
        <p:txBody>
          <a:bodyPr>
            <a:normAutofit fontScale="85000" lnSpcReduction="20000"/>
          </a:bodyPr>
          <a:lstStyle/>
          <a:p>
            <a:pPr lvl="1"/>
            <a:r>
              <a:rPr lang="de-DE" dirty="0"/>
              <a:t>Quark Massen und Mischungen. Ähnlich wie für </a:t>
            </a:r>
            <a:r>
              <a:rPr lang="de-DE" dirty="0" err="1"/>
              <a:t>Leptonen</a:t>
            </a:r>
            <a:r>
              <a:rPr lang="de-DE" dirty="0"/>
              <a:t> stellt man Yukawa Lagrange auf mit rechts und </a:t>
            </a:r>
            <a:r>
              <a:rPr lang="de-DE" dirty="0" err="1"/>
              <a:t>linkshänfdgen</a:t>
            </a:r>
            <a:r>
              <a:rPr lang="de-DE" dirty="0"/>
              <a:t> </a:t>
            </a:r>
            <a:r>
              <a:rPr lang="de-DE" dirty="0" err="1"/>
              <a:t>quarks</a:t>
            </a:r>
            <a:r>
              <a:rPr lang="de-DE" dirty="0"/>
              <a:t> und erhält durch quadratischen </a:t>
            </a:r>
            <a:r>
              <a:rPr lang="de-DE" dirty="0" err="1"/>
              <a:t>term</a:t>
            </a:r>
            <a:r>
              <a:rPr lang="de-DE" dirty="0"/>
              <a:t> wieder </a:t>
            </a:r>
            <a:r>
              <a:rPr lang="de-DE" dirty="0" err="1"/>
              <a:t>masse</a:t>
            </a:r>
            <a:r>
              <a:rPr lang="de-DE" dirty="0"/>
              <a:t> sowie den </a:t>
            </a:r>
            <a:r>
              <a:rPr lang="de-DE" dirty="0" err="1"/>
              <a:t>kopplungsterm</a:t>
            </a:r>
            <a:r>
              <a:rPr lang="de-DE" dirty="0"/>
              <a:t> </a:t>
            </a:r>
          </a:p>
          <a:p>
            <a:pPr lvl="1"/>
            <a:r>
              <a:rPr lang="de-DE" dirty="0"/>
              <a:t>Am Ende Massenmatrizen wie im GM das rechtshändig konjugierte dann Massenmatrix dann linkshändig </a:t>
            </a:r>
          </a:p>
          <a:p>
            <a:pPr lvl="1"/>
            <a:r>
              <a:rPr lang="de-DE" dirty="0"/>
              <a:t>Quark Masseneigenzustände erhält man dann durch U^-1_RMU_L </a:t>
            </a:r>
            <a:r>
              <a:rPr lang="de-DE" dirty="0" err="1"/>
              <a:t>diagonalisieren</a:t>
            </a:r>
            <a:r>
              <a:rPr lang="de-DE" dirty="0"/>
              <a:t> Massenmatrizen </a:t>
            </a:r>
          </a:p>
          <a:p>
            <a:pPr lvl="1"/>
            <a:r>
              <a:rPr lang="de-DE" dirty="0"/>
              <a:t>(u1,u2,u3)=UR,L (</a:t>
            </a:r>
            <a:r>
              <a:rPr lang="de-DE" dirty="0" err="1"/>
              <a:t>u,c,t</a:t>
            </a:r>
            <a:r>
              <a:rPr lang="de-DE" dirty="0"/>
              <a:t>) und (d1,d2,d3)=UR,L(</a:t>
            </a:r>
            <a:r>
              <a:rPr lang="de-DE" dirty="0" err="1"/>
              <a:t>d,s,b</a:t>
            </a:r>
            <a:r>
              <a:rPr lang="de-DE" dirty="0"/>
              <a:t>)  Masseneigenzustände der </a:t>
            </a:r>
            <a:r>
              <a:rPr lang="de-DE" dirty="0" err="1"/>
              <a:t>quarks</a:t>
            </a:r>
            <a:r>
              <a:rPr lang="de-DE" dirty="0"/>
              <a:t> was uns erstens zu geladenen </a:t>
            </a:r>
            <a:r>
              <a:rPr lang="de-DE" dirty="0" err="1"/>
              <a:t>generationswechels</a:t>
            </a:r>
            <a:r>
              <a:rPr lang="de-DE" dirty="0"/>
              <a:t> </a:t>
            </a:r>
            <a:r>
              <a:rPr lang="de-DE" dirty="0" err="1"/>
              <a:t>schachen</a:t>
            </a:r>
            <a:r>
              <a:rPr lang="de-DE" dirty="0"/>
              <a:t> </a:t>
            </a:r>
            <a:r>
              <a:rPr lang="de-DE" dirty="0" err="1"/>
              <a:t>ww</a:t>
            </a:r>
            <a:r>
              <a:rPr lang="de-DE" dirty="0"/>
              <a:t> führt durch CKM Matrix im </a:t>
            </a:r>
            <a:r>
              <a:rPr lang="de-DE" dirty="0" err="1"/>
              <a:t>geladenn</a:t>
            </a:r>
            <a:r>
              <a:rPr lang="de-DE" dirty="0"/>
              <a:t> Teil vom Lagrange </a:t>
            </a:r>
            <a:r>
              <a:rPr lang="de-DE" dirty="0" err="1"/>
              <a:t>uLj</a:t>
            </a:r>
            <a:r>
              <a:rPr lang="de-DE" dirty="0"/>
              <a:t>&lt;-&gt;</a:t>
            </a:r>
            <a:r>
              <a:rPr lang="de-DE" dirty="0" err="1"/>
              <a:t>dLj</a:t>
            </a:r>
            <a:endParaRPr lang="de-DE" dirty="0"/>
          </a:p>
          <a:p>
            <a:pPr lvl="1"/>
            <a:r>
              <a:rPr lang="de-DE" dirty="0"/>
              <a:t>Im geladenen </a:t>
            </a:r>
            <a:r>
              <a:rPr lang="de-DE" dirty="0" err="1"/>
              <a:t>strom</a:t>
            </a:r>
            <a:r>
              <a:rPr lang="de-DE" dirty="0"/>
              <a:t> </a:t>
            </a:r>
            <a:r>
              <a:rPr lang="de-DE" dirty="0" err="1"/>
              <a:t>ww</a:t>
            </a:r>
            <a:r>
              <a:rPr lang="de-DE" dirty="0"/>
              <a:t> teil vom Lagrange haben wir </a:t>
            </a:r>
            <a:r>
              <a:rPr lang="de-DE" dirty="0" err="1"/>
              <a:t>quark</a:t>
            </a:r>
            <a:r>
              <a:rPr lang="de-DE" dirty="0"/>
              <a:t> </a:t>
            </a:r>
            <a:r>
              <a:rPr lang="de-DE" dirty="0" err="1"/>
              <a:t>bilinears</a:t>
            </a:r>
            <a:r>
              <a:rPr lang="de-DE" dirty="0"/>
              <a:t> </a:t>
            </a:r>
            <a:r>
              <a:rPr lang="de-DE" dirty="0" err="1"/>
              <a:t>u_c</a:t>
            </a:r>
            <a:r>
              <a:rPr lang="de-DE" dirty="0"/>
              <a:t> L1 </a:t>
            </a:r>
            <a:r>
              <a:rPr lang="de-DE" dirty="0" err="1"/>
              <a:t>gamma^mu</a:t>
            </a:r>
            <a:r>
              <a:rPr lang="de-DE" dirty="0"/>
              <a:t>  dL1 das sind die GL 76 </a:t>
            </a:r>
            <a:r>
              <a:rPr lang="de-DE" dirty="0" err="1"/>
              <a:t>Tasi</a:t>
            </a:r>
            <a:r>
              <a:rPr lang="de-DE" dirty="0"/>
              <a:t>, CKM Matrix ist unitär </a:t>
            </a:r>
          </a:p>
          <a:p>
            <a:pPr lvl="1"/>
            <a:r>
              <a:rPr lang="de-DE" dirty="0"/>
              <a:t>In </a:t>
            </a:r>
            <a:r>
              <a:rPr lang="de-DE" dirty="0" err="1"/>
              <a:t>neuttral</a:t>
            </a:r>
            <a:r>
              <a:rPr lang="de-DE" dirty="0"/>
              <a:t> </a:t>
            </a:r>
            <a:r>
              <a:rPr lang="de-DE" dirty="0" err="1"/>
              <a:t>currant</a:t>
            </a:r>
            <a:r>
              <a:rPr lang="de-DE" dirty="0"/>
              <a:t> </a:t>
            </a:r>
            <a:r>
              <a:rPr lang="de-DE" dirty="0" err="1"/>
              <a:t>interaction</a:t>
            </a:r>
            <a:r>
              <a:rPr lang="de-DE" dirty="0"/>
              <a:t> </a:t>
            </a:r>
            <a:r>
              <a:rPr lang="de-DE" dirty="0" err="1"/>
              <a:t>photon</a:t>
            </a:r>
            <a:r>
              <a:rPr lang="de-DE" dirty="0"/>
              <a:t> </a:t>
            </a:r>
            <a:r>
              <a:rPr lang="de-DE" dirty="0" err="1"/>
              <a:t>kopplungen</a:t>
            </a:r>
            <a:r>
              <a:rPr lang="de-DE" dirty="0"/>
              <a:t> Q und Z </a:t>
            </a:r>
            <a:r>
              <a:rPr lang="de-DE" dirty="0" err="1"/>
              <a:t>bosonen</a:t>
            </a:r>
            <a:r>
              <a:rPr lang="de-DE" dirty="0"/>
              <a:t> sind </a:t>
            </a:r>
            <a:r>
              <a:rPr lang="de-DE" dirty="0" err="1"/>
              <a:t>gleihc</a:t>
            </a:r>
            <a:r>
              <a:rPr lang="de-DE" dirty="0"/>
              <a:t> für alle drei </a:t>
            </a:r>
            <a:r>
              <a:rPr lang="de-DE" dirty="0" err="1"/>
              <a:t>generationen</a:t>
            </a:r>
            <a:r>
              <a:rPr lang="de-DE" dirty="0"/>
              <a:t> u1c </a:t>
            </a:r>
            <a:r>
              <a:rPr lang="de-DE" dirty="0" err="1"/>
              <a:t>gamma^mu</a:t>
            </a:r>
            <a:r>
              <a:rPr lang="de-DE" dirty="0"/>
              <a:t> u1 weshalb die neutralen ströme automatische </a:t>
            </a:r>
            <a:r>
              <a:rPr lang="de-DE" dirty="0" err="1"/>
              <a:t>flavour</a:t>
            </a:r>
            <a:r>
              <a:rPr lang="de-DE" dirty="0"/>
              <a:t> diagonal sind </a:t>
            </a:r>
            <a:r>
              <a:rPr lang="de-DE" dirty="0" err="1"/>
              <a:t>solnage</a:t>
            </a:r>
            <a:r>
              <a:rPr lang="de-DE" dirty="0"/>
              <a:t> </a:t>
            </a:r>
            <a:r>
              <a:rPr lang="de-DE" dirty="0" err="1"/>
              <a:t>photon</a:t>
            </a:r>
            <a:r>
              <a:rPr lang="de-DE" dirty="0"/>
              <a:t> und Z </a:t>
            </a:r>
            <a:r>
              <a:rPr lang="de-DE" dirty="0" err="1"/>
              <a:t>boson</a:t>
            </a:r>
            <a:r>
              <a:rPr lang="de-DE" dirty="0"/>
              <a:t> </a:t>
            </a:r>
            <a:r>
              <a:rPr lang="de-DE" dirty="0" err="1"/>
              <a:t>kopplungen</a:t>
            </a:r>
            <a:r>
              <a:rPr lang="de-DE" dirty="0"/>
              <a:t> mit allen Generationen </a:t>
            </a:r>
            <a:r>
              <a:rPr lang="de-DE" dirty="0" err="1"/>
              <a:t>universäll</a:t>
            </a:r>
            <a:r>
              <a:rPr lang="de-DE" dirty="0"/>
              <a:t> sind. Deshalb sind </a:t>
            </a:r>
            <a:r>
              <a:rPr lang="de-DE" dirty="0" err="1"/>
              <a:t>flavor</a:t>
            </a:r>
            <a:r>
              <a:rPr lang="de-DE" dirty="0"/>
              <a:t> </a:t>
            </a:r>
            <a:r>
              <a:rPr lang="de-DE" dirty="0" err="1"/>
              <a:t>chaning</a:t>
            </a:r>
            <a:r>
              <a:rPr lang="de-DE" dirty="0"/>
              <a:t> </a:t>
            </a:r>
            <a:r>
              <a:rPr lang="de-DE" dirty="0" err="1"/>
              <a:t>nutral</a:t>
            </a:r>
            <a:r>
              <a:rPr lang="de-DE" dirty="0"/>
              <a:t> </a:t>
            </a:r>
            <a:r>
              <a:rPr lang="de-DE" dirty="0" err="1"/>
              <a:t>currents</a:t>
            </a:r>
            <a:r>
              <a:rPr lang="de-DE" dirty="0"/>
              <a:t> erlaubt und haben starke </a:t>
            </a:r>
            <a:r>
              <a:rPr lang="de-DE" dirty="0" err="1"/>
              <a:t>bedeurtugn</a:t>
            </a:r>
            <a:r>
              <a:rPr lang="de-DE" dirty="0"/>
              <a:t> für Physik jenseits des SM da sie im </a:t>
            </a:r>
            <a:r>
              <a:rPr lang="de-DE" dirty="0" err="1"/>
              <a:t>tree</a:t>
            </a:r>
            <a:r>
              <a:rPr lang="de-DE" dirty="0"/>
              <a:t> Level in SM nicht vorhanden sind und die bei </a:t>
            </a:r>
            <a:r>
              <a:rPr lang="de-DE" dirty="0" err="1"/>
              <a:t>one</a:t>
            </a:r>
            <a:r>
              <a:rPr lang="de-DE" dirty="0"/>
              <a:t> </a:t>
            </a:r>
            <a:r>
              <a:rPr lang="de-DE" dirty="0" err="1"/>
              <a:t>loop</a:t>
            </a:r>
            <a:r>
              <a:rPr lang="de-DE" dirty="0"/>
              <a:t> durch Austausch von W Bosonen induziert werden sind typischerweise recht kleine </a:t>
            </a:r>
            <a:r>
              <a:rPr lang="de-DE" dirty="0" err="1"/>
              <a:t>effekte</a:t>
            </a:r>
            <a:endParaRPr lang="de-DE" dirty="0"/>
          </a:p>
          <a:p>
            <a:pPr lvl="1"/>
            <a:endParaRPr lang="de-DE" dirty="0"/>
          </a:p>
          <a:p>
            <a:pPr lvl="1"/>
            <a:endParaRPr lang="de-DE" dirty="0"/>
          </a:p>
        </p:txBody>
      </p:sp>
    </p:spTree>
    <p:extLst>
      <p:ext uri="{BB962C8B-B14F-4D97-AF65-F5344CB8AC3E}">
        <p14:creationId xmlns:p14="http://schemas.microsoft.com/office/powerpoint/2010/main" val="301260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EC1D2F-C5ED-7441-962C-20FB4880774D}"/>
              </a:ext>
            </a:extLst>
          </p:cNvPr>
          <p:cNvSpPr>
            <a:spLocks noGrp="1"/>
          </p:cNvSpPr>
          <p:nvPr>
            <p:ph type="title"/>
          </p:nvPr>
        </p:nvSpPr>
        <p:spPr/>
        <p:txBody>
          <a:bodyPr/>
          <a:lstStyle/>
          <a:p>
            <a:r>
              <a:rPr lang="de-DE" dirty="0"/>
              <a:t>Wiederholung SM </a:t>
            </a:r>
            <a:r>
              <a:rPr lang="de-DE" dirty="0" err="1"/>
              <a:t>Higgs</a:t>
            </a:r>
            <a:r>
              <a:rPr lang="de-DE" dirty="0"/>
              <a:t> Sektor</a:t>
            </a:r>
          </a:p>
        </p:txBody>
      </p:sp>
      <p:sp>
        <p:nvSpPr>
          <p:cNvPr id="3" name="Inhaltsplatzhalter 2">
            <a:extLst>
              <a:ext uri="{FF2B5EF4-FFF2-40B4-BE49-F238E27FC236}">
                <a16:creationId xmlns:a16="http://schemas.microsoft.com/office/drawing/2014/main" id="{6A7814CE-A0BE-AB4F-9C65-278C69828813}"/>
              </a:ext>
            </a:extLst>
          </p:cNvPr>
          <p:cNvSpPr>
            <a:spLocks noGrp="1"/>
          </p:cNvSpPr>
          <p:nvPr>
            <p:ph idx="1"/>
          </p:nvPr>
        </p:nvSpPr>
        <p:spPr/>
        <p:txBody>
          <a:bodyPr>
            <a:normAutofit fontScale="92500" lnSpcReduction="10000"/>
          </a:bodyPr>
          <a:lstStyle/>
          <a:p>
            <a:r>
              <a:rPr lang="de-DE" dirty="0"/>
              <a:t>Kommentar zu </a:t>
            </a:r>
            <a:r>
              <a:rPr lang="de-DE" dirty="0" err="1"/>
              <a:t>neutrinomassen</a:t>
            </a:r>
            <a:r>
              <a:rPr lang="de-DE" dirty="0"/>
              <a:t>: (</a:t>
            </a:r>
            <a:r>
              <a:rPr lang="de-DE" dirty="0" err="1"/>
              <a:t>annahme</a:t>
            </a:r>
            <a:r>
              <a:rPr lang="de-DE" dirty="0"/>
              <a:t> es sind </a:t>
            </a:r>
            <a:r>
              <a:rPr lang="de-DE" dirty="0" err="1"/>
              <a:t>dirac</a:t>
            </a:r>
            <a:r>
              <a:rPr lang="de-DE" dirty="0"/>
              <a:t> </a:t>
            </a:r>
            <a:r>
              <a:rPr lang="de-DE" dirty="0" err="1"/>
              <a:t>teilchen</a:t>
            </a:r>
            <a:r>
              <a:rPr lang="de-DE" dirty="0"/>
              <a:t> das ist nicht sicher </a:t>
            </a:r>
            <a:r>
              <a:rPr lang="de-DE" dirty="0" err="1"/>
              <a:t>anderefalls</a:t>
            </a:r>
            <a:r>
              <a:rPr lang="de-DE" dirty="0"/>
              <a:t> währen sie </a:t>
            </a:r>
            <a:r>
              <a:rPr lang="de-DE" dirty="0" err="1"/>
              <a:t>majorana</a:t>
            </a:r>
            <a:r>
              <a:rPr lang="de-DE" dirty="0"/>
              <a:t> Teilchen was ihre eigenen Antiteilchen sind) Damit </a:t>
            </a:r>
            <a:r>
              <a:rPr lang="de-DE" dirty="0" err="1"/>
              <a:t>führewn</a:t>
            </a:r>
            <a:r>
              <a:rPr lang="de-DE" dirty="0"/>
              <a:t> wir die drei rechthändigen </a:t>
            </a:r>
            <a:r>
              <a:rPr lang="de-DE" dirty="0" err="1"/>
              <a:t>neutrinofelder</a:t>
            </a:r>
            <a:r>
              <a:rPr lang="de-DE" dirty="0"/>
              <a:t> ein und schrieben </a:t>
            </a:r>
            <a:r>
              <a:rPr lang="de-DE" dirty="0" err="1"/>
              <a:t>diesee</a:t>
            </a:r>
            <a:r>
              <a:rPr lang="de-DE" dirty="0"/>
              <a:t> in der Gleichen Form wie für </a:t>
            </a:r>
            <a:r>
              <a:rPr lang="de-DE" dirty="0" err="1"/>
              <a:t>up</a:t>
            </a:r>
            <a:r>
              <a:rPr lang="de-DE" dirty="0"/>
              <a:t> und down </a:t>
            </a:r>
            <a:r>
              <a:rPr lang="de-DE" dirty="0" err="1"/>
              <a:t>quarks</a:t>
            </a:r>
            <a:r>
              <a:rPr lang="de-DE" dirty="0"/>
              <a:t>  in voller form sieht die Yukawa </a:t>
            </a:r>
            <a:r>
              <a:rPr lang="de-DE" dirty="0" err="1"/>
              <a:t>gleichung</a:t>
            </a:r>
            <a:r>
              <a:rPr lang="de-DE" dirty="0"/>
              <a:t> dafür etwas anders aus und enthält dann geladene </a:t>
            </a:r>
            <a:r>
              <a:rPr lang="de-DE" dirty="0" err="1"/>
              <a:t>lepton</a:t>
            </a:r>
            <a:r>
              <a:rPr lang="de-DE" dirty="0"/>
              <a:t> </a:t>
            </a:r>
            <a:r>
              <a:rPr lang="de-DE" dirty="0" err="1"/>
              <a:t>massen</a:t>
            </a:r>
            <a:r>
              <a:rPr lang="de-DE" dirty="0"/>
              <a:t>. Warum ist das ganze nicht ausreichend? Andere </a:t>
            </a:r>
            <a:r>
              <a:rPr lang="de-DE" dirty="0" err="1"/>
              <a:t>Möglichketi</a:t>
            </a:r>
            <a:r>
              <a:rPr lang="de-DE" dirty="0"/>
              <a:t> wäre </a:t>
            </a:r>
            <a:r>
              <a:rPr lang="de-DE" dirty="0" err="1"/>
              <a:t>Majorana</a:t>
            </a:r>
            <a:r>
              <a:rPr lang="de-DE" dirty="0"/>
              <a:t> </a:t>
            </a:r>
            <a:r>
              <a:rPr lang="de-DE" dirty="0" err="1"/>
              <a:t>masse</a:t>
            </a:r>
            <a:r>
              <a:rPr lang="de-DE" dirty="0"/>
              <a:t> mit </a:t>
            </a:r>
            <a:r>
              <a:rPr lang="de-DE" dirty="0" err="1"/>
              <a:t>L_majorana</a:t>
            </a:r>
            <a:r>
              <a:rPr lang="de-DE" dirty="0"/>
              <a:t> dieser </a:t>
            </a:r>
            <a:r>
              <a:rPr lang="de-DE" dirty="0" err="1"/>
              <a:t>masseterm</a:t>
            </a:r>
            <a:r>
              <a:rPr lang="de-DE" dirty="0"/>
              <a:t> </a:t>
            </a:r>
            <a:r>
              <a:rPr lang="de-DE" dirty="0" err="1"/>
              <a:t>ehält</a:t>
            </a:r>
            <a:r>
              <a:rPr lang="de-DE" dirty="0"/>
              <a:t> nicht die </a:t>
            </a:r>
            <a:r>
              <a:rPr lang="de-DE" dirty="0" err="1"/>
              <a:t>ladung</a:t>
            </a:r>
            <a:r>
              <a:rPr lang="de-DE" dirty="0"/>
              <a:t> und ist nicht eichinvariant aber nach elektroschwacher </a:t>
            </a:r>
            <a:r>
              <a:rPr lang="de-DE" dirty="0" err="1"/>
              <a:t>symmetriebrechung</a:t>
            </a:r>
            <a:r>
              <a:rPr lang="de-DE" dirty="0"/>
              <a:t> mit </a:t>
            </a:r>
            <a:r>
              <a:rPr lang="de-DE" dirty="0" err="1"/>
              <a:t>Higgs</a:t>
            </a:r>
            <a:r>
              <a:rPr lang="de-DE" dirty="0"/>
              <a:t> Term. </a:t>
            </a:r>
            <a:r>
              <a:rPr lang="de-DE" dirty="0" err="1"/>
              <a:t>Fdldoperator</a:t>
            </a:r>
            <a:r>
              <a:rPr lang="de-DE" dirty="0"/>
              <a:t> hat Dimension 5 also keine </a:t>
            </a:r>
            <a:r>
              <a:rPr lang="de-DE" dirty="0" err="1"/>
              <a:t>renormalisierte</a:t>
            </a:r>
            <a:r>
              <a:rPr lang="de-DE" dirty="0"/>
              <a:t> </a:t>
            </a:r>
            <a:r>
              <a:rPr lang="de-DE" dirty="0" err="1"/>
              <a:t>ww</a:t>
            </a:r>
            <a:r>
              <a:rPr lang="de-DE" dirty="0"/>
              <a:t> um </a:t>
            </a:r>
            <a:r>
              <a:rPr lang="de-DE" dirty="0" err="1"/>
              <a:t>rel</a:t>
            </a:r>
            <a:r>
              <a:rPr lang="de-DE" dirty="0"/>
              <a:t> wert für </a:t>
            </a:r>
            <a:r>
              <a:rPr lang="de-DE" dirty="0" err="1"/>
              <a:t>masse</a:t>
            </a:r>
            <a:r>
              <a:rPr lang="de-DE" dirty="0"/>
              <a:t> zu bekommen </a:t>
            </a:r>
            <a:r>
              <a:rPr lang="de-DE" dirty="0" err="1"/>
              <a:t>bracuht</a:t>
            </a:r>
            <a:r>
              <a:rPr lang="de-DE" dirty="0"/>
              <a:t> man sehr sehr schweres rechtshändiges </a:t>
            </a:r>
            <a:r>
              <a:rPr lang="de-DE" dirty="0" err="1"/>
              <a:t>neutrino</a:t>
            </a:r>
            <a:r>
              <a:rPr lang="de-DE" dirty="0"/>
              <a:t> </a:t>
            </a:r>
            <a:r>
              <a:rPr lang="de-DE" dirty="0" err="1"/>
              <a:t>teilchen</a:t>
            </a:r>
            <a:r>
              <a:rPr lang="de-DE" dirty="0"/>
              <a:t> was typ 1 </a:t>
            </a:r>
            <a:r>
              <a:rPr lang="de-DE" dirty="0" err="1"/>
              <a:t>see</a:t>
            </a:r>
            <a:r>
              <a:rPr lang="de-DE" dirty="0"/>
              <a:t> </a:t>
            </a:r>
            <a:r>
              <a:rPr lang="de-DE" dirty="0" err="1"/>
              <a:t>saw</a:t>
            </a:r>
            <a:r>
              <a:rPr lang="de-DE" dirty="0"/>
              <a:t> entspricht</a:t>
            </a:r>
          </a:p>
          <a:p>
            <a:r>
              <a:rPr lang="de-DE" dirty="0" err="1"/>
              <a:t>Higgs</a:t>
            </a:r>
            <a:r>
              <a:rPr lang="de-DE" dirty="0"/>
              <a:t> </a:t>
            </a:r>
            <a:r>
              <a:rPr lang="de-DE" dirty="0" err="1"/>
              <a:t>selbstkopplungen</a:t>
            </a:r>
            <a:r>
              <a:rPr lang="de-DE" dirty="0"/>
              <a:t> minimiere Potential und vergleiche Terme  </a:t>
            </a:r>
          </a:p>
          <a:p>
            <a:pPr marL="0" indent="0">
              <a:buNone/>
            </a:pPr>
            <a:endParaRPr lang="de-DE" dirty="0"/>
          </a:p>
        </p:txBody>
      </p:sp>
    </p:spTree>
    <p:extLst>
      <p:ext uri="{BB962C8B-B14F-4D97-AF65-F5344CB8AC3E}">
        <p14:creationId xmlns:p14="http://schemas.microsoft.com/office/powerpoint/2010/main" val="98750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4A3A23-90DA-6D4F-9A25-A1C44ECA2AE0}"/>
              </a:ext>
            </a:extLst>
          </p:cNvPr>
          <p:cNvSpPr>
            <a:spLocks noGrp="1"/>
          </p:cNvSpPr>
          <p:nvPr>
            <p:ph type="title"/>
          </p:nvPr>
        </p:nvSpPr>
        <p:spPr/>
        <p:txBody>
          <a:bodyPr/>
          <a:lstStyle/>
          <a:p>
            <a:r>
              <a:rPr lang="de-DE" dirty="0"/>
              <a:t>Wiederholung SM </a:t>
            </a:r>
            <a:r>
              <a:rPr lang="de-DE" dirty="0" err="1"/>
              <a:t>Higgs</a:t>
            </a:r>
            <a:r>
              <a:rPr lang="de-DE" dirty="0"/>
              <a:t> Sektor </a:t>
            </a:r>
          </a:p>
        </p:txBody>
      </p:sp>
      <p:sp>
        <p:nvSpPr>
          <p:cNvPr id="3" name="Inhaltsplatzhalter 2">
            <a:extLst>
              <a:ext uri="{FF2B5EF4-FFF2-40B4-BE49-F238E27FC236}">
                <a16:creationId xmlns:a16="http://schemas.microsoft.com/office/drawing/2014/main" id="{BD29DC5A-4A1E-7A44-A888-F62E66DFC371}"/>
              </a:ext>
            </a:extLst>
          </p:cNvPr>
          <p:cNvSpPr>
            <a:spLocks noGrp="1"/>
          </p:cNvSpPr>
          <p:nvPr>
            <p:ph idx="1"/>
          </p:nvPr>
        </p:nvSpPr>
        <p:spPr/>
        <p:txBody>
          <a:bodyPr/>
          <a:lstStyle/>
          <a:p>
            <a:r>
              <a:rPr lang="de-DE" dirty="0"/>
              <a:t>Alle Massen der SM-Teilchen21 (W±, Z, die geladenen Fermionen und das </a:t>
            </a:r>
            <a:r>
              <a:rPr lang="de-DE" dirty="0" err="1"/>
              <a:t>Higgs</a:t>
            </a:r>
            <a:r>
              <a:rPr lang="de-DE" dirty="0"/>
              <a:t> ab Sommer 2012) sind nun bekannt. Daher sind alle für die </a:t>
            </a:r>
            <a:r>
              <a:rPr lang="de-DE" dirty="0" err="1"/>
              <a:t>Higgs</a:t>
            </a:r>
            <a:r>
              <a:rPr lang="de-DE" dirty="0"/>
              <a:t>-</a:t>
            </a:r>
            <a:r>
              <a:rPr lang="de-DE" dirty="0" err="1"/>
              <a:t>Collider</a:t>
            </a:r>
            <a:r>
              <a:rPr lang="de-DE" dirty="0"/>
              <a:t>-Phänomenologie relevanten Kopplungen des </a:t>
            </a:r>
            <a:r>
              <a:rPr lang="de-DE" dirty="0" err="1"/>
              <a:t>Higgs-Bosons</a:t>
            </a:r>
            <a:r>
              <a:rPr lang="de-DE" dirty="0"/>
              <a:t> eindeutig vorhergesagt! Das bedeutet, dass jede Abweichung von diesen Vorhersagen in der </a:t>
            </a:r>
            <a:r>
              <a:rPr lang="de-DE" dirty="0" err="1"/>
              <a:t>Higgs</a:t>
            </a:r>
            <a:r>
              <a:rPr lang="de-DE" dirty="0"/>
              <a:t>-Phänomenologie einen Hinweis auf Physik jenseits des SM liefern würde. (Vor der </a:t>
            </a:r>
            <a:r>
              <a:rPr lang="de-DE" dirty="0" err="1"/>
              <a:t>Higgs</a:t>
            </a:r>
            <a:r>
              <a:rPr lang="de-DE" dirty="0"/>
              <a:t>-Entdeckung war </a:t>
            </a:r>
            <a:r>
              <a:rPr lang="de-DE" dirty="0" err="1"/>
              <a:t>mh</a:t>
            </a:r>
            <a:r>
              <a:rPr lang="de-DE" dirty="0"/>
              <a:t> der einzige unbekannte Parameter, und so wurden die Vorhersagen als eine Funktion von </a:t>
            </a:r>
            <a:r>
              <a:rPr lang="de-DE" dirty="0" err="1"/>
              <a:t>mh</a:t>
            </a:r>
            <a:r>
              <a:rPr lang="de-DE" dirty="0"/>
              <a:t> dargestellt).</a:t>
            </a:r>
          </a:p>
        </p:txBody>
      </p:sp>
    </p:spTree>
    <p:extLst>
      <p:ext uri="{BB962C8B-B14F-4D97-AF65-F5344CB8AC3E}">
        <p14:creationId xmlns:p14="http://schemas.microsoft.com/office/powerpoint/2010/main" val="14025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9493AC-350A-D541-8AA4-41D83913E475}"/>
              </a:ext>
            </a:extLst>
          </p:cNvPr>
          <p:cNvSpPr>
            <a:spLocks noGrp="1"/>
          </p:cNvSpPr>
          <p:nvPr>
            <p:ph type="title"/>
          </p:nvPr>
        </p:nvSpPr>
        <p:spPr/>
        <p:txBody>
          <a:bodyPr/>
          <a:lstStyle/>
          <a:p>
            <a:r>
              <a:rPr lang="de-DE" dirty="0"/>
              <a:t>Einführung in den Erweiterten </a:t>
            </a:r>
            <a:r>
              <a:rPr lang="de-DE" dirty="0" err="1"/>
              <a:t>Higgs</a:t>
            </a:r>
            <a:r>
              <a:rPr lang="de-DE" dirty="0"/>
              <a:t> Sektor </a:t>
            </a:r>
          </a:p>
        </p:txBody>
      </p:sp>
      <p:sp>
        <p:nvSpPr>
          <p:cNvPr id="3" name="Inhaltsplatzhalter 2">
            <a:extLst>
              <a:ext uri="{FF2B5EF4-FFF2-40B4-BE49-F238E27FC236}">
                <a16:creationId xmlns:a16="http://schemas.microsoft.com/office/drawing/2014/main" id="{C57E068B-A335-A240-8D38-A190ED0A000A}"/>
              </a:ext>
            </a:extLst>
          </p:cNvPr>
          <p:cNvSpPr>
            <a:spLocks noGrp="1"/>
          </p:cNvSpPr>
          <p:nvPr>
            <p:ph idx="1"/>
          </p:nvPr>
        </p:nvSpPr>
        <p:spPr/>
        <p:txBody>
          <a:bodyPr>
            <a:normAutofit fontScale="85000" lnSpcReduction="10000"/>
          </a:bodyPr>
          <a:lstStyle/>
          <a:p>
            <a:r>
              <a:rPr lang="de-DE" dirty="0"/>
              <a:t>Man enthält eine Reihe von Eigenschaften, die aufgrund der Einfachheit des SM "zufällig" auftreten, aber oft "von Hand" in Erweiterungen des SM konstruiert werden müssen, um mit den experimentellen Beschränkungen übereinzustimmen. </a:t>
            </a:r>
          </a:p>
          <a:p>
            <a:r>
              <a:rPr lang="de-DE" dirty="0"/>
              <a:t>Das wären zum </a:t>
            </a:r>
            <a:r>
              <a:rPr lang="de-DE" dirty="0" err="1"/>
              <a:t>beispiel</a:t>
            </a:r>
            <a:r>
              <a:rPr lang="de-DE" dirty="0"/>
              <a:t>: Eigenschaften des SM - die minimale </a:t>
            </a:r>
            <a:r>
              <a:rPr lang="de-DE" dirty="0" err="1"/>
              <a:t>Flavor</a:t>
            </a:r>
            <a:r>
              <a:rPr lang="de-DE" dirty="0"/>
              <a:t>-Verletzung und die </a:t>
            </a:r>
            <a:r>
              <a:rPr lang="de-DE" dirty="0" err="1"/>
              <a:t>custodiale</a:t>
            </a:r>
            <a:r>
              <a:rPr lang="de-DE" dirty="0"/>
              <a:t> SU(2)-Symmetrie - Erweiterungen des </a:t>
            </a:r>
            <a:r>
              <a:rPr lang="de-DE" dirty="0" err="1"/>
              <a:t>Higgs</a:t>
            </a:r>
            <a:r>
              <a:rPr lang="de-DE" dirty="0"/>
              <a:t>-Sektors, die diese Eigenschaften nicht automatisch erhalten.</a:t>
            </a:r>
          </a:p>
          <a:p>
            <a:r>
              <a:rPr lang="de-DE" dirty="0"/>
              <a:t>Gäbe es keine Kopplung an Fermionen , besäße das SM eine globale U(3)5-Flavor</a:t>
            </a:r>
          </a:p>
          <a:p>
            <a:r>
              <a:rPr lang="de-DE" dirty="0"/>
              <a:t>Im SM wird diese große globale </a:t>
            </a:r>
            <a:r>
              <a:rPr lang="de-DE" dirty="0" err="1"/>
              <a:t>Flavor</a:t>
            </a:r>
            <a:r>
              <a:rPr lang="de-DE" dirty="0"/>
              <a:t>-Symmetrie explizit durch die Yukawa-Matrizen </a:t>
            </a:r>
            <a:r>
              <a:rPr lang="de-DE" dirty="0" err="1"/>
              <a:t>yu</a:t>
            </a:r>
            <a:r>
              <a:rPr lang="de-DE" dirty="0"/>
              <a:t> , </a:t>
            </a:r>
            <a:r>
              <a:rPr lang="de-DE" dirty="0" err="1"/>
              <a:t>yd</a:t>
            </a:r>
            <a:r>
              <a:rPr lang="de-DE" dirty="0"/>
              <a:t> und </a:t>
            </a:r>
            <a:r>
              <a:rPr lang="de-DE" dirty="0" err="1"/>
              <a:t>yl</a:t>
            </a:r>
            <a:r>
              <a:rPr lang="de-DE" dirty="0"/>
              <a:t> gebrochen. Erweiterungen des SM, in denen die globale </a:t>
            </a:r>
            <a:r>
              <a:rPr lang="de-DE" dirty="0" err="1"/>
              <a:t>Flavorsymmetrie</a:t>
            </a:r>
            <a:r>
              <a:rPr lang="de-DE" dirty="0"/>
              <a:t> Symmetrie nur noch durch diese drei Yukawa-Matrizen gebrochen wird, nennt man die Eigenschaft der minimalen </a:t>
            </a:r>
            <a:r>
              <a:rPr lang="de-DE" dirty="0" err="1"/>
              <a:t>Flavor</a:t>
            </a:r>
            <a:r>
              <a:rPr lang="de-DE" dirty="0"/>
              <a:t>-Verletzung.</a:t>
            </a:r>
          </a:p>
        </p:txBody>
      </p:sp>
    </p:spTree>
    <p:extLst>
      <p:ext uri="{BB962C8B-B14F-4D97-AF65-F5344CB8AC3E}">
        <p14:creationId xmlns:p14="http://schemas.microsoft.com/office/powerpoint/2010/main" val="396055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3BC36D-DFB3-424B-88FE-B0EC7DA366D6}"/>
              </a:ext>
            </a:extLst>
          </p:cNvPr>
          <p:cNvSpPr>
            <a:spLocks noGrp="1"/>
          </p:cNvSpPr>
          <p:nvPr>
            <p:ph type="title"/>
          </p:nvPr>
        </p:nvSpPr>
        <p:spPr/>
        <p:txBody>
          <a:bodyPr/>
          <a:lstStyle/>
          <a:p>
            <a:r>
              <a:rPr lang="de-DE" dirty="0"/>
              <a:t>Einführung in die Erweiterten </a:t>
            </a:r>
            <a:r>
              <a:rPr lang="de-DE" dirty="0" err="1"/>
              <a:t>Higgs</a:t>
            </a:r>
            <a:r>
              <a:rPr lang="de-DE" dirty="0"/>
              <a:t> Sektoren </a:t>
            </a:r>
          </a:p>
        </p:txBody>
      </p:sp>
      <p:sp>
        <p:nvSpPr>
          <p:cNvPr id="3" name="Inhaltsplatzhalter 2">
            <a:extLst>
              <a:ext uri="{FF2B5EF4-FFF2-40B4-BE49-F238E27FC236}">
                <a16:creationId xmlns:a16="http://schemas.microsoft.com/office/drawing/2014/main" id="{D714D54C-EEE9-A64B-A966-1A2133721498}"/>
              </a:ext>
            </a:extLst>
          </p:cNvPr>
          <p:cNvSpPr>
            <a:spLocks noGrp="1"/>
          </p:cNvSpPr>
          <p:nvPr>
            <p:ph idx="1"/>
          </p:nvPr>
        </p:nvSpPr>
        <p:spPr/>
        <p:txBody>
          <a:bodyPr/>
          <a:lstStyle/>
          <a:p>
            <a:r>
              <a:rPr lang="de-DE" dirty="0"/>
              <a:t>Modelle dieser Klasse neigen dazu, die </a:t>
            </a:r>
            <a:r>
              <a:rPr lang="de-DE" dirty="0" err="1"/>
              <a:t>Flavor</a:t>
            </a:r>
            <a:r>
              <a:rPr lang="de-DE" dirty="0"/>
              <a:t>-Beschränkungen zu erfüllen (z. B. </a:t>
            </a:r>
            <a:r>
              <a:rPr lang="de-DE" dirty="0" err="1"/>
              <a:t>Kaon</a:t>
            </a:r>
            <a:r>
              <a:rPr lang="de-DE" dirty="0"/>
              <a:t>-, B-Meson- und D-Meson-Oszillationen und -Zerfälle, </a:t>
            </a:r>
            <a:r>
              <a:rPr lang="el-GR" dirty="0"/>
              <a:t>μ → </a:t>
            </a:r>
            <a:r>
              <a:rPr lang="de-DE" dirty="0" err="1"/>
              <a:t>e</a:t>
            </a:r>
            <a:r>
              <a:rPr lang="el-GR" dirty="0"/>
              <a:t>γ </a:t>
            </a:r>
            <a:r>
              <a:rPr lang="de-DE" dirty="0"/>
              <a:t>usw.), ohne dass die Parameter zu stark abgestimmt werden müssen. Modelle, die neue, nicht-minimale Quellen der </a:t>
            </a:r>
            <a:r>
              <a:rPr lang="de-DE" dirty="0" err="1"/>
              <a:t>Flavor</a:t>
            </a:r>
            <a:r>
              <a:rPr lang="de-DE" dirty="0"/>
              <a:t>-Verletzung enthalten, neigen stattdessen zu einer groben Verletzung der experimentellen Einschränkungen, es sei denn, sie sind stark abgestimmt, um die Einschränkungen zu umgehen. Dies macht die minimale </a:t>
            </a:r>
            <a:r>
              <a:rPr lang="de-DE" dirty="0" err="1"/>
              <a:t>Flavor</a:t>
            </a:r>
            <a:r>
              <a:rPr lang="de-DE" dirty="0"/>
              <a:t>-Verletzung zu einem attraktiven Prinzip, das bei der Modellbildung eingesetzt werden kann.</a:t>
            </a:r>
          </a:p>
          <a:p>
            <a:endParaRPr lang="de-DE" dirty="0"/>
          </a:p>
        </p:txBody>
      </p:sp>
    </p:spTree>
    <p:extLst>
      <p:ext uri="{BB962C8B-B14F-4D97-AF65-F5344CB8AC3E}">
        <p14:creationId xmlns:p14="http://schemas.microsoft.com/office/powerpoint/2010/main" val="1277120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11C724-D0FD-7746-BCD3-31A02AB69E18}"/>
              </a:ext>
            </a:extLst>
          </p:cNvPr>
          <p:cNvSpPr>
            <a:spLocks noGrp="1"/>
          </p:cNvSpPr>
          <p:nvPr>
            <p:ph type="title"/>
          </p:nvPr>
        </p:nvSpPr>
        <p:spPr/>
        <p:txBody>
          <a:bodyPr/>
          <a:lstStyle/>
          <a:p>
            <a:r>
              <a:rPr lang="de-DE" dirty="0"/>
              <a:t>Beispiel eines erweiterten </a:t>
            </a:r>
            <a:r>
              <a:rPr lang="de-DE" dirty="0" err="1"/>
              <a:t>Higgs</a:t>
            </a:r>
            <a:r>
              <a:rPr lang="de-DE" dirty="0"/>
              <a:t> Sektors </a:t>
            </a:r>
          </a:p>
        </p:txBody>
      </p:sp>
      <p:sp>
        <p:nvSpPr>
          <p:cNvPr id="3" name="Inhaltsplatzhalter 2">
            <a:extLst>
              <a:ext uri="{FF2B5EF4-FFF2-40B4-BE49-F238E27FC236}">
                <a16:creationId xmlns:a16="http://schemas.microsoft.com/office/drawing/2014/main" id="{EC04A18B-A35E-7D40-A9C6-C140D2AD8DCA}"/>
              </a:ext>
            </a:extLst>
          </p:cNvPr>
          <p:cNvSpPr>
            <a:spLocks noGrp="1"/>
          </p:cNvSpPr>
          <p:nvPr>
            <p:ph idx="1"/>
          </p:nvPr>
        </p:nvSpPr>
        <p:spPr/>
        <p:txBody>
          <a:bodyPr>
            <a:normAutofit fontScale="70000" lnSpcReduction="20000"/>
          </a:bodyPr>
          <a:lstStyle/>
          <a:p>
            <a:r>
              <a:rPr lang="de-DE" dirty="0"/>
              <a:t>Konsequenz der nicht minimalen </a:t>
            </a:r>
            <a:r>
              <a:rPr lang="de-DE" dirty="0" err="1"/>
              <a:t>Flavour</a:t>
            </a:r>
            <a:r>
              <a:rPr lang="de-DE" dirty="0"/>
              <a:t>-Verletzung illustriert am Zwei </a:t>
            </a:r>
            <a:r>
              <a:rPr lang="de-DE" dirty="0" err="1"/>
              <a:t>Higgs</a:t>
            </a:r>
            <a:r>
              <a:rPr lang="de-DE" dirty="0"/>
              <a:t> Duplett Modell dabei haben Felder Hypercharge Y=1/2 </a:t>
            </a:r>
          </a:p>
          <a:p>
            <a:endParaRPr lang="de-DE" dirty="0"/>
          </a:p>
          <a:p>
            <a:endParaRPr lang="de-DE" dirty="0"/>
          </a:p>
          <a:p>
            <a:endParaRPr lang="de-DE" dirty="0"/>
          </a:p>
          <a:p>
            <a:endParaRPr lang="de-DE" dirty="0"/>
          </a:p>
          <a:p>
            <a:endParaRPr lang="de-DE" dirty="0"/>
          </a:p>
          <a:p>
            <a:endParaRPr lang="de-DE" dirty="0"/>
          </a:p>
          <a:p>
            <a:endParaRPr lang="de-DE" dirty="0"/>
          </a:p>
          <a:p>
            <a:r>
              <a:rPr lang="de-DE" dirty="0"/>
              <a:t>Hier haben wir bereits zwei Annahmen getroffen:</a:t>
            </a:r>
          </a:p>
          <a:p>
            <a:pPr lvl="1"/>
            <a:r>
              <a:rPr lang="de-DE" dirty="0"/>
              <a:t> Dass v1 und v2 beide in den neutralen Komponenten von </a:t>
            </a:r>
            <a:r>
              <a:rPr lang="el-GR" dirty="0"/>
              <a:t>Φ1 </a:t>
            </a:r>
            <a:r>
              <a:rPr lang="de-DE" dirty="0"/>
              <a:t>und </a:t>
            </a:r>
            <a:r>
              <a:rPr lang="el-GR" dirty="0"/>
              <a:t>Φ2 </a:t>
            </a:r>
            <a:r>
              <a:rPr lang="de-DE" dirty="0"/>
              <a:t>liegen: dies ist essentiell, um eine Verletzung der Eichsymmetrie des Elektromagnetismus zu vermeiden!</a:t>
            </a:r>
          </a:p>
          <a:p>
            <a:pPr lvl="1"/>
            <a:r>
              <a:rPr lang="de-DE" dirty="0"/>
              <a:t> Dass v1 und v2 beide real sind: Dies ist eine Annahme, dass es keine CP-Verletzung im skalaren Sektor gibt. Sie ist nicht unbedingt erforderlich</a:t>
            </a:r>
          </a:p>
          <a:p>
            <a:pPr marL="0" indent="0">
              <a:buNone/>
            </a:pPr>
            <a:endParaRPr lang="de-DE" dirty="0"/>
          </a:p>
          <a:p>
            <a:endParaRPr lang="de-DE" dirty="0"/>
          </a:p>
          <a:p>
            <a:endParaRPr lang="de-DE" dirty="0"/>
          </a:p>
        </p:txBody>
      </p:sp>
      <p:pic>
        <p:nvPicPr>
          <p:cNvPr id="5" name="Grafik 4">
            <a:extLst>
              <a:ext uri="{FF2B5EF4-FFF2-40B4-BE49-F238E27FC236}">
                <a16:creationId xmlns:a16="http://schemas.microsoft.com/office/drawing/2014/main" id="{BC9172F0-1504-E340-BF48-F3DD294C6F34}"/>
              </a:ext>
            </a:extLst>
          </p:cNvPr>
          <p:cNvPicPr>
            <a:picLocks/>
          </p:cNvPicPr>
          <p:nvPr/>
        </p:nvPicPr>
        <p:blipFill>
          <a:blip r:embed="rId2"/>
          <a:stretch>
            <a:fillRect/>
          </a:stretch>
        </p:blipFill>
        <p:spPr>
          <a:xfrm>
            <a:off x="4137286" y="2806700"/>
            <a:ext cx="2781300" cy="622300"/>
          </a:xfrm>
          <a:prstGeom prst="rect">
            <a:avLst/>
          </a:prstGeom>
        </p:spPr>
      </p:pic>
      <p:pic>
        <p:nvPicPr>
          <p:cNvPr id="6" name="Grafik 5">
            <a:extLst>
              <a:ext uri="{FF2B5EF4-FFF2-40B4-BE49-F238E27FC236}">
                <a16:creationId xmlns:a16="http://schemas.microsoft.com/office/drawing/2014/main" id="{3AC04CBA-8CB4-A84E-9FCB-C027E064D844}"/>
              </a:ext>
            </a:extLst>
          </p:cNvPr>
          <p:cNvPicPr>
            <a:picLocks/>
          </p:cNvPicPr>
          <p:nvPr/>
        </p:nvPicPr>
        <p:blipFill>
          <a:blip r:embed="rId3"/>
          <a:stretch>
            <a:fillRect/>
          </a:stretch>
        </p:blipFill>
        <p:spPr>
          <a:xfrm>
            <a:off x="3413386" y="3563937"/>
            <a:ext cx="4229100" cy="1168400"/>
          </a:xfrm>
          <a:prstGeom prst="rect">
            <a:avLst/>
          </a:prstGeom>
        </p:spPr>
      </p:pic>
    </p:spTree>
    <p:extLst>
      <p:ext uri="{BB962C8B-B14F-4D97-AF65-F5344CB8AC3E}">
        <p14:creationId xmlns:p14="http://schemas.microsoft.com/office/powerpoint/2010/main" val="53550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ACAC85-C1E6-6941-8216-B8FC74989522}"/>
              </a:ext>
            </a:extLst>
          </p:cNvPr>
          <p:cNvSpPr>
            <a:spLocks noGrp="1"/>
          </p:cNvSpPr>
          <p:nvPr>
            <p:ph type="title"/>
          </p:nvPr>
        </p:nvSpPr>
        <p:spPr/>
        <p:txBody>
          <a:bodyPr/>
          <a:lstStyle/>
          <a:p>
            <a:r>
              <a:rPr lang="de-DE" dirty="0"/>
              <a:t>Beispiel eines erweiterten </a:t>
            </a:r>
            <a:r>
              <a:rPr lang="de-DE" dirty="0" err="1"/>
              <a:t>Higgs</a:t>
            </a:r>
            <a:r>
              <a:rPr lang="de-DE" dirty="0"/>
              <a:t> </a:t>
            </a:r>
            <a:r>
              <a:rPr lang="de-DE" dirty="0" err="1"/>
              <a:t>sectors</a:t>
            </a:r>
            <a:endParaRPr lang="de-DE" dirty="0"/>
          </a:p>
        </p:txBody>
      </p:sp>
      <p:sp>
        <p:nvSpPr>
          <p:cNvPr id="3" name="Inhaltsplatzhalter 2">
            <a:extLst>
              <a:ext uri="{FF2B5EF4-FFF2-40B4-BE49-F238E27FC236}">
                <a16:creationId xmlns:a16="http://schemas.microsoft.com/office/drawing/2014/main" id="{F154C1EC-143B-4C44-86BC-49AA00620CB2}"/>
              </a:ext>
            </a:extLst>
          </p:cNvPr>
          <p:cNvSpPr>
            <a:spLocks noGrp="1"/>
          </p:cNvSpPr>
          <p:nvPr>
            <p:ph idx="1"/>
          </p:nvPr>
        </p:nvSpPr>
        <p:spPr/>
        <p:txBody>
          <a:bodyPr/>
          <a:lstStyle/>
          <a:p>
            <a:r>
              <a:rPr lang="de-DE" dirty="0"/>
              <a:t>Enthält zwei komplexe geladene skalare +-  zwei CP gerade reelle skalare h und zwei CP </a:t>
            </a:r>
            <a:r>
              <a:rPr lang="de-DE" dirty="0" err="1"/>
              <a:t>unngerade</a:t>
            </a:r>
            <a:r>
              <a:rPr lang="de-DE" dirty="0"/>
              <a:t> reelle skalare. Geladenes und CP </a:t>
            </a:r>
            <a:r>
              <a:rPr lang="de-DE" dirty="0" err="1"/>
              <a:t>Odd</a:t>
            </a:r>
            <a:r>
              <a:rPr lang="de-DE" dirty="0"/>
              <a:t> reelle skalare sind Goldstone Bosonen und können </a:t>
            </a:r>
            <a:r>
              <a:rPr lang="de-DE" dirty="0" err="1"/>
              <a:t>weggeicht</a:t>
            </a:r>
            <a:r>
              <a:rPr lang="de-DE" dirty="0"/>
              <a:t> werden </a:t>
            </a:r>
          </a:p>
          <a:p>
            <a:r>
              <a:rPr lang="de-DE" dirty="0"/>
              <a:t>Um Goldstone Bosonen zu finden: Potential ausschreiben, </a:t>
            </a:r>
            <a:r>
              <a:rPr lang="de-DE" dirty="0" err="1"/>
              <a:t>minimierungsbedingung</a:t>
            </a:r>
            <a:r>
              <a:rPr lang="de-DE" dirty="0"/>
              <a:t> nutzen </a:t>
            </a:r>
            <a:r>
              <a:rPr lang="de-DE" dirty="0" err="1"/>
              <a:t>quaratische</a:t>
            </a:r>
            <a:r>
              <a:rPr lang="de-DE" dirty="0"/>
              <a:t> Terme isolieren </a:t>
            </a:r>
            <a:r>
              <a:rPr lang="de-DE" dirty="0" err="1"/>
              <a:t>Massenmatritzen</a:t>
            </a:r>
            <a:r>
              <a:rPr lang="de-DE" dirty="0"/>
              <a:t> aufschreiben und am Ende diese </a:t>
            </a:r>
            <a:r>
              <a:rPr lang="de-DE" dirty="0" err="1"/>
              <a:t>Matritzen</a:t>
            </a:r>
            <a:r>
              <a:rPr lang="de-DE" dirty="0"/>
              <a:t> </a:t>
            </a:r>
            <a:r>
              <a:rPr lang="de-DE" dirty="0" err="1"/>
              <a:t>diagonalisieren</a:t>
            </a:r>
            <a:r>
              <a:rPr lang="de-DE" dirty="0"/>
              <a:t> Eigenzustände mit verschwindendem </a:t>
            </a:r>
            <a:r>
              <a:rPr lang="de-DE" dirty="0" err="1"/>
              <a:t>Eigenenwert</a:t>
            </a:r>
            <a:r>
              <a:rPr lang="de-DE" dirty="0"/>
              <a:t>(Masse Null ) wären die Goldstone Bosonen</a:t>
            </a:r>
          </a:p>
        </p:txBody>
      </p:sp>
    </p:spTree>
    <p:extLst>
      <p:ext uri="{BB962C8B-B14F-4D97-AF65-F5344CB8AC3E}">
        <p14:creationId xmlns:p14="http://schemas.microsoft.com/office/powerpoint/2010/main" val="3269286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FC1123-16A2-AC46-9A45-29F1308D3D5B}"/>
              </a:ext>
            </a:extLst>
          </p:cNvPr>
          <p:cNvSpPr>
            <a:spLocks noGrp="1"/>
          </p:cNvSpPr>
          <p:nvPr>
            <p:ph type="title"/>
          </p:nvPr>
        </p:nvSpPr>
        <p:spPr/>
        <p:txBody>
          <a:bodyPr/>
          <a:lstStyle/>
          <a:p>
            <a:r>
              <a:rPr lang="de-DE" dirty="0"/>
              <a:t>Quellen</a:t>
            </a:r>
            <a:r>
              <a:rPr lang="de-DE" baseline="0" dirty="0"/>
              <a:t> </a:t>
            </a:r>
            <a:endParaRPr lang="de-DE" dirty="0"/>
          </a:p>
        </p:txBody>
      </p:sp>
      <p:sp>
        <p:nvSpPr>
          <p:cNvPr id="3" name="Inhaltsplatzhalter 2">
            <a:extLst>
              <a:ext uri="{FF2B5EF4-FFF2-40B4-BE49-F238E27FC236}">
                <a16:creationId xmlns:a16="http://schemas.microsoft.com/office/drawing/2014/main" id="{C2085277-0D49-D04E-969E-C39DD1CF5843}"/>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162038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F8E220-D0D8-1B45-A8EE-9D56779F2437}"/>
              </a:ext>
            </a:extLst>
          </p:cNvPr>
          <p:cNvSpPr>
            <a:spLocks noGrp="1"/>
          </p:cNvSpPr>
          <p:nvPr>
            <p:ph type="title"/>
          </p:nvPr>
        </p:nvSpPr>
        <p:spPr/>
        <p:txBody>
          <a:bodyPr/>
          <a:lstStyle/>
          <a:p>
            <a:r>
              <a:rPr lang="de-DE" dirty="0"/>
              <a:t>Inhaltsverzeichnis </a:t>
            </a:r>
          </a:p>
        </p:txBody>
      </p:sp>
      <p:sp>
        <p:nvSpPr>
          <p:cNvPr id="3" name="Inhaltsplatzhalter 2">
            <a:extLst>
              <a:ext uri="{FF2B5EF4-FFF2-40B4-BE49-F238E27FC236}">
                <a16:creationId xmlns:a16="http://schemas.microsoft.com/office/drawing/2014/main" id="{10182DDF-BA0C-C241-BA9F-A5A1434A3DC9}"/>
              </a:ext>
            </a:extLst>
          </p:cNvPr>
          <p:cNvSpPr>
            <a:spLocks noGrp="1"/>
          </p:cNvSpPr>
          <p:nvPr>
            <p:ph idx="1"/>
          </p:nvPr>
        </p:nvSpPr>
        <p:spPr/>
        <p:txBody>
          <a:bodyPr/>
          <a:lstStyle/>
          <a:p>
            <a:pPr marL="514350" indent="-514350">
              <a:buAutoNum type="arabicPeriod"/>
            </a:pPr>
            <a:r>
              <a:rPr lang="de-DE" dirty="0"/>
              <a:t>Einführung </a:t>
            </a:r>
          </a:p>
          <a:p>
            <a:pPr marL="514350" indent="-514350">
              <a:buAutoNum type="arabicPeriod"/>
            </a:pPr>
            <a:r>
              <a:rPr lang="de-DE" dirty="0"/>
              <a:t>Wiederholung des SM </a:t>
            </a:r>
            <a:r>
              <a:rPr lang="de-DE" dirty="0" err="1"/>
              <a:t>Higgs</a:t>
            </a:r>
            <a:r>
              <a:rPr lang="de-DE" dirty="0"/>
              <a:t> </a:t>
            </a:r>
            <a:r>
              <a:rPr lang="de-DE" dirty="0" err="1"/>
              <a:t>sektors</a:t>
            </a:r>
            <a:r>
              <a:rPr lang="de-DE" dirty="0"/>
              <a:t> </a:t>
            </a:r>
          </a:p>
          <a:p>
            <a:pPr marL="514350" indent="-514350">
              <a:buAutoNum type="arabicPeriod"/>
            </a:pPr>
            <a:r>
              <a:rPr lang="de-DE" dirty="0"/>
              <a:t>Einführung in die erweiterten </a:t>
            </a:r>
            <a:r>
              <a:rPr lang="de-DE" dirty="0" err="1"/>
              <a:t>Higgs</a:t>
            </a:r>
            <a:r>
              <a:rPr lang="de-DE" dirty="0"/>
              <a:t> Sektoren </a:t>
            </a:r>
          </a:p>
          <a:p>
            <a:pPr marL="514350" indent="-514350">
              <a:buAutoNum type="arabicPeriod"/>
            </a:pPr>
            <a:r>
              <a:rPr lang="de-DE" dirty="0"/>
              <a:t>Beispiel eines Erweiterten </a:t>
            </a:r>
            <a:r>
              <a:rPr lang="de-DE" dirty="0" err="1"/>
              <a:t>Higgs</a:t>
            </a:r>
            <a:r>
              <a:rPr lang="de-DE" dirty="0"/>
              <a:t> Sektors </a:t>
            </a:r>
          </a:p>
          <a:p>
            <a:pPr marL="514350" indent="-514350">
              <a:buAutoNum type="arabicPeriod"/>
            </a:pPr>
            <a:r>
              <a:rPr lang="de-DE" dirty="0"/>
              <a:t>Quellen </a:t>
            </a:r>
          </a:p>
        </p:txBody>
      </p:sp>
    </p:spTree>
    <p:extLst>
      <p:ext uri="{BB962C8B-B14F-4D97-AF65-F5344CB8AC3E}">
        <p14:creationId xmlns:p14="http://schemas.microsoft.com/office/powerpoint/2010/main" val="29696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77676-6622-D341-9C2E-BDA9790131E4}"/>
              </a:ext>
            </a:extLst>
          </p:cNvPr>
          <p:cNvSpPr>
            <a:spLocks noGrp="1"/>
          </p:cNvSpPr>
          <p:nvPr>
            <p:ph type="title"/>
          </p:nvPr>
        </p:nvSpPr>
        <p:spPr/>
        <p:txBody>
          <a:bodyPr/>
          <a:lstStyle/>
          <a:p>
            <a:r>
              <a:rPr lang="de-DE" dirty="0"/>
              <a:t>Einführung </a:t>
            </a:r>
          </a:p>
        </p:txBody>
      </p:sp>
      <p:sp>
        <p:nvSpPr>
          <p:cNvPr id="3" name="Inhaltsplatzhalter 2">
            <a:extLst>
              <a:ext uri="{FF2B5EF4-FFF2-40B4-BE49-F238E27FC236}">
                <a16:creationId xmlns:a16="http://schemas.microsoft.com/office/drawing/2014/main" id="{D3C30DBF-CAE6-A946-92AF-EEF336D5FABE}"/>
              </a:ext>
            </a:extLst>
          </p:cNvPr>
          <p:cNvSpPr>
            <a:spLocks noGrp="1"/>
          </p:cNvSpPr>
          <p:nvPr>
            <p:ph idx="1"/>
          </p:nvPr>
        </p:nvSpPr>
        <p:spPr/>
        <p:txBody>
          <a:bodyPr/>
          <a:lstStyle/>
          <a:p>
            <a:r>
              <a:rPr lang="de-DE" dirty="0"/>
              <a:t>Zu klärende Fragen: </a:t>
            </a:r>
          </a:p>
          <a:p>
            <a:pPr lvl="1"/>
            <a:r>
              <a:rPr lang="de-DE" dirty="0"/>
              <a:t>Was sind erweiterte </a:t>
            </a:r>
            <a:r>
              <a:rPr lang="de-DE" dirty="0" err="1"/>
              <a:t>Higgs</a:t>
            </a:r>
            <a:r>
              <a:rPr lang="de-DE" dirty="0"/>
              <a:t> Sektoren ?</a:t>
            </a:r>
          </a:p>
          <a:p>
            <a:pPr lvl="1"/>
            <a:r>
              <a:rPr lang="de-DE" dirty="0"/>
              <a:t>Warum braucht man sie ?</a:t>
            </a:r>
          </a:p>
          <a:p>
            <a:r>
              <a:rPr lang="de-DE" dirty="0"/>
              <a:t>Ein Beispiel eines erweiterten </a:t>
            </a:r>
            <a:r>
              <a:rPr lang="de-DE" dirty="0" err="1"/>
              <a:t>Higgs</a:t>
            </a:r>
            <a:r>
              <a:rPr lang="de-DE" dirty="0"/>
              <a:t> Sektors </a:t>
            </a:r>
          </a:p>
        </p:txBody>
      </p:sp>
    </p:spTree>
    <p:extLst>
      <p:ext uri="{BB962C8B-B14F-4D97-AF65-F5344CB8AC3E}">
        <p14:creationId xmlns:p14="http://schemas.microsoft.com/office/powerpoint/2010/main" val="2624561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A9F50-D661-BA4E-84B7-FCE1EAA30004}"/>
              </a:ext>
            </a:extLst>
          </p:cNvPr>
          <p:cNvSpPr>
            <a:spLocks noGrp="1"/>
          </p:cNvSpPr>
          <p:nvPr>
            <p:ph type="title"/>
          </p:nvPr>
        </p:nvSpPr>
        <p:spPr/>
        <p:txBody>
          <a:bodyPr/>
          <a:lstStyle/>
          <a:p>
            <a:r>
              <a:rPr lang="de-DE" dirty="0"/>
              <a:t>Wiederholung des SM </a:t>
            </a:r>
            <a:r>
              <a:rPr lang="de-DE" dirty="0" err="1"/>
              <a:t>Higgs</a:t>
            </a:r>
            <a:r>
              <a:rPr lang="de-DE" dirty="0"/>
              <a:t> Sektors </a:t>
            </a:r>
          </a:p>
        </p:txBody>
      </p:sp>
      <p:sp>
        <p:nvSpPr>
          <p:cNvPr id="3" name="Inhaltsplatzhalter 2">
            <a:extLst>
              <a:ext uri="{FF2B5EF4-FFF2-40B4-BE49-F238E27FC236}">
                <a16:creationId xmlns:a16="http://schemas.microsoft.com/office/drawing/2014/main" id="{B3DF92F4-F34B-5443-B8DE-C8A5E701881D}"/>
              </a:ext>
            </a:extLst>
          </p:cNvPr>
          <p:cNvSpPr>
            <a:spLocks noGrp="1"/>
          </p:cNvSpPr>
          <p:nvPr>
            <p:ph idx="1"/>
          </p:nvPr>
        </p:nvSpPr>
        <p:spPr>
          <a:xfrm>
            <a:off x="838200" y="1784636"/>
            <a:ext cx="10515600" cy="4351338"/>
          </a:xfrm>
        </p:spPr>
        <p:txBody>
          <a:bodyPr>
            <a:normAutofit lnSpcReduction="10000"/>
          </a:bodyPr>
          <a:lstStyle/>
          <a:p>
            <a:r>
              <a:rPr lang="de-DE" dirty="0"/>
              <a:t>Bei der Entdeckung des </a:t>
            </a:r>
            <a:r>
              <a:rPr lang="de-DE" dirty="0" err="1"/>
              <a:t>Higgs</a:t>
            </a:r>
            <a:r>
              <a:rPr lang="de-DE" dirty="0"/>
              <a:t> Teilchens 2012 stimmen experimentelle </a:t>
            </a:r>
            <a:r>
              <a:rPr lang="de-DE" dirty="0" err="1"/>
              <a:t>ereignisse</a:t>
            </a:r>
            <a:r>
              <a:rPr lang="de-DE" dirty="0"/>
              <a:t> mit dem SM überein. Abweichung von 10% in den wichtigsten </a:t>
            </a:r>
            <a:r>
              <a:rPr lang="de-DE" dirty="0" err="1"/>
              <a:t>kopplungen</a:t>
            </a:r>
            <a:r>
              <a:rPr lang="de-DE" dirty="0"/>
              <a:t> sind genauso möglich wie existenzzusätzlicher skalarer Teilchen die einen  erweiterten </a:t>
            </a:r>
            <a:r>
              <a:rPr lang="de-DE" dirty="0" err="1"/>
              <a:t>Higgs</a:t>
            </a:r>
            <a:r>
              <a:rPr lang="de-DE" dirty="0"/>
              <a:t>-Sektor bilden.</a:t>
            </a:r>
          </a:p>
          <a:p>
            <a:r>
              <a:rPr lang="de-DE" dirty="0"/>
              <a:t>Eichsektor: </a:t>
            </a:r>
          </a:p>
          <a:p>
            <a:r>
              <a:rPr lang="de-DE" dirty="0"/>
              <a:t>SM Lagrange hat folgende Eich Struktur 				mit der starken WW (Farbe) dem schwachen </a:t>
            </a:r>
            <a:r>
              <a:rPr lang="de-DE" dirty="0" err="1"/>
              <a:t>Isospin</a:t>
            </a:r>
            <a:r>
              <a:rPr lang="de-DE" dirty="0"/>
              <a:t> wobei L für die </a:t>
            </a:r>
            <a:r>
              <a:rPr lang="de-DE" dirty="0" err="1"/>
              <a:t>Likshändigen</a:t>
            </a:r>
            <a:r>
              <a:rPr lang="de-DE" dirty="0"/>
              <a:t> </a:t>
            </a:r>
            <a:r>
              <a:rPr lang="de-DE" dirty="0" err="1"/>
              <a:t>Ferminonen</a:t>
            </a:r>
            <a:r>
              <a:rPr lang="de-DE" dirty="0"/>
              <a:t> steht und Hyperladungsoperator </a:t>
            </a:r>
          </a:p>
          <a:p>
            <a:r>
              <a:rPr lang="de-DE" dirty="0"/>
              <a:t>Die </a:t>
            </a:r>
            <a:r>
              <a:rPr lang="de-DE" dirty="0" err="1"/>
              <a:t>Eichbosonendynmaik</a:t>
            </a:r>
            <a:r>
              <a:rPr lang="de-DE" dirty="0"/>
              <a:t> steckt in den </a:t>
            </a:r>
            <a:r>
              <a:rPr lang="de-DE" dirty="0" err="1"/>
              <a:t>termen</a:t>
            </a:r>
            <a:r>
              <a:rPr lang="de-DE" dirty="0"/>
              <a:t> der Feldstärke Tensoren </a:t>
            </a:r>
          </a:p>
          <a:p>
            <a:pPr marL="0" indent="0">
              <a:buNone/>
            </a:pPr>
            <a:endParaRPr lang="de-DE" dirty="0"/>
          </a:p>
        </p:txBody>
      </p:sp>
      <p:pic>
        <p:nvPicPr>
          <p:cNvPr id="4" name="Grafik 3">
            <a:extLst>
              <a:ext uri="{FF2B5EF4-FFF2-40B4-BE49-F238E27FC236}">
                <a16:creationId xmlns:a16="http://schemas.microsoft.com/office/drawing/2014/main" id="{64BC4D39-4D5E-D747-9FF9-90B32350926F}"/>
              </a:ext>
            </a:extLst>
          </p:cNvPr>
          <p:cNvPicPr>
            <a:picLocks/>
          </p:cNvPicPr>
          <p:nvPr/>
        </p:nvPicPr>
        <p:blipFill>
          <a:blip r:embed="rId3"/>
          <a:stretch>
            <a:fillRect/>
          </a:stretch>
        </p:blipFill>
        <p:spPr>
          <a:xfrm>
            <a:off x="7045376" y="4196166"/>
            <a:ext cx="2908300" cy="241300"/>
          </a:xfrm>
          <a:prstGeom prst="rect">
            <a:avLst/>
          </a:prstGeom>
        </p:spPr>
      </p:pic>
      <p:pic>
        <p:nvPicPr>
          <p:cNvPr id="5" name="Grafik 4">
            <a:extLst>
              <a:ext uri="{FF2B5EF4-FFF2-40B4-BE49-F238E27FC236}">
                <a16:creationId xmlns:a16="http://schemas.microsoft.com/office/drawing/2014/main" id="{76EF1E35-EC74-B242-8A88-C38976E1B807}"/>
              </a:ext>
            </a:extLst>
          </p:cNvPr>
          <p:cNvPicPr>
            <a:picLocks/>
          </p:cNvPicPr>
          <p:nvPr/>
        </p:nvPicPr>
        <p:blipFill>
          <a:blip r:embed="rId4"/>
          <a:stretch>
            <a:fillRect/>
          </a:stretch>
        </p:blipFill>
        <p:spPr>
          <a:xfrm>
            <a:off x="2848131" y="5704174"/>
            <a:ext cx="4953000" cy="431800"/>
          </a:xfrm>
          <a:prstGeom prst="rect">
            <a:avLst/>
          </a:prstGeom>
        </p:spPr>
      </p:pic>
    </p:spTree>
    <p:extLst>
      <p:ext uri="{BB962C8B-B14F-4D97-AF65-F5344CB8AC3E}">
        <p14:creationId xmlns:p14="http://schemas.microsoft.com/office/powerpoint/2010/main" val="61768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2825B-176C-D741-9CD1-E2EA86DA3F53}"/>
              </a:ext>
            </a:extLst>
          </p:cNvPr>
          <p:cNvSpPr>
            <a:spLocks noGrp="1"/>
          </p:cNvSpPr>
          <p:nvPr>
            <p:ph type="title"/>
          </p:nvPr>
        </p:nvSpPr>
        <p:spPr/>
        <p:txBody>
          <a:bodyPr/>
          <a:lstStyle/>
          <a:p>
            <a:r>
              <a:rPr lang="de-DE" dirty="0"/>
              <a:t>Wiederholung SM </a:t>
            </a:r>
            <a:r>
              <a:rPr lang="de-DE" dirty="0" err="1"/>
              <a:t>Higgs</a:t>
            </a:r>
            <a:r>
              <a:rPr lang="de-DE" dirty="0"/>
              <a:t> Sektor </a:t>
            </a:r>
          </a:p>
        </p:txBody>
      </p:sp>
      <p:sp>
        <p:nvSpPr>
          <p:cNvPr id="3" name="Inhaltsplatzhalter 2">
            <a:extLst>
              <a:ext uri="{FF2B5EF4-FFF2-40B4-BE49-F238E27FC236}">
                <a16:creationId xmlns:a16="http://schemas.microsoft.com/office/drawing/2014/main" id="{1D6AA1A0-FACD-8A4B-A200-067F31CFDCBF}"/>
              </a:ext>
            </a:extLst>
          </p:cNvPr>
          <p:cNvSpPr>
            <a:spLocks noGrp="1"/>
          </p:cNvSpPr>
          <p:nvPr>
            <p:ph idx="1"/>
          </p:nvPr>
        </p:nvSpPr>
        <p:spPr/>
        <p:txBody>
          <a:bodyPr>
            <a:normAutofit fontScale="92500" lnSpcReduction="10000"/>
          </a:bodyPr>
          <a:lstStyle/>
          <a:p>
            <a:r>
              <a:rPr lang="de-DE" dirty="0"/>
              <a:t>Für U1 kommt B was wie in EM definiert ist für die anderen beiden hat </a:t>
            </a:r>
            <a:r>
              <a:rPr lang="de-DE" dirty="0" err="1"/>
              <a:t>Fledstärke</a:t>
            </a:r>
            <a:r>
              <a:rPr lang="de-DE" dirty="0"/>
              <a:t> Tensor kompliziertere Form die Kopplungsstärken enthält </a:t>
            </a:r>
          </a:p>
          <a:p>
            <a:r>
              <a:rPr lang="de-DE" dirty="0"/>
              <a:t>Die Eich </a:t>
            </a:r>
            <a:r>
              <a:rPr lang="de-DE" dirty="0" err="1"/>
              <a:t>interaktionen</a:t>
            </a:r>
            <a:r>
              <a:rPr lang="de-DE" dirty="0"/>
              <a:t> der Fermionen oder Skalare sind im Term  der </a:t>
            </a:r>
            <a:r>
              <a:rPr lang="de-DE" dirty="0" err="1"/>
              <a:t>Covarianten</a:t>
            </a:r>
            <a:r>
              <a:rPr lang="de-DE" dirty="0"/>
              <a:t> Ableitung wobei </a:t>
            </a:r>
            <a:r>
              <a:rPr lang="de-DE" dirty="0" err="1"/>
              <a:t>g</a:t>
            </a:r>
            <a:r>
              <a:rPr lang="de-DE" dirty="0"/>
              <a:t> den kopplungsstärken entspricht </a:t>
            </a:r>
          </a:p>
          <a:p>
            <a:endParaRPr lang="de-DE" dirty="0"/>
          </a:p>
          <a:p>
            <a:r>
              <a:rPr lang="de-DE" dirty="0"/>
              <a:t>Y Hypercharge </a:t>
            </a:r>
            <a:r>
              <a:rPr lang="de-DE" dirty="0" err="1"/>
              <a:t>operator</a:t>
            </a:r>
            <a:r>
              <a:rPr lang="de-DE" dirty="0"/>
              <a:t> t und T SU(2) </a:t>
            </a:r>
            <a:r>
              <a:rPr lang="de-DE" dirty="0" err="1"/>
              <a:t>bzw</a:t>
            </a:r>
            <a:r>
              <a:rPr lang="de-DE" dirty="0"/>
              <a:t> SU(3) Operatoren für Duplets sind SU(3) </a:t>
            </a:r>
            <a:r>
              <a:rPr lang="de-DE" dirty="0" err="1"/>
              <a:t>operatoren</a:t>
            </a:r>
            <a:r>
              <a:rPr lang="de-DE" dirty="0"/>
              <a:t> formen der Pauli </a:t>
            </a:r>
            <a:r>
              <a:rPr lang="de-DE" dirty="0" err="1"/>
              <a:t>matrizen</a:t>
            </a:r>
            <a:r>
              <a:rPr lang="de-DE" dirty="0"/>
              <a:t> </a:t>
            </a:r>
          </a:p>
          <a:p>
            <a:r>
              <a:rPr lang="de-DE" dirty="0"/>
              <a:t>Massenterm von Gauge Bosonen müsse form ½ m_B^2 </a:t>
            </a:r>
            <a:r>
              <a:rPr lang="de-DE" dirty="0" err="1"/>
              <a:t>B_mu</a:t>
            </a:r>
            <a:r>
              <a:rPr lang="de-DE" dirty="0"/>
              <a:t> </a:t>
            </a:r>
            <a:r>
              <a:rPr lang="de-DE" dirty="0" err="1"/>
              <a:t>B^mu</a:t>
            </a:r>
            <a:r>
              <a:rPr lang="de-DE" dirty="0"/>
              <a:t> haben da dieser aber nicht eichinvariant ist kann er nicht einfach so von Hand </a:t>
            </a:r>
            <a:r>
              <a:rPr lang="de-DE" dirty="0" err="1"/>
              <a:t>einngesetzt</a:t>
            </a:r>
            <a:r>
              <a:rPr lang="de-DE" dirty="0"/>
              <a:t> werden-&gt; ungebrochene </a:t>
            </a:r>
            <a:r>
              <a:rPr lang="de-DE" dirty="0" err="1"/>
              <a:t>Eichinivarianz</a:t>
            </a:r>
            <a:r>
              <a:rPr lang="de-DE" dirty="0"/>
              <a:t> impliziert das Gauge Bosonen Masselos sein müssen </a:t>
            </a:r>
          </a:p>
          <a:p>
            <a:endParaRPr lang="de-DE" dirty="0"/>
          </a:p>
        </p:txBody>
      </p:sp>
      <p:pic>
        <p:nvPicPr>
          <p:cNvPr id="4" name="Grafik 3">
            <a:extLst>
              <a:ext uri="{FF2B5EF4-FFF2-40B4-BE49-F238E27FC236}">
                <a16:creationId xmlns:a16="http://schemas.microsoft.com/office/drawing/2014/main" id="{FBFA8CC7-27A3-5F42-B979-9829A32CF600}"/>
              </a:ext>
            </a:extLst>
          </p:cNvPr>
          <p:cNvPicPr>
            <a:picLocks/>
          </p:cNvPicPr>
          <p:nvPr/>
        </p:nvPicPr>
        <p:blipFill>
          <a:blip r:embed="rId2"/>
          <a:stretch>
            <a:fillRect/>
          </a:stretch>
        </p:blipFill>
        <p:spPr>
          <a:xfrm>
            <a:off x="3162924" y="3429000"/>
            <a:ext cx="4419600" cy="254000"/>
          </a:xfrm>
          <a:prstGeom prst="rect">
            <a:avLst/>
          </a:prstGeom>
        </p:spPr>
      </p:pic>
    </p:spTree>
    <p:extLst>
      <p:ext uri="{BB962C8B-B14F-4D97-AF65-F5344CB8AC3E}">
        <p14:creationId xmlns:p14="http://schemas.microsoft.com/office/powerpoint/2010/main" val="3073649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93620-3CE8-4747-AE6D-F9D1D919BD75}"/>
              </a:ext>
            </a:extLst>
          </p:cNvPr>
          <p:cNvSpPr>
            <a:spLocks noGrp="1"/>
          </p:cNvSpPr>
          <p:nvPr>
            <p:ph type="title"/>
          </p:nvPr>
        </p:nvSpPr>
        <p:spPr/>
        <p:txBody>
          <a:bodyPr/>
          <a:lstStyle/>
          <a:p>
            <a:r>
              <a:rPr lang="de-DE" dirty="0"/>
              <a:t>Wiederholung SM </a:t>
            </a:r>
            <a:r>
              <a:rPr lang="de-DE" dirty="0" err="1"/>
              <a:t>Higgs</a:t>
            </a:r>
            <a:r>
              <a:rPr lang="de-DE" dirty="0"/>
              <a:t> Sektor </a:t>
            </a:r>
          </a:p>
        </p:txBody>
      </p:sp>
      <p:sp>
        <p:nvSpPr>
          <p:cNvPr id="3" name="Inhaltsplatzhalter 2">
            <a:extLst>
              <a:ext uri="{FF2B5EF4-FFF2-40B4-BE49-F238E27FC236}">
                <a16:creationId xmlns:a16="http://schemas.microsoft.com/office/drawing/2014/main" id="{EFD597E9-3D8B-D443-9BA2-CF09692D24AF}"/>
              </a:ext>
            </a:extLst>
          </p:cNvPr>
          <p:cNvSpPr>
            <a:spLocks noGrp="1"/>
          </p:cNvSpPr>
          <p:nvPr>
            <p:ph idx="1"/>
          </p:nvPr>
        </p:nvSpPr>
        <p:spPr>
          <a:xfrm>
            <a:off x="838200" y="1724116"/>
            <a:ext cx="10515600" cy="4351338"/>
          </a:xfrm>
        </p:spPr>
        <p:txBody>
          <a:bodyPr>
            <a:normAutofit fontScale="92500" lnSpcReduction="20000"/>
          </a:bodyPr>
          <a:lstStyle/>
          <a:p>
            <a:r>
              <a:rPr lang="de-DE" dirty="0"/>
              <a:t>Fermion </a:t>
            </a:r>
            <a:r>
              <a:rPr lang="de-DE" dirty="0" err="1"/>
              <a:t>Sektor:SM</a:t>
            </a:r>
            <a:r>
              <a:rPr lang="de-DE" dirty="0"/>
              <a:t> enthält  drei Generationen von Händigen Fermionen mit unterschiedlichen Transformationseigenschaften </a:t>
            </a:r>
          </a:p>
          <a:p>
            <a:r>
              <a:rPr lang="de-DE" dirty="0"/>
              <a:t>Mit Projektionsoperator bekommt man dann </a:t>
            </a:r>
            <a:r>
              <a:rPr lang="de-DE" dirty="0" err="1"/>
              <a:t>unpolaroisierten</a:t>
            </a:r>
            <a:r>
              <a:rPr lang="de-DE" dirty="0"/>
              <a:t> Dirac </a:t>
            </a:r>
            <a:r>
              <a:rPr lang="de-DE" dirty="0" err="1"/>
              <a:t>Spinor</a:t>
            </a:r>
            <a:r>
              <a:rPr lang="de-DE" dirty="0"/>
              <a:t>. Man kann </a:t>
            </a:r>
            <a:r>
              <a:rPr lang="de-DE" dirty="0" err="1"/>
              <a:t>duerch</a:t>
            </a:r>
            <a:r>
              <a:rPr lang="de-DE" dirty="0"/>
              <a:t> diese </a:t>
            </a:r>
            <a:r>
              <a:rPr lang="de-DE" dirty="0" err="1"/>
              <a:t>Eigenzustädne</a:t>
            </a:r>
            <a:r>
              <a:rPr lang="de-DE" dirty="0"/>
              <a:t> dann Dirac </a:t>
            </a:r>
            <a:r>
              <a:rPr lang="de-DE" dirty="0" err="1"/>
              <a:t>Lagrangian</a:t>
            </a:r>
            <a:r>
              <a:rPr lang="de-DE" dirty="0"/>
              <a:t> in Termen von händigen Fermionen aufschreiben. Dabei wird klar dass kinetischer Term in </a:t>
            </a:r>
            <a:r>
              <a:rPr lang="de-DE" dirty="0" err="1"/>
              <a:t>reechts</a:t>
            </a:r>
            <a:r>
              <a:rPr lang="de-DE" dirty="0"/>
              <a:t> und linkshändige Fermionen separiert. Die beiden Terme sind dann aber Gauge </a:t>
            </a:r>
            <a:r>
              <a:rPr lang="de-DE" dirty="0" err="1"/>
              <a:t>invariariant</a:t>
            </a:r>
            <a:r>
              <a:rPr lang="de-DE" dirty="0"/>
              <a:t>. </a:t>
            </a:r>
          </a:p>
          <a:p>
            <a:r>
              <a:rPr lang="de-DE" dirty="0"/>
              <a:t>(</a:t>
            </a:r>
            <a:r>
              <a:rPr lang="de-DE" dirty="0" err="1"/>
              <a:t>Tasi</a:t>
            </a:r>
            <a:r>
              <a:rPr lang="de-DE" dirty="0"/>
              <a:t> 2013)Anders sieht das bei dem Massenterm aus. Dieser separiert nicht sondern enthält links und rechthändige Fermionen </a:t>
            </a:r>
            <a:r>
              <a:rPr lang="de-DE" dirty="0" err="1"/>
              <a:t>mischterme</a:t>
            </a:r>
            <a:r>
              <a:rPr lang="de-DE" dirty="0"/>
              <a:t>. Da rechts und linkshändige Fermionen unterschiedliche                        Ladungen                  tragen , kann der Masseterm nicht </a:t>
            </a:r>
            <a:r>
              <a:rPr lang="de-DE" dirty="0" err="1"/>
              <a:t>eichinivariant</a:t>
            </a:r>
            <a:r>
              <a:rPr lang="de-DE" dirty="0"/>
              <a:t> sein und der Masseterm kann deshalb nicht von Hand eingesetzt werden. - &gt;ungebrochene Symmetrie impliziert Masselose Fermionen</a:t>
            </a:r>
          </a:p>
          <a:p>
            <a:endParaRPr lang="de-DE" dirty="0"/>
          </a:p>
        </p:txBody>
      </p:sp>
      <p:pic>
        <p:nvPicPr>
          <p:cNvPr id="4" name="Grafik 3">
            <a:extLst>
              <a:ext uri="{FF2B5EF4-FFF2-40B4-BE49-F238E27FC236}">
                <a16:creationId xmlns:a16="http://schemas.microsoft.com/office/drawing/2014/main" id="{7106A3E1-B4B9-6648-B281-F944DDAECEC3}"/>
              </a:ext>
            </a:extLst>
          </p:cNvPr>
          <p:cNvPicPr>
            <a:picLocks/>
          </p:cNvPicPr>
          <p:nvPr/>
        </p:nvPicPr>
        <p:blipFill>
          <a:blip r:embed="rId2"/>
          <a:stretch>
            <a:fillRect/>
          </a:stretch>
        </p:blipFill>
        <p:spPr>
          <a:xfrm>
            <a:off x="8202118" y="4534915"/>
            <a:ext cx="1687314" cy="246658"/>
          </a:xfrm>
          <a:prstGeom prst="rect">
            <a:avLst/>
          </a:prstGeom>
        </p:spPr>
      </p:pic>
    </p:spTree>
    <p:extLst>
      <p:ext uri="{BB962C8B-B14F-4D97-AF65-F5344CB8AC3E}">
        <p14:creationId xmlns:p14="http://schemas.microsoft.com/office/powerpoint/2010/main" val="13502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34E5B3-0D3A-464C-AC94-B6729F554F72}"/>
              </a:ext>
            </a:extLst>
          </p:cNvPr>
          <p:cNvSpPr>
            <a:spLocks noGrp="1"/>
          </p:cNvSpPr>
          <p:nvPr>
            <p:ph type="title"/>
          </p:nvPr>
        </p:nvSpPr>
        <p:spPr/>
        <p:txBody>
          <a:bodyPr/>
          <a:lstStyle/>
          <a:p>
            <a:r>
              <a:rPr lang="de-DE" dirty="0"/>
              <a:t>Wiederholung SM </a:t>
            </a:r>
            <a:r>
              <a:rPr lang="de-DE" dirty="0" err="1"/>
              <a:t>Higgs</a:t>
            </a:r>
            <a:r>
              <a:rPr lang="de-DE" dirty="0"/>
              <a:t> Sektor </a:t>
            </a:r>
          </a:p>
        </p:txBody>
      </p:sp>
      <p:sp>
        <p:nvSpPr>
          <p:cNvPr id="3" name="Inhaltsplatzhalter 2">
            <a:extLst>
              <a:ext uri="{FF2B5EF4-FFF2-40B4-BE49-F238E27FC236}">
                <a16:creationId xmlns:a16="http://schemas.microsoft.com/office/drawing/2014/main" id="{7ADB420D-AE76-FC4B-B7F3-2940EF222923}"/>
              </a:ext>
            </a:extLst>
          </p:cNvPr>
          <p:cNvSpPr>
            <a:spLocks noGrp="1"/>
          </p:cNvSpPr>
          <p:nvPr>
            <p:ph idx="1"/>
          </p:nvPr>
        </p:nvSpPr>
        <p:spPr/>
        <p:txBody>
          <a:bodyPr/>
          <a:lstStyle/>
          <a:p>
            <a:r>
              <a:rPr lang="de-DE" dirty="0"/>
              <a:t>SM </a:t>
            </a:r>
            <a:r>
              <a:rPr lang="de-DE" dirty="0" err="1"/>
              <a:t>Higgs</a:t>
            </a:r>
            <a:r>
              <a:rPr lang="de-DE" dirty="0"/>
              <a:t> Mechanismus: Wie wir bereits gesehen haben, </a:t>
            </a:r>
            <a:r>
              <a:rPr lang="de-DE" dirty="0" err="1"/>
              <a:t>bruachen</a:t>
            </a:r>
            <a:r>
              <a:rPr lang="de-DE" dirty="0"/>
              <a:t> wir nun eine neue Zutat um die experimentell beobachteten Ereignisse (Massen) mit der Theoretischen vorhersage zu verknüpfen. Diese Zutat wird ein SU(2)_L Duplett skalares Feld sein was </a:t>
            </a:r>
            <a:r>
              <a:rPr lang="de-DE" dirty="0" err="1"/>
              <a:t>spontantet</a:t>
            </a:r>
            <a:r>
              <a:rPr lang="de-DE" dirty="0"/>
              <a:t> Symmetriebrechung von                        durch den </a:t>
            </a:r>
            <a:r>
              <a:rPr lang="de-DE" dirty="0" err="1"/>
              <a:t>Higgs</a:t>
            </a:r>
            <a:r>
              <a:rPr lang="de-DE" dirty="0"/>
              <a:t> Mechanismus hervorruft.  Diese Duplett </a:t>
            </a:r>
            <a:r>
              <a:rPr lang="de-DE" dirty="0" err="1"/>
              <a:t>feld</a:t>
            </a:r>
            <a:r>
              <a:rPr lang="de-DE" dirty="0"/>
              <a:t> kann folgendermaßen geschrieben </a:t>
            </a:r>
            <a:r>
              <a:rPr lang="de-DE" dirty="0" err="1"/>
              <a:t>weren</a:t>
            </a:r>
            <a:r>
              <a:rPr lang="de-DE" dirty="0"/>
              <a:t>: </a:t>
            </a:r>
          </a:p>
          <a:p>
            <a:endParaRPr lang="de-DE" dirty="0"/>
          </a:p>
          <a:p>
            <a:pPr marL="0" indent="0">
              <a:buNone/>
            </a:pPr>
            <a:r>
              <a:rPr lang="de-DE" dirty="0"/>
              <a:t>  Inhalt sind normierte reelle Felder, wobei Duplett an sich Y=1/2 und       </a:t>
            </a:r>
            <a:r>
              <a:rPr lang="de-DE" dirty="0" err="1"/>
              <a:t>Farb</a:t>
            </a:r>
            <a:r>
              <a:rPr lang="de-DE" dirty="0"/>
              <a:t> </a:t>
            </a:r>
            <a:r>
              <a:rPr lang="de-DE" dirty="0" err="1"/>
              <a:t>singlett</a:t>
            </a:r>
            <a:r>
              <a:rPr lang="de-DE" dirty="0"/>
              <a:t> entspricht </a:t>
            </a:r>
          </a:p>
          <a:p>
            <a:pPr lvl="1"/>
            <a:endParaRPr lang="de-DE" dirty="0"/>
          </a:p>
        </p:txBody>
      </p:sp>
      <p:pic>
        <p:nvPicPr>
          <p:cNvPr id="4" name="Grafik 3">
            <a:extLst>
              <a:ext uri="{FF2B5EF4-FFF2-40B4-BE49-F238E27FC236}">
                <a16:creationId xmlns:a16="http://schemas.microsoft.com/office/drawing/2014/main" id="{815170AE-D1FB-564E-B411-87BACFFF1360}"/>
              </a:ext>
            </a:extLst>
          </p:cNvPr>
          <p:cNvPicPr>
            <a:picLocks/>
          </p:cNvPicPr>
          <p:nvPr/>
        </p:nvPicPr>
        <p:blipFill>
          <a:blip r:embed="rId2"/>
          <a:stretch>
            <a:fillRect/>
          </a:stretch>
        </p:blipFill>
        <p:spPr>
          <a:xfrm>
            <a:off x="6523220" y="3429000"/>
            <a:ext cx="1687314" cy="246658"/>
          </a:xfrm>
          <a:prstGeom prst="rect">
            <a:avLst/>
          </a:prstGeom>
        </p:spPr>
      </p:pic>
      <p:pic>
        <p:nvPicPr>
          <p:cNvPr id="5" name="Grafik 4">
            <a:extLst>
              <a:ext uri="{FF2B5EF4-FFF2-40B4-BE49-F238E27FC236}">
                <a16:creationId xmlns:a16="http://schemas.microsoft.com/office/drawing/2014/main" id="{661BC76F-39D9-9041-8B9F-2FCBD2D7336D}"/>
              </a:ext>
            </a:extLst>
          </p:cNvPr>
          <p:cNvPicPr>
            <a:picLocks/>
          </p:cNvPicPr>
          <p:nvPr/>
        </p:nvPicPr>
        <p:blipFill>
          <a:blip r:embed="rId3"/>
          <a:stretch>
            <a:fillRect/>
          </a:stretch>
        </p:blipFill>
        <p:spPr>
          <a:xfrm>
            <a:off x="4077324" y="4507939"/>
            <a:ext cx="2806700" cy="596900"/>
          </a:xfrm>
          <a:prstGeom prst="rect">
            <a:avLst/>
          </a:prstGeom>
        </p:spPr>
      </p:pic>
    </p:spTree>
    <p:extLst>
      <p:ext uri="{BB962C8B-B14F-4D97-AF65-F5344CB8AC3E}">
        <p14:creationId xmlns:p14="http://schemas.microsoft.com/office/powerpoint/2010/main" val="1274649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914713-8AB9-4146-90ED-337692961B7D}"/>
              </a:ext>
            </a:extLst>
          </p:cNvPr>
          <p:cNvSpPr>
            <a:spLocks noGrp="1"/>
          </p:cNvSpPr>
          <p:nvPr>
            <p:ph type="title"/>
          </p:nvPr>
        </p:nvSpPr>
        <p:spPr/>
        <p:txBody>
          <a:bodyPr/>
          <a:lstStyle/>
          <a:p>
            <a:r>
              <a:rPr lang="de-DE" dirty="0"/>
              <a:t>Wiederholung SM </a:t>
            </a:r>
            <a:r>
              <a:rPr lang="de-DE" dirty="0" err="1"/>
              <a:t>Higgs</a:t>
            </a:r>
            <a:r>
              <a:rPr lang="de-DE" dirty="0"/>
              <a:t> Sektor </a:t>
            </a:r>
          </a:p>
        </p:txBody>
      </p:sp>
      <p:sp>
        <p:nvSpPr>
          <p:cNvPr id="3" name="Inhaltsplatzhalter 2">
            <a:extLst>
              <a:ext uri="{FF2B5EF4-FFF2-40B4-BE49-F238E27FC236}">
                <a16:creationId xmlns:a16="http://schemas.microsoft.com/office/drawing/2014/main" id="{DCB0CA78-BC63-3644-B407-8177BF1A14E8}"/>
              </a:ext>
            </a:extLst>
          </p:cNvPr>
          <p:cNvSpPr>
            <a:spLocks noGrp="1"/>
          </p:cNvSpPr>
          <p:nvPr>
            <p:ph idx="1"/>
          </p:nvPr>
        </p:nvSpPr>
        <p:spPr/>
        <p:txBody>
          <a:bodyPr>
            <a:normAutofit fontScale="92500" lnSpcReduction="20000"/>
          </a:bodyPr>
          <a:lstStyle/>
          <a:p>
            <a:r>
              <a:rPr lang="de-DE" dirty="0"/>
              <a:t>Der neue Lagrange mit unserer Duplett Feld kann dann wie folgt geschrieben werden</a:t>
            </a:r>
          </a:p>
          <a:p>
            <a:pPr marL="0" indent="0">
              <a:buNone/>
            </a:pPr>
            <a:r>
              <a:rPr lang="de-DE" dirty="0"/>
              <a:t>Erster Term Eich </a:t>
            </a:r>
            <a:r>
              <a:rPr lang="de-DE" dirty="0" err="1"/>
              <a:t>interaktionen</a:t>
            </a:r>
            <a:r>
              <a:rPr lang="de-DE" dirty="0"/>
              <a:t> zweiter Term potentielle Energie und dritter Term Yukawa Kopplungen vom skalaren </a:t>
            </a:r>
            <a:r>
              <a:rPr lang="de-DE" dirty="0" err="1"/>
              <a:t>Fekd</a:t>
            </a:r>
            <a:r>
              <a:rPr lang="de-DE" dirty="0"/>
              <a:t> mit </a:t>
            </a:r>
            <a:r>
              <a:rPr lang="de-DE" dirty="0" err="1"/>
              <a:t>fermionen</a:t>
            </a:r>
            <a:r>
              <a:rPr lang="de-DE" dirty="0"/>
              <a:t> Paaren. Daher erster Term für Eich </a:t>
            </a:r>
            <a:r>
              <a:rPr lang="de-DE" dirty="0" err="1"/>
              <a:t>Boson</a:t>
            </a:r>
            <a:r>
              <a:rPr lang="de-DE" dirty="0"/>
              <a:t> Massen, zweiter Term für </a:t>
            </a:r>
            <a:r>
              <a:rPr lang="de-DE" dirty="0" err="1"/>
              <a:t>Higgs</a:t>
            </a:r>
            <a:r>
              <a:rPr lang="de-DE" dirty="0"/>
              <a:t> Massen und dritter für Fermion Massen </a:t>
            </a:r>
          </a:p>
          <a:p>
            <a:pPr marL="0" indent="0">
              <a:buNone/>
            </a:pPr>
            <a:r>
              <a:rPr lang="de-DE" dirty="0"/>
              <a:t>Man sieht dass nur wenn </a:t>
            </a:r>
            <a:r>
              <a:rPr lang="de-DE" dirty="0" err="1"/>
              <a:t>Vacuumerwartungswert</a:t>
            </a:r>
            <a:r>
              <a:rPr lang="de-DE" dirty="0"/>
              <a:t> nichtverwindend das </a:t>
            </a:r>
            <a:r>
              <a:rPr lang="de-DE" dirty="0" err="1"/>
              <a:t>Higgs</a:t>
            </a:r>
            <a:r>
              <a:rPr lang="de-DE" dirty="0"/>
              <a:t> </a:t>
            </a:r>
            <a:r>
              <a:rPr lang="de-DE" dirty="0" err="1"/>
              <a:t>teilchen</a:t>
            </a:r>
            <a:r>
              <a:rPr lang="de-DE" dirty="0"/>
              <a:t> eine Masse bekommt </a:t>
            </a:r>
          </a:p>
          <a:p>
            <a:r>
              <a:rPr lang="de-DE" dirty="0"/>
              <a:t>Eich Bosonen Masse aus erstem Term dem kinetischen Term  sowie Interaktionen von Bosonen mit </a:t>
            </a:r>
            <a:r>
              <a:rPr lang="de-DE" dirty="0" err="1"/>
              <a:t>Higgs</a:t>
            </a:r>
            <a:r>
              <a:rPr lang="de-DE" dirty="0"/>
              <a:t> </a:t>
            </a:r>
            <a:r>
              <a:rPr lang="de-DE" dirty="0" err="1"/>
              <a:t>Boson</a:t>
            </a:r>
            <a:r>
              <a:rPr lang="de-DE" dirty="0"/>
              <a:t> </a:t>
            </a:r>
          </a:p>
          <a:p>
            <a:r>
              <a:rPr lang="de-DE" dirty="0" err="1"/>
              <a:t>Higgs</a:t>
            </a:r>
            <a:r>
              <a:rPr lang="de-DE" dirty="0"/>
              <a:t> </a:t>
            </a:r>
            <a:r>
              <a:rPr lang="de-DE" dirty="0" err="1"/>
              <a:t>vev</a:t>
            </a:r>
            <a:r>
              <a:rPr lang="de-DE" dirty="0"/>
              <a:t> hat uns die W und Z </a:t>
            </a:r>
            <a:r>
              <a:rPr lang="de-DE" dirty="0" err="1"/>
              <a:t>bosonen</a:t>
            </a:r>
            <a:r>
              <a:rPr lang="de-DE" dirty="0"/>
              <a:t> Masse Bosonen Masse gegeben Z </a:t>
            </a:r>
            <a:r>
              <a:rPr lang="de-DE" dirty="0" err="1"/>
              <a:t>Boson</a:t>
            </a:r>
            <a:r>
              <a:rPr lang="de-DE" dirty="0"/>
              <a:t> ixt orthogonal </a:t>
            </a:r>
            <a:r>
              <a:rPr lang="de-DE" dirty="0" err="1"/>
              <a:t>zusatand</a:t>
            </a:r>
            <a:r>
              <a:rPr lang="de-DE" dirty="0"/>
              <a:t> </a:t>
            </a:r>
            <a:r>
              <a:rPr lang="de-DE" dirty="0" err="1"/>
              <a:t>z</a:t>
            </a:r>
            <a:r>
              <a:rPr lang="de-DE" dirty="0"/>
              <a:t> Photon was keine </a:t>
            </a:r>
            <a:r>
              <a:rPr lang="de-DE" dirty="0" err="1"/>
              <a:t>masse</a:t>
            </a:r>
            <a:r>
              <a:rPr lang="de-DE" dirty="0"/>
              <a:t> von </a:t>
            </a:r>
            <a:r>
              <a:rPr lang="de-DE" dirty="0" err="1"/>
              <a:t>higgs</a:t>
            </a:r>
            <a:r>
              <a:rPr lang="de-DE" dirty="0"/>
              <a:t> erwartungswert bekommt </a:t>
            </a:r>
          </a:p>
          <a:p>
            <a:endParaRPr lang="de-DE" dirty="0"/>
          </a:p>
          <a:p>
            <a:pPr marL="0" indent="0">
              <a:buNone/>
            </a:pPr>
            <a:endParaRPr lang="de-DE" dirty="0"/>
          </a:p>
          <a:p>
            <a:pPr marL="0" indent="0">
              <a:buNone/>
            </a:pPr>
            <a:endParaRPr lang="de-DE" dirty="0"/>
          </a:p>
        </p:txBody>
      </p:sp>
      <p:pic>
        <p:nvPicPr>
          <p:cNvPr id="4" name="Grafik 3">
            <a:extLst>
              <a:ext uri="{FF2B5EF4-FFF2-40B4-BE49-F238E27FC236}">
                <a16:creationId xmlns:a16="http://schemas.microsoft.com/office/drawing/2014/main" id="{A77CA3E7-A6F2-DD46-B5AA-604AE55AA08B}"/>
              </a:ext>
            </a:extLst>
          </p:cNvPr>
          <p:cNvPicPr>
            <a:picLocks/>
          </p:cNvPicPr>
          <p:nvPr/>
        </p:nvPicPr>
        <p:blipFill>
          <a:blip r:embed="rId2"/>
          <a:stretch>
            <a:fillRect/>
          </a:stretch>
        </p:blipFill>
        <p:spPr>
          <a:xfrm>
            <a:off x="4227226" y="2306494"/>
            <a:ext cx="3975100" cy="292100"/>
          </a:xfrm>
          <a:prstGeom prst="rect">
            <a:avLst/>
          </a:prstGeom>
        </p:spPr>
      </p:pic>
    </p:spTree>
    <p:extLst>
      <p:ext uri="{BB962C8B-B14F-4D97-AF65-F5344CB8AC3E}">
        <p14:creationId xmlns:p14="http://schemas.microsoft.com/office/powerpoint/2010/main" val="78841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3EE66-071F-4448-A805-18F0737F71E3}"/>
              </a:ext>
            </a:extLst>
          </p:cNvPr>
          <p:cNvSpPr>
            <a:spLocks noGrp="1"/>
          </p:cNvSpPr>
          <p:nvPr>
            <p:ph type="title"/>
          </p:nvPr>
        </p:nvSpPr>
        <p:spPr/>
        <p:txBody>
          <a:bodyPr/>
          <a:lstStyle/>
          <a:p>
            <a:r>
              <a:rPr lang="de-DE" dirty="0"/>
              <a:t>Wiederholung SM </a:t>
            </a:r>
            <a:r>
              <a:rPr lang="de-DE" dirty="0" err="1"/>
              <a:t>Higgs</a:t>
            </a:r>
            <a:r>
              <a:rPr lang="de-DE" dirty="0"/>
              <a:t> Sektor </a:t>
            </a:r>
          </a:p>
        </p:txBody>
      </p:sp>
      <p:sp>
        <p:nvSpPr>
          <p:cNvPr id="3" name="Inhaltsplatzhalter 2">
            <a:extLst>
              <a:ext uri="{FF2B5EF4-FFF2-40B4-BE49-F238E27FC236}">
                <a16:creationId xmlns:a16="http://schemas.microsoft.com/office/drawing/2014/main" id="{FFB1F2F2-D91A-B04C-B9EF-712B3C97F499}"/>
              </a:ext>
            </a:extLst>
          </p:cNvPr>
          <p:cNvSpPr>
            <a:spLocks noGrp="1"/>
          </p:cNvSpPr>
          <p:nvPr>
            <p:ph idx="1"/>
          </p:nvPr>
        </p:nvSpPr>
        <p:spPr/>
        <p:txBody>
          <a:bodyPr>
            <a:normAutofit lnSpcReduction="10000"/>
          </a:bodyPr>
          <a:lstStyle/>
          <a:p>
            <a:r>
              <a:rPr lang="de-DE" dirty="0"/>
              <a:t>Für </a:t>
            </a:r>
            <a:r>
              <a:rPr lang="de-DE" dirty="0" err="1"/>
              <a:t>Leptonen</a:t>
            </a:r>
            <a:r>
              <a:rPr lang="de-DE" dirty="0"/>
              <a:t> Massen (gehören zu Fermionen also Yukawa </a:t>
            </a:r>
            <a:r>
              <a:rPr lang="de-DE" dirty="0" err="1"/>
              <a:t>anteil</a:t>
            </a:r>
            <a:r>
              <a:rPr lang="de-DE" dirty="0"/>
              <a:t>)</a:t>
            </a:r>
          </a:p>
          <a:p>
            <a:pPr lvl="1"/>
            <a:r>
              <a:rPr lang="de-DE" dirty="0" err="1"/>
              <a:t>Igoriere</a:t>
            </a:r>
            <a:r>
              <a:rPr lang="de-DE" dirty="0"/>
              <a:t> Neutrino </a:t>
            </a:r>
            <a:r>
              <a:rPr lang="de-DE" dirty="0" err="1"/>
              <a:t>massen</a:t>
            </a:r>
            <a:r>
              <a:rPr lang="de-DE" dirty="0"/>
              <a:t> sonst bräuchte man rechtshändige </a:t>
            </a:r>
            <a:r>
              <a:rPr lang="de-DE" dirty="0" err="1"/>
              <a:t>neutrinos</a:t>
            </a:r>
            <a:r>
              <a:rPr lang="de-DE" dirty="0"/>
              <a:t>: Lorentz </a:t>
            </a:r>
            <a:r>
              <a:rPr lang="de-DE" dirty="0" err="1"/>
              <a:t>invarianz</a:t>
            </a:r>
            <a:r>
              <a:rPr lang="de-DE" dirty="0"/>
              <a:t> führt dazu dass </a:t>
            </a:r>
            <a:r>
              <a:rPr lang="de-DE" dirty="0" err="1"/>
              <a:t>fermion</a:t>
            </a:r>
            <a:r>
              <a:rPr lang="de-DE" dirty="0"/>
              <a:t> </a:t>
            </a:r>
            <a:r>
              <a:rPr lang="de-DE" dirty="0" err="1"/>
              <a:t>spinore</a:t>
            </a:r>
            <a:r>
              <a:rPr lang="de-DE" dirty="0"/>
              <a:t> nur in paaren vorkommen weil </a:t>
            </a:r>
            <a:r>
              <a:rPr lang="de-DE" dirty="0" err="1"/>
              <a:t>fermionen</a:t>
            </a:r>
            <a:r>
              <a:rPr lang="de-DE" dirty="0"/>
              <a:t> </a:t>
            </a:r>
            <a:r>
              <a:rPr lang="de-DE" dirty="0" err="1"/>
              <a:t>feld</a:t>
            </a:r>
            <a:r>
              <a:rPr lang="de-DE" dirty="0"/>
              <a:t> </a:t>
            </a:r>
            <a:r>
              <a:rPr lang="de-DE" dirty="0" err="1"/>
              <a:t>dim</a:t>
            </a:r>
            <a:r>
              <a:rPr lang="de-DE" dirty="0"/>
              <a:t> 3/2 dann hat paar </a:t>
            </a:r>
            <a:r>
              <a:rPr lang="de-DE" dirty="0" err="1"/>
              <a:t>dim</a:t>
            </a:r>
            <a:r>
              <a:rPr lang="de-DE" dirty="0"/>
              <a:t> 3 </a:t>
            </a:r>
            <a:r>
              <a:rPr lang="de-DE" dirty="0" err="1"/>
              <a:t>kiobination</a:t>
            </a:r>
            <a:r>
              <a:rPr lang="de-DE" dirty="0"/>
              <a:t> mit einzelnem </a:t>
            </a:r>
            <a:r>
              <a:rPr lang="de-DE" dirty="0" err="1"/>
              <a:t>higgs</a:t>
            </a:r>
            <a:r>
              <a:rPr lang="de-DE" dirty="0"/>
              <a:t> </a:t>
            </a:r>
            <a:r>
              <a:rPr lang="de-DE" dirty="0" err="1"/>
              <a:t>duplett</a:t>
            </a:r>
            <a:r>
              <a:rPr lang="de-DE" dirty="0"/>
              <a:t> was </a:t>
            </a:r>
            <a:r>
              <a:rPr lang="de-DE" dirty="0" err="1"/>
              <a:t>massen</a:t>
            </a:r>
            <a:r>
              <a:rPr lang="de-DE" dirty="0"/>
              <a:t> </a:t>
            </a:r>
            <a:r>
              <a:rPr lang="de-DE" dirty="0" err="1"/>
              <a:t>dimension</a:t>
            </a:r>
            <a:r>
              <a:rPr lang="de-DE" dirty="0"/>
              <a:t> 1 hat führt zur gesamt </a:t>
            </a:r>
            <a:r>
              <a:rPr lang="de-DE" dirty="0" err="1"/>
              <a:t>masssendimension</a:t>
            </a:r>
            <a:r>
              <a:rPr lang="de-DE" dirty="0"/>
              <a:t> 4 </a:t>
            </a:r>
            <a:r>
              <a:rPr lang="de-DE" dirty="0" err="1"/>
              <a:t>under</a:t>
            </a:r>
            <a:r>
              <a:rPr lang="de-DE" dirty="0"/>
              <a:t> </a:t>
            </a:r>
            <a:r>
              <a:rPr lang="de-DE" dirty="0" err="1"/>
              <a:t>phi</a:t>
            </a:r>
            <a:r>
              <a:rPr lang="de-DE" dirty="0"/>
              <a:t> </a:t>
            </a:r>
            <a:r>
              <a:rPr lang="de-DE" dirty="0" err="1"/>
              <a:t>higgs</a:t>
            </a:r>
            <a:r>
              <a:rPr lang="de-DE" dirty="0"/>
              <a:t> ist SU(2)_L </a:t>
            </a:r>
            <a:r>
              <a:rPr lang="de-DE" dirty="0" err="1"/>
              <a:t>duplett</a:t>
            </a:r>
            <a:r>
              <a:rPr lang="de-DE" dirty="0"/>
              <a:t>. Damit Lagrange am ende Lorenz invariant muss unser </a:t>
            </a:r>
            <a:r>
              <a:rPr lang="de-DE" dirty="0" err="1"/>
              <a:t>Higgs</a:t>
            </a:r>
            <a:r>
              <a:rPr lang="de-DE" dirty="0"/>
              <a:t> mit einem Su(2)L( zum Beispiel </a:t>
            </a:r>
            <a:r>
              <a:rPr lang="de-DE" dirty="0" err="1"/>
              <a:t>Ll</a:t>
            </a:r>
            <a:r>
              <a:rPr lang="de-DE" dirty="0"/>
              <a:t>) Duplett gekoppelt </a:t>
            </a:r>
            <a:r>
              <a:rPr lang="de-DE" dirty="0" err="1"/>
              <a:t>werrden</a:t>
            </a:r>
            <a:r>
              <a:rPr lang="de-DE" dirty="0"/>
              <a:t> und und einem Su(2)L (</a:t>
            </a:r>
            <a:r>
              <a:rPr lang="de-DE" dirty="0" err="1"/>
              <a:t>zb</a:t>
            </a:r>
            <a:r>
              <a:rPr lang="de-DE" dirty="0"/>
              <a:t> er)</a:t>
            </a:r>
            <a:r>
              <a:rPr lang="de-DE" dirty="0" err="1"/>
              <a:t>singlett</a:t>
            </a:r>
            <a:r>
              <a:rPr lang="de-DE" dirty="0"/>
              <a:t>  so bekommt man dann </a:t>
            </a:r>
            <a:r>
              <a:rPr lang="de-DE" dirty="0" err="1"/>
              <a:t>masssen</a:t>
            </a:r>
            <a:r>
              <a:rPr lang="de-DE" dirty="0"/>
              <a:t> für diese eine Generation </a:t>
            </a:r>
            <a:r>
              <a:rPr lang="de-DE" dirty="0" err="1"/>
              <a:t>cvon</a:t>
            </a:r>
            <a:r>
              <a:rPr lang="de-DE" dirty="0"/>
              <a:t> </a:t>
            </a:r>
            <a:r>
              <a:rPr lang="de-DE" dirty="0" err="1"/>
              <a:t>Leptonen</a:t>
            </a:r>
            <a:r>
              <a:rPr lang="de-DE" dirty="0"/>
              <a:t> </a:t>
            </a:r>
            <a:r>
              <a:rPr lang="de-DE" dirty="0" err="1"/>
              <a:t>bsp</a:t>
            </a:r>
            <a:r>
              <a:rPr lang="de-DE" dirty="0"/>
              <a:t> von </a:t>
            </a:r>
            <a:r>
              <a:rPr lang="de-DE" dirty="0" err="1"/>
              <a:t>elektronen</a:t>
            </a:r>
            <a:r>
              <a:rPr lang="de-DE" dirty="0"/>
              <a:t> und </a:t>
            </a:r>
            <a:r>
              <a:rPr lang="de-DE" dirty="0" err="1"/>
              <a:t>kopplung</a:t>
            </a:r>
            <a:r>
              <a:rPr lang="de-DE" dirty="0"/>
              <a:t> von </a:t>
            </a:r>
            <a:r>
              <a:rPr lang="de-DE" dirty="0" err="1"/>
              <a:t>elektronen</a:t>
            </a:r>
            <a:r>
              <a:rPr lang="de-DE" dirty="0"/>
              <a:t> und </a:t>
            </a:r>
            <a:r>
              <a:rPr lang="de-DE" dirty="0" err="1"/>
              <a:t>Higgs</a:t>
            </a:r>
            <a:r>
              <a:rPr lang="de-DE" dirty="0"/>
              <a:t> . SM gibt keine </a:t>
            </a:r>
            <a:r>
              <a:rPr lang="de-DE" dirty="0" err="1"/>
              <a:t>erklärung</a:t>
            </a:r>
            <a:r>
              <a:rPr lang="de-DE" dirty="0"/>
              <a:t> für diese </a:t>
            </a:r>
            <a:r>
              <a:rPr lang="de-DE" dirty="0" err="1"/>
              <a:t>Masssen</a:t>
            </a:r>
            <a:r>
              <a:rPr lang="de-DE" dirty="0"/>
              <a:t> es sind nur </a:t>
            </a:r>
            <a:r>
              <a:rPr lang="de-DE" dirty="0" err="1"/>
              <a:t>berechungen</a:t>
            </a:r>
            <a:r>
              <a:rPr lang="de-DE" dirty="0"/>
              <a:t> die experimentell bestätigt werden. </a:t>
            </a:r>
            <a:r>
              <a:rPr lang="de-DE" dirty="0" err="1"/>
              <a:t>Hoffung</a:t>
            </a:r>
            <a:r>
              <a:rPr lang="de-DE" dirty="0"/>
              <a:t> dass andere </a:t>
            </a:r>
            <a:r>
              <a:rPr lang="de-DE" dirty="0" err="1"/>
              <a:t>Theorei</a:t>
            </a:r>
            <a:r>
              <a:rPr lang="de-DE" dirty="0"/>
              <a:t> von </a:t>
            </a:r>
            <a:r>
              <a:rPr lang="de-DE" dirty="0" err="1"/>
              <a:t>Flavorn</a:t>
            </a:r>
            <a:r>
              <a:rPr lang="de-DE" dirty="0"/>
              <a:t> Fermion Massen besser erklären können</a:t>
            </a:r>
          </a:p>
        </p:txBody>
      </p:sp>
    </p:spTree>
    <p:extLst>
      <p:ext uri="{BB962C8B-B14F-4D97-AF65-F5344CB8AC3E}">
        <p14:creationId xmlns:p14="http://schemas.microsoft.com/office/powerpoint/2010/main" val="349924398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52DBE2A-B5B4-B14C-B083-E5E27ED75184}">
  <we:reference id="wa200002290" version="1.0.0.3" store="de-DE" storeType="OMEX"/>
  <we:alternateReferences>
    <we:reference id="wa200002290" version="1.0.0.3" store="de-DE" storeType="OMEX"/>
  </we:alternateReferences>
  <we:properties>
    <we:property name="anonymousId" value="&quot;&quot;"/>
    <we:property name="mathList" value="[{&quot;id&quot;:&quot;1&quot;,&quot;code&quot;:&quot;$SU\\left(2\\right)_{L}\\times U\\left(1\\right)_{Y}$&quot;,&quot;font&quot;:{&quot;size&quot;:12,&quot;family&quot;:&quot;Arial&quot;,&quot;color&quot;:&quot;black&quot;},&quot;type&quot;:&quot;$&quot;},{&quot;id&quot;:&quot;1&quot;,&quot;code&quot;:&quot;$\\Phi=\\begin{pmatrix}\n{\\Phi^{+}}\\\\\n{\\Phi^{0}}\\\\\n\\end{pmatrix}=\\begin{pmatrix}\n{\\Phi_{1\\,}+i\\Phi_{2\\,}}\\\\\n{\\Phi_{3\\,}+i\\,\\Phi_{4}}\\\\\n\\end{pmatrix}$&quot;,&quot;font&quot;:{&quot;size&quot;:12,&quot;family&quot;:&quot;Arial&quot;,&quot;color&quot;:&quot;black&quot;},&quot;type&quot;:&quot;$&quot;},{&quot;id&quot;:&quot;1&quot;,&quot;code&quot;:&quot;$L_{\\Phi}=\\,\\left(D_{\\mu}\\Phi\\right)^{\\dagger}\\left(D^{\\mu }\\Phi\\right)-V\\left(\\Phi\\right)+L_{Yukawa}$&quot;,&quot;font&quot;:{&quot;size&quot;:12,&quot;family&quot;:&quot;Arial&quot;,&quot;color&quot;:&quot;black&quot;},&quot;type&quot;:&quot;$&quot;},{&quot;id&quot;:&quot;1&quot;,&quot;code&quot;:&quot;$\\Phi_{1}=\\begin{pmatrix}\n{\\Phi_{1}^{+}}\\\\\n{\\Phi_{1}^{0}}\\\\\n\\end{pmatrix}\\,\\,\\,\\,\\,\\,\\,\\Phi_{2}=\\begin{pmatrix}\n{\\Phi_{2}^{+}}\\\\\n{\\Phi_{2}^{0}}\\\\\n\\end{pmatrix}$&quot;,&quot;font&quot;:{&quot;size&quot;:12,&quot;family&quot;:&quot;Arial&quot;,&quot;color&quot;:&quot;black&quot;},&quot;type&quot;:&quot;$&quot;},{&quot;id&quot;:&quot;1&quot;,&quot;code&quot;:&quot;$\\Phi_{j}=\\begin{pmatrix}\n{\\Phi_{j}^{+}}\\\\\n{\\Phi_{j}^{0}}\\\\\n\\end{pmatrix}=\\begin{pmatrix}\n{\\Phi_{j}^{+}}\\\\\n{\\frac{h_{j}+v_{j}+ia_{j}}{{\\sqrt[]{2}}}}\\\\\n\\end{pmatrix}$&quot;,&quot;font&quot;:{&quot;size&quot;:18,&quot;family&quot;:&quot;Arial&quot;,&quot;color&quot;:&quot;black&quot;},&quot;type&quot;:&quot;$&quot;}]"/>
    <we:property name="sidebarState" value="&quot;[false,true,true,true]&quot;"/>
    <we:property name="userEmail" value="&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1576</Words>
  <Application>Microsoft Macintosh PowerPoint</Application>
  <PresentationFormat>Breitbild</PresentationFormat>
  <Paragraphs>83</Paragraphs>
  <Slides>17</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Calibri</vt:lpstr>
      <vt:lpstr>Calibri Light</vt:lpstr>
      <vt:lpstr>Office</vt:lpstr>
      <vt:lpstr>Erweiterte Higgs Sektoren </vt:lpstr>
      <vt:lpstr>Inhaltsverzeichnis </vt:lpstr>
      <vt:lpstr>Einführung </vt:lpstr>
      <vt:lpstr>Wiederholung des SM Higgs Sektors </vt:lpstr>
      <vt:lpstr>Wiederholung SM Higgs Sektor </vt:lpstr>
      <vt:lpstr>Wiederholung SM Higgs Sektor </vt:lpstr>
      <vt:lpstr>Wiederholung SM Higgs Sektor </vt:lpstr>
      <vt:lpstr>Wiederholung SM Higgs Sektor </vt:lpstr>
      <vt:lpstr>Wiederholung SM Higgs Sektor </vt:lpstr>
      <vt:lpstr>Wiederholung SM Higgs Sektor </vt:lpstr>
      <vt:lpstr>Wiederholung SM Higgs Sektor</vt:lpstr>
      <vt:lpstr>Wiederholung SM Higgs Sektor </vt:lpstr>
      <vt:lpstr>Einführung in den Erweiterten Higgs Sektor </vt:lpstr>
      <vt:lpstr>Einführung in die Erweiterten Higgs Sektoren </vt:lpstr>
      <vt:lpstr>Beispiel eines erweiterten Higgs Sektors </vt:lpstr>
      <vt:lpstr>Beispiel eines erweiterten Higgs sectors</vt:lpstr>
      <vt:lpstr>Quellen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Erweiterte Higgs Sektoren </dc:title>
  <dc:creator>izzi.arnold@web.de</dc:creator>
  <cp:lastModifiedBy>izzi.arnold@web.de</cp:lastModifiedBy>
  <cp:revision>34</cp:revision>
  <dcterms:created xsi:type="dcterms:W3CDTF">2021-06-22T11:04:11Z</dcterms:created>
  <dcterms:modified xsi:type="dcterms:W3CDTF">2021-06-24T10:33:46Z</dcterms:modified>
</cp:coreProperties>
</file>