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62" r:id="rId15"/>
    <p:sldId id="26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4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5.xml"/><Relationship Id="rId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E525-121F-164E-B5DD-73D95D73A36F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E08A1-5DB9-5F4A-9B9E-52FF014EAD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9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02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0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7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895E-E253-E04E-AB8F-B886E26D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5ABF8-F987-C143-B4BC-D1CC041E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7838-A73E-0C49-B98E-2C592D37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A646-DF1E-8649-8C1A-0CF27DCA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FDBCE-87FF-B34C-975E-AF59C742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8BD4-8C3A-D349-8A09-82AF93A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18B2A-9F0E-1646-9886-3B0E1ACF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E40DB-94D2-6D4A-816F-12FEDE18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6787-8CF3-DB4C-8905-7506A4D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2EDB6-16D3-7A44-844B-083E09EA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4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6D9ED5-875A-E343-8E84-76DCA978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8A32D7-A4C8-B048-99F4-6AC0C3B9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3D62F-B4B8-8C45-A561-3104B18B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CD089-1156-404C-8E21-B8926A2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68E74-29C8-D644-84A7-52BCC22E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22D90-31B8-204D-9303-6F317F8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6EB1A-C47A-674D-97B9-3331705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7C227-51E1-F143-8E18-41104E73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3F319-EF8C-B54A-9008-E2810AA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AAB5D-1423-884E-A661-1565248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E691-2146-8142-8448-7A1FB35D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CEF54-AB86-084C-82B3-FA0BE163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56BEA-6544-BF44-8EAE-D86DE0A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74799-2AE4-E242-ADD5-FD2455C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0F1E4-3A1F-C64C-8510-BFA24777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21A87-8334-E646-BDDD-A986B04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3E533-EE33-B947-B00F-08E31647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53E31-E2A2-DE41-BE83-3B2D0C2D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61064-6AB9-1B43-86FF-C7B4A24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7B82B-B687-AF4E-8F33-0D20594B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C94D8-A269-C243-89FA-9EB2F5A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3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29F8-6321-FA41-ADAC-CD81C020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BDEF5-12BA-1946-9AD6-69686274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EFE12-A5B6-DF42-BAA4-5802E368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638735-3D64-DE40-AB37-4E7CD0FE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63AEF3-02DA-5E4C-B4A4-2B5ED5B7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946D52-107E-F441-9910-23649C84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F8E9C2-80DE-3641-8110-D7726A4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410658-1699-F140-9FF0-C948C50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C884-2F0F-5148-9126-010189D1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16B37-6F7E-C14B-AFF9-D063BD2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B291EB-4C0D-1340-86DA-31DFEACD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650BF-2E63-474A-A437-FEFEC1C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493BCC-052D-AC43-BC8E-83222478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3D584-61B5-EA44-948B-89C8077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CA313D-DD04-414C-AA0A-2CBE2144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9232-7689-6549-A4E3-E4F45D72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F63A3-571F-404D-8A67-E009DA00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1B637-94A7-1645-970E-BD653C5F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E13DC-C22B-824A-AD5D-06B0F06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60B0D9-582B-0647-835D-F69A3DB9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7703F-D624-F34A-BD86-59DE871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8B5D4-96AA-4740-BD30-F4E0295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3F0E6-DF93-6C41-A606-17243437B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A4F77-C714-9D45-8FE0-2EE7DD9D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C98DA-4D8A-3144-BDE8-6BE286C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EC62D-4436-A44A-B33F-DAE44E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4DEAB-2FC3-AB4E-AD7F-B9C2578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AE6AA-7E39-DA4B-8BC3-192380C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1B922-2251-0C42-86E1-5E85F3C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00520-4160-5C4A-AA0A-F858FA9B2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D05AB-8D91-E143-97C0-D86E3B09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2F707-E780-A54C-AA10-936B6F81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23EC-AF54-E14C-926F-03F2FC5A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Erweiterte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8FA0B0-19A0-0145-8AB2-24F3D942F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Seminarvortrag am 07.07.21 – Emilia </a:t>
            </a:r>
            <a:r>
              <a:rPr lang="de-DE" dirty="0" err="1"/>
              <a:t>Welte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5E6DE-4D0E-5E49-9A98-CCF7C358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1CD7-3B52-F54B-825F-0EE70594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de-DE" dirty="0"/>
              <a:t>Quark Massen und Mischungen. Ähnlich wie für </a:t>
            </a:r>
            <a:r>
              <a:rPr lang="de-DE" dirty="0" err="1"/>
              <a:t>Leptonen</a:t>
            </a:r>
            <a:r>
              <a:rPr lang="de-DE" dirty="0"/>
              <a:t> stellt man Yukawa Lagrange auf mit rechts und </a:t>
            </a:r>
            <a:r>
              <a:rPr lang="de-DE" dirty="0" err="1"/>
              <a:t>linkshänfdgen</a:t>
            </a:r>
            <a:r>
              <a:rPr lang="de-DE" dirty="0"/>
              <a:t> </a:t>
            </a:r>
            <a:r>
              <a:rPr lang="de-DE" dirty="0" err="1"/>
              <a:t>quarks</a:t>
            </a:r>
            <a:r>
              <a:rPr lang="de-DE" dirty="0"/>
              <a:t> und erhält durch quadratischen </a:t>
            </a:r>
            <a:r>
              <a:rPr lang="de-DE" dirty="0" err="1"/>
              <a:t>term</a:t>
            </a:r>
            <a:r>
              <a:rPr lang="de-DE" dirty="0"/>
              <a:t> wieder </a:t>
            </a:r>
            <a:r>
              <a:rPr lang="de-DE" dirty="0" err="1"/>
              <a:t>masse</a:t>
            </a:r>
            <a:r>
              <a:rPr lang="de-DE" dirty="0"/>
              <a:t> sowie den </a:t>
            </a:r>
            <a:r>
              <a:rPr lang="de-DE" dirty="0" err="1"/>
              <a:t>kopplungsterm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Am Ende Massenmatrizen wie im GM das rechtshändig konjugierte dann Massenmatrix dann linkshändig </a:t>
            </a:r>
          </a:p>
          <a:p>
            <a:pPr lvl="1"/>
            <a:r>
              <a:rPr lang="de-DE" dirty="0"/>
              <a:t>Quark Masseneigenzustände erhält man dann durch U^-1_RMU_L </a:t>
            </a:r>
            <a:r>
              <a:rPr lang="de-DE" dirty="0" err="1"/>
              <a:t>diagonalisieren</a:t>
            </a:r>
            <a:r>
              <a:rPr lang="de-DE" dirty="0"/>
              <a:t> Massenmatrizen </a:t>
            </a:r>
          </a:p>
          <a:p>
            <a:pPr lvl="1"/>
            <a:r>
              <a:rPr lang="de-DE" dirty="0"/>
              <a:t>(u1,u2,u3)=UR,L (</a:t>
            </a:r>
            <a:r>
              <a:rPr lang="de-DE" dirty="0" err="1"/>
              <a:t>u,c,t</a:t>
            </a:r>
            <a:r>
              <a:rPr lang="de-DE" dirty="0"/>
              <a:t>) und (d1,d2,d3)=UR,L(</a:t>
            </a:r>
            <a:r>
              <a:rPr lang="de-DE" dirty="0" err="1"/>
              <a:t>d,s,b</a:t>
            </a:r>
            <a:r>
              <a:rPr lang="de-DE" dirty="0"/>
              <a:t>)  Masseneigenzustände der </a:t>
            </a:r>
            <a:r>
              <a:rPr lang="de-DE" dirty="0" err="1"/>
              <a:t>quarks</a:t>
            </a:r>
            <a:r>
              <a:rPr lang="de-DE" dirty="0"/>
              <a:t> was uns erstens zu geladenen </a:t>
            </a:r>
            <a:r>
              <a:rPr lang="de-DE" dirty="0" err="1"/>
              <a:t>generationswechels</a:t>
            </a:r>
            <a:r>
              <a:rPr lang="de-DE" dirty="0"/>
              <a:t> </a:t>
            </a:r>
            <a:r>
              <a:rPr lang="de-DE" dirty="0" err="1"/>
              <a:t>schachen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führt durch CKM Matrix im </a:t>
            </a:r>
            <a:r>
              <a:rPr lang="de-DE" dirty="0" err="1"/>
              <a:t>geladenn</a:t>
            </a:r>
            <a:r>
              <a:rPr lang="de-DE" dirty="0"/>
              <a:t> Teil vom Lagrange </a:t>
            </a:r>
            <a:r>
              <a:rPr lang="de-DE" dirty="0" err="1"/>
              <a:t>uLj</a:t>
            </a:r>
            <a:r>
              <a:rPr lang="de-DE" dirty="0"/>
              <a:t>&lt;-&gt;</a:t>
            </a:r>
            <a:r>
              <a:rPr lang="de-DE" dirty="0" err="1"/>
              <a:t>dLj</a:t>
            </a:r>
            <a:endParaRPr lang="de-DE" dirty="0"/>
          </a:p>
          <a:p>
            <a:pPr lvl="1"/>
            <a:r>
              <a:rPr lang="de-DE" dirty="0"/>
              <a:t>Im geladenen </a:t>
            </a:r>
            <a:r>
              <a:rPr lang="de-DE" dirty="0" err="1"/>
              <a:t>strom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teil vom Lagrange haben wir </a:t>
            </a:r>
            <a:r>
              <a:rPr lang="de-DE" dirty="0" err="1"/>
              <a:t>quark</a:t>
            </a:r>
            <a:r>
              <a:rPr lang="de-DE" dirty="0"/>
              <a:t> </a:t>
            </a:r>
            <a:r>
              <a:rPr lang="de-DE" dirty="0" err="1"/>
              <a:t>bilinears</a:t>
            </a:r>
            <a:r>
              <a:rPr lang="de-DE" dirty="0"/>
              <a:t> </a:t>
            </a:r>
            <a:r>
              <a:rPr lang="de-DE" dirty="0" err="1"/>
              <a:t>u_c</a:t>
            </a:r>
            <a:r>
              <a:rPr lang="de-DE" dirty="0"/>
              <a:t> L1 </a:t>
            </a:r>
            <a:r>
              <a:rPr lang="de-DE" dirty="0" err="1"/>
              <a:t>gamma^mu</a:t>
            </a:r>
            <a:r>
              <a:rPr lang="de-DE" dirty="0"/>
              <a:t>  dL1 das sind die GL 76 </a:t>
            </a:r>
            <a:r>
              <a:rPr lang="de-DE" dirty="0" err="1"/>
              <a:t>Tasi</a:t>
            </a:r>
            <a:r>
              <a:rPr lang="de-DE" dirty="0"/>
              <a:t>, CKM Matrix ist unitär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neuttral</a:t>
            </a:r>
            <a:r>
              <a:rPr lang="de-DE" dirty="0"/>
              <a:t> </a:t>
            </a:r>
            <a:r>
              <a:rPr lang="de-DE" dirty="0" err="1"/>
              <a:t>currant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Q und Z </a:t>
            </a:r>
            <a:r>
              <a:rPr lang="de-DE" dirty="0" err="1"/>
              <a:t>bosonen</a:t>
            </a:r>
            <a:r>
              <a:rPr lang="de-DE" dirty="0"/>
              <a:t> sind </a:t>
            </a:r>
            <a:r>
              <a:rPr lang="de-DE" dirty="0" err="1"/>
              <a:t>gleihc</a:t>
            </a:r>
            <a:r>
              <a:rPr lang="de-DE" dirty="0"/>
              <a:t> für alle drei </a:t>
            </a:r>
            <a:r>
              <a:rPr lang="de-DE" dirty="0" err="1"/>
              <a:t>generationen</a:t>
            </a:r>
            <a:r>
              <a:rPr lang="de-DE" dirty="0"/>
              <a:t> u1c </a:t>
            </a:r>
            <a:r>
              <a:rPr lang="de-DE" dirty="0" err="1"/>
              <a:t>gamma^mu</a:t>
            </a:r>
            <a:r>
              <a:rPr lang="de-DE" dirty="0"/>
              <a:t> u1 weshalb die neutralen ströme automatische </a:t>
            </a:r>
            <a:r>
              <a:rPr lang="de-DE" dirty="0" err="1"/>
              <a:t>flavour</a:t>
            </a:r>
            <a:r>
              <a:rPr lang="de-DE" dirty="0"/>
              <a:t> diagonal sind </a:t>
            </a:r>
            <a:r>
              <a:rPr lang="de-DE" dirty="0" err="1"/>
              <a:t>solnage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und Z </a:t>
            </a:r>
            <a:r>
              <a:rPr lang="de-DE" dirty="0" err="1"/>
              <a:t>boson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mit allen Generationen </a:t>
            </a:r>
            <a:r>
              <a:rPr lang="de-DE" dirty="0" err="1"/>
              <a:t>universäll</a:t>
            </a:r>
            <a:r>
              <a:rPr lang="de-DE" dirty="0"/>
              <a:t> sind. Deshalb sind </a:t>
            </a:r>
            <a:r>
              <a:rPr lang="de-DE" dirty="0" err="1"/>
              <a:t>flavor</a:t>
            </a:r>
            <a:r>
              <a:rPr lang="de-DE" dirty="0"/>
              <a:t> </a:t>
            </a:r>
            <a:r>
              <a:rPr lang="de-DE" dirty="0" err="1"/>
              <a:t>chaning</a:t>
            </a:r>
            <a:r>
              <a:rPr lang="de-DE" dirty="0"/>
              <a:t> </a:t>
            </a:r>
            <a:r>
              <a:rPr lang="de-DE" dirty="0" err="1"/>
              <a:t>nutral</a:t>
            </a:r>
            <a:r>
              <a:rPr lang="de-DE" dirty="0"/>
              <a:t> </a:t>
            </a:r>
            <a:r>
              <a:rPr lang="de-DE" dirty="0" err="1"/>
              <a:t>currents</a:t>
            </a:r>
            <a:r>
              <a:rPr lang="de-DE" dirty="0"/>
              <a:t> erlaubt und haben starke </a:t>
            </a:r>
            <a:r>
              <a:rPr lang="de-DE" dirty="0" err="1"/>
              <a:t>bedeurtugn</a:t>
            </a:r>
            <a:r>
              <a:rPr lang="de-DE" dirty="0"/>
              <a:t> für Physik jenseits des SM da sie im </a:t>
            </a:r>
            <a:r>
              <a:rPr lang="de-DE" dirty="0" err="1"/>
              <a:t>tree</a:t>
            </a:r>
            <a:r>
              <a:rPr lang="de-DE" dirty="0"/>
              <a:t> Level in SM nicht vorhanden sind und die bei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durch Austausch von W Bosonen induziert werden sind typischerweise recht kleine </a:t>
            </a:r>
            <a:r>
              <a:rPr lang="de-DE" dirty="0" err="1"/>
              <a:t>effekte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6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1D2F-C5ED-7441-962C-20FB4880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14CE-A0BE-AB4F-9C65-278C6982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Kommentar zu </a:t>
            </a:r>
            <a:r>
              <a:rPr lang="de-DE" dirty="0" err="1"/>
              <a:t>neutrinomassen</a:t>
            </a:r>
            <a:r>
              <a:rPr lang="de-DE" dirty="0"/>
              <a:t>: (</a:t>
            </a:r>
            <a:r>
              <a:rPr lang="de-DE" dirty="0" err="1"/>
              <a:t>annahme</a:t>
            </a:r>
            <a:r>
              <a:rPr lang="de-DE" dirty="0"/>
              <a:t> es sind </a:t>
            </a:r>
            <a:r>
              <a:rPr lang="de-DE" dirty="0" err="1"/>
              <a:t>dirac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das ist nicht sicher </a:t>
            </a:r>
            <a:r>
              <a:rPr lang="de-DE" dirty="0" err="1"/>
              <a:t>anderefalls</a:t>
            </a:r>
            <a:r>
              <a:rPr lang="de-DE" dirty="0"/>
              <a:t> währen sie </a:t>
            </a:r>
            <a:r>
              <a:rPr lang="de-DE" dirty="0" err="1"/>
              <a:t>majorana</a:t>
            </a:r>
            <a:r>
              <a:rPr lang="de-DE" dirty="0"/>
              <a:t> Teilchen was ihre eigenen Antiteilchen sind) Damit </a:t>
            </a:r>
            <a:r>
              <a:rPr lang="de-DE" dirty="0" err="1"/>
              <a:t>führewn</a:t>
            </a:r>
            <a:r>
              <a:rPr lang="de-DE" dirty="0"/>
              <a:t> wir die drei rechthändigen </a:t>
            </a:r>
            <a:r>
              <a:rPr lang="de-DE" dirty="0" err="1"/>
              <a:t>neutrinofelder</a:t>
            </a:r>
            <a:r>
              <a:rPr lang="de-DE" dirty="0"/>
              <a:t> ein und schrieben </a:t>
            </a:r>
            <a:r>
              <a:rPr lang="de-DE" dirty="0" err="1"/>
              <a:t>diesee</a:t>
            </a:r>
            <a:r>
              <a:rPr lang="de-DE" dirty="0"/>
              <a:t> in der Gleichen Form wie für </a:t>
            </a:r>
            <a:r>
              <a:rPr lang="de-DE" dirty="0" err="1"/>
              <a:t>up</a:t>
            </a:r>
            <a:r>
              <a:rPr lang="de-DE" dirty="0"/>
              <a:t> und down </a:t>
            </a:r>
            <a:r>
              <a:rPr lang="de-DE" dirty="0" err="1"/>
              <a:t>quarks</a:t>
            </a:r>
            <a:r>
              <a:rPr lang="de-DE" dirty="0"/>
              <a:t>  in voller form sieht die Yukawa </a:t>
            </a:r>
            <a:r>
              <a:rPr lang="de-DE" dirty="0" err="1"/>
              <a:t>gleichung</a:t>
            </a:r>
            <a:r>
              <a:rPr lang="de-DE" dirty="0"/>
              <a:t> dafür etwas anders aus und enthält dann geladene </a:t>
            </a:r>
            <a:r>
              <a:rPr lang="de-DE" dirty="0" err="1"/>
              <a:t>lepton</a:t>
            </a:r>
            <a:r>
              <a:rPr lang="de-DE" dirty="0"/>
              <a:t> </a:t>
            </a:r>
            <a:r>
              <a:rPr lang="de-DE" dirty="0" err="1"/>
              <a:t>massen</a:t>
            </a:r>
            <a:r>
              <a:rPr lang="de-DE" dirty="0"/>
              <a:t>. Warum ist das ganze nicht ausreichend? Andere </a:t>
            </a:r>
            <a:r>
              <a:rPr lang="de-DE" dirty="0" err="1"/>
              <a:t>Möglichketi</a:t>
            </a:r>
            <a:r>
              <a:rPr lang="de-DE" dirty="0"/>
              <a:t> wäre </a:t>
            </a:r>
            <a:r>
              <a:rPr lang="de-DE" dirty="0" err="1"/>
              <a:t>Majorana</a:t>
            </a:r>
            <a:r>
              <a:rPr lang="de-DE" dirty="0"/>
              <a:t> </a:t>
            </a:r>
            <a:r>
              <a:rPr lang="de-DE" dirty="0" err="1"/>
              <a:t>masse</a:t>
            </a:r>
            <a:r>
              <a:rPr lang="de-DE" dirty="0"/>
              <a:t> mit </a:t>
            </a:r>
            <a:r>
              <a:rPr lang="de-DE" dirty="0" err="1"/>
              <a:t>L_majorana</a:t>
            </a:r>
            <a:r>
              <a:rPr lang="de-DE" dirty="0"/>
              <a:t> dieser </a:t>
            </a:r>
            <a:r>
              <a:rPr lang="de-DE" dirty="0" err="1"/>
              <a:t>masseterm</a:t>
            </a:r>
            <a:r>
              <a:rPr lang="de-DE" dirty="0"/>
              <a:t> </a:t>
            </a:r>
            <a:r>
              <a:rPr lang="de-DE" dirty="0" err="1"/>
              <a:t>ehält</a:t>
            </a:r>
            <a:r>
              <a:rPr lang="de-DE" dirty="0"/>
              <a:t> nicht die </a:t>
            </a:r>
            <a:r>
              <a:rPr lang="de-DE" dirty="0" err="1"/>
              <a:t>ladung</a:t>
            </a:r>
            <a:r>
              <a:rPr lang="de-DE" dirty="0"/>
              <a:t> und ist nicht eichinvariant aber nach elektroschwacher </a:t>
            </a:r>
            <a:r>
              <a:rPr lang="de-DE" dirty="0" err="1"/>
              <a:t>symmetriebrechung</a:t>
            </a:r>
            <a:r>
              <a:rPr lang="de-DE" dirty="0"/>
              <a:t> mit </a:t>
            </a:r>
            <a:r>
              <a:rPr lang="de-DE" dirty="0" err="1"/>
              <a:t>Higgs</a:t>
            </a:r>
            <a:r>
              <a:rPr lang="de-DE" dirty="0"/>
              <a:t> Term. </a:t>
            </a:r>
            <a:r>
              <a:rPr lang="de-DE" dirty="0" err="1"/>
              <a:t>Fdldoperator</a:t>
            </a:r>
            <a:r>
              <a:rPr lang="de-DE" dirty="0"/>
              <a:t> hat Dimension 5 also keine </a:t>
            </a:r>
            <a:r>
              <a:rPr lang="de-DE" dirty="0" err="1"/>
              <a:t>renormalisierte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um </a:t>
            </a:r>
            <a:r>
              <a:rPr lang="de-DE" dirty="0" err="1"/>
              <a:t>rel</a:t>
            </a:r>
            <a:r>
              <a:rPr lang="de-DE" dirty="0"/>
              <a:t> wert für </a:t>
            </a:r>
            <a:r>
              <a:rPr lang="de-DE" dirty="0" err="1"/>
              <a:t>masse</a:t>
            </a:r>
            <a:r>
              <a:rPr lang="de-DE" dirty="0"/>
              <a:t> zu bekommen </a:t>
            </a:r>
            <a:r>
              <a:rPr lang="de-DE" dirty="0" err="1"/>
              <a:t>bracuht</a:t>
            </a:r>
            <a:r>
              <a:rPr lang="de-DE" dirty="0"/>
              <a:t> man sehr sehr schweres rechtshändiges </a:t>
            </a:r>
            <a:r>
              <a:rPr lang="de-DE" dirty="0" err="1"/>
              <a:t>neutrino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was typ 1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entspricht</a:t>
            </a:r>
          </a:p>
          <a:p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selbstkopplungen</a:t>
            </a:r>
            <a:r>
              <a:rPr lang="de-DE" dirty="0"/>
              <a:t> minimiere Potential und vergleiche Terme 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50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A3A23-90DA-6D4F-9A25-A1C44ECA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9DC5A-4A1E-7A44-A888-F62E66DF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Massen der SM-Teilchen21 (W±, Z, die geladenen Fermionen und das </a:t>
            </a:r>
            <a:r>
              <a:rPr lang="de-DE" dirty="0" err="1"/>
              <a:t>Higgs</a:t>
            </a:r>
            <a:r>
              <a:rPr lang="de-DE" dirty="0"/>
              <a:t> ab Sommer 2012) sind nun bekannt. Daher sind alle für die </a:t>
            </a:r>
            <a:r>
              <a:rPr lang="de-DE" dirty="0" err="1"/>
              <a:t>Higgs</a:t>
            </a:r>
            <a:r>
              <a:rPr lang="de-DE" dirty="0"/>
              <a:t>-</a:t>
            </a:r>
            <a:r>
              <a:rPr lang="de-DE" dirty="0" err="1"/>
              <a:t>Collider</a:t>
            </a:r>
            <a:r>
              <a:rPr lang="de-DE" dirty="0"/>
              <a:t>-Phänomenologie relevanten Kopplungen des </a:t>
            </a:r>
            <a:r>
              <a:rPr lang="de-DE" dirty="0" err="1"/>
              <a:t>Higgs-Bosons</a:t>
            </a:r>
            <a:r>
              <a:rPr lang="de-DE" dirty="0"/>
              <a:t> eindeutig vorhergesagt! Das bedeutet, dass jede Abweichung von diesen Vorhersagen in der </a:t>
            </a:r>
            <a:r>
              <a:rPr lang="de-DE" dirty="0" err="1"/>
              <a:t>Higgs</a:t>
            </a:r>
            <a:r>
              <a:rPr lang="de-DE" dirty="0"/>
              <a:t>-Phänomenologie einen Hinweis auf Physik jenseits des SM liefern würde. (Vor der </a:t>
            </a:r>
            <a:r>
              <a:rPr lang="de-DE" dirty="0" err="1"/>
              <a:t>Higgs</a:t>
            </a:r>
            <a:r>
              <a:rPr lang="de-DE" dirty="0"/>
              <a:t>-Entdeckung war </a:t>
            </a:r>
            <a:r>
              <a:rPr lang="de-DE" dirty="0" err="1"/>
              <a:t>mh</a:t>
            </a:r>
            <a:r>
              <a:rPr lang="de-DE" dirty="0"/>
              <a:t> der einzige unbekannte Parameter, und so wurden die Vorhersagen als eine Funktion von </a:t>
            </a:r>
            <a:r>
              <a:rPr lang="de-DE" dirty="0" err="1"/>
              <a:t>mh</a:t>
            </a:r>
            <a:r>
              <a:rPr lang="de-DE" dirty="0"/>
              <a:t> dargestellt).</a:t>
            </a:r>
          </a:p>
        </p:txBody>
      </p:sp>
    </p:spTree>
    <p:extLst>
      <p:ext uri="{BB962C8B-B14F-4D97-AF65-F5344CB8AC3E}">
        <p14:creationId xmlns:p14="http://schemas.microsoft.com/office/powerpoint/2010/main" val="14025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493AC-350A-D541-8AA4-41D83913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den Erweiterten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E068B-A335-A240-8D38-A190ED0A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 enthält eine Reihe von Eigenschaften, die aufgrund der Einfachheit des SM "zufällig" auftreten, aber oft "von Hand" in Erweiterungen des SM konstruiert werden müssen, um mit den experimentellen Beschränkungen übereinzustimmen. </a:t>
            </a:r>
          </a:p>
          <a:p>
            <a:r>
              <a:rPr lang="de-DE" dirty="0"/>
              <a:t>Das wären zum </a:t>
            </a:r>
            <a:r>
              <a:rPr lang="de-DE" dirty="0" err="1"/>
              <a:t>beispiel</a:t>
            </a:r>
            <a:r>
              <a:rPr lang="de-DE" dirty="0"/>
              <a:t>: Eigenschaften des SM - die minimale </a:t>
            </a:r>
            <a:r>
              <a:rPr lang="de-DE" dirty="0" err="1"/>
              <a:t>Flavor</a:t>
            </a:r>
            <a:r>
              <a:rPr lang="de-DE" dirty="0"/>
              <a:t>-Verletzung und die </a:t>
            </a:r>
            <a:r>
              <a:rPr lang="de-DE" dirty="0" err="1"/>
              <a:t>custodiale</a:t>
            </a:r>
            <a:r>
              <a:rPr lang="de-DE" dirty="0"/>
              <a:t> SU(2)-Symmetrie - Erweiterungen des </a:t>
            </a:r>
            <a:r>
              <a:rPr lang="de-DE" dirty="0" err="1"/>
              <a:t>Higgs</a:t>
            </a:r>
            <a:r>
              <a:rPr lang="de-DE" dirty="0"/>
              <a:t>-Sektors, die diese Eigenschaften nicht automatisch erhalten.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55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1C724-D0FD-7746-BCD3-31A02AB6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4A18B-A35E-7D40-A9C6-C140D2AD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1123-16A2-AC46-9A45-29F1308D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85277-0D49-D04E-969E-C39DD1CF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3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8E220-D0D8-1B45-A8EE-9D56779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82DDF-BA0C-C241-BA9F-A5A1434A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Einführung </a:t>
            </a:r>
          </a:p>
          <a:p>
            <a:pPr marL="514350" indent="-514350">
              <a:buAutoNum type="arabicPeriod"/>
            </a:pPr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sektors</a:t>
            </a:r>
            <a:r>
              <a:rPr lang="de-DE" dirty="0"/>
              <a:t> </a:t>
            </a:r>
          </a:p>
          <a:p>
            <a:pPr marL="514350" indent="-514350">
              <a:buAutoNum type="arabicPeriod"/>
            </a:pPr>
            <a:r>
              <a:rPr lang="de-DE" dirty="0"/>
              <a:t>Einführung in die erweiterten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  <a:p>
            <a:pPr marL="514350" indent="-514350">
              <a:buAutoNum type="arabicPeriod"/>
            </a:pPr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  <a:p>
            <a:pPr marL="514350" indent="-514350">
              <a:buAutoNum type="arabicPeriod"/>
            </a:pPr>
            <a:r>
              <a:rPr lang="de-DE" dirty="0"/>
              <a:t>Quellen </a:t>
            </a:r>
          </a:p>
        </p:txBody>
      </p:sp>
    </p:spTree>
    <p:extLst>
      <p:ext uri="{BB962C8B-B14F-4D97-AF65-F5344CB8AC3E}">
        <p14:creationId xmlns:p14="http://schemas.microsoft.com/office/powerpoint/2010/main" val="2969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77676-6622-D341-9C2E-BDA97901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30DBF-CAE6-A946-92AF-EEF336D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klärende Fragen: </a:t>
            </a:r>
          </a:p>
          <a:p>
            <a:pPr lvl="1"/>
            <a:r>
              <a:rPr lang="de-DE" dirty="0"/>
              <a:t>Was sind erweiterte </a:t>
            </a:r>
            <a:r>
              <a:rPr lang="de-DE" dirty="0" err="1"/>
              <a:t>Higgs</a:t>
            </a:r>
            <a:r>
              <a:rPr lang="de-DE" dirty="0"/>
              <a:t> Sektoren ?</a:t>
            </a:r>
          </a:p>
          <a:p>
            <a:pPr lvl="1"/>
            <a:r>
              <a:rPr lang="de-DE" dirty="0"/>
              <a:t>Warum braucht man sie ?</a:t>
            </a:r>
          </a:p>
          <a:p>
            <a:r>
              <a:rPr lang="de-DE" dirty="0"/>
              <a:t>Ein 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</p:spTree>
    <p:extLst>
      <p:ext uri="{BB962C8B-B14F-4D97-AF65-F5344CB8AC3E}">
        <p14:creationId xmlns:p14="http://schemas.microsoft.com/office/powerpoint/2010/main" val="262456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9F50-D661-BA4E-84B7-FCE1EAA3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F92F4-F34B-5443-B8DE-C8A5E70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Bei der Entdeckung des </a:t>
            </a:r>
            <a:r>
              <a:rPr lang="de-DE" dirty="0" err="1"/>
              <a:t>Higgs</a:t>
            </a:r>
            <a:r>
              <a:rPr lang="de-DE" dirty="0"/>
              <a:t> Teilchens 2012 stimmen experimentelle </a:t>
            </a:r>
            <a:r>
              <a:rPr lang="de-DE" dirty="0" err="1"/>
              <a:t>ereignisse</a:t>
            </a:r>
            <a:r>
              <a:rPr lang="de-DE" dirty="0"/>
              <a:t> mit dem SM überein. Abweichung von 10% in den wichtigsten </a:t>
            </a:r>
            <a:r>
              <a:rPr lang="de-DE" dirty="0" err="1"/>
              <a:t>kopplungen</a:t>
            </a:r>
            <a:r>
              <a:rPr lang="de-DE" dirty="0"/>
              <a:t> sind genauso möglich wie existenzzusätzlicher skalarer Teilchen die einen  erweiterten </a:t>
            </a:r>
            <a:r>
              <a:rPr lang="de-DE" dirty="0" err="1"/>
              <a:t>Higgs</a:t>
            </a:r>
            <a:r>
              <a:rPr lang="de-DE" dirty="0"/>
              <a:t>-Sektor bilden.</a:t>
            </a:r>
          </a:p>
          <a:p>
            <a:r>
              <a:rPr lang="de-DE" dirty="0"/>
              <a:t>Eichsektor: </a:t>
            </a:r>
          </a:p>
          <a:p>
            <a:r>
              <a:rPr lang="de-DE" dirty="0"/>
              <a:t>SM Lagrange hat folgende Eich Struktur 				mit der starken WW (Farbe) dem schwachen </a:t>
            </a:r>
            <a:r>
              <a:rPr lang="de-DE" dirty="0" err="1"/>
              <a:t>Isospin</a:t>
            </a:r>
            <a:r>
              <a:rPr lang="de-DE" dirty="0"/>
              <a:t> wobei L für die </a:t>
            </a:r>
            <a:r>
              <a:rPr lang="de-DE" dirty="0" err="1"/>
              <a:t>Likshändigen</a:t>
            </a:r>
            <a:r>
              <a:rPr lang="de-DE" dirty="0"/>
              <a:t> </a:t>
            </a:r>
            <a:r>
              <a:rPr lang="de-DE" dirty="0" err="1"/>
              <a:t>Ferminonen</a:t>
            </a:r>
            <a:r>
              <a:rPr lang="de-DE" dirty="0"/>
              <a:t> steht und Hyperladungsoperator </a:t>
            </a:r>
          </a:p>
          <a:p>
            <a:r>
              <a:rPr lang="de-DE" dirty="0"/>
              <a:t>Die </a:t>
            </a:r>
            <a:r>
              <a:rPr lang="de-DE" dirty="0" err="1"/>
              <a:t>Eichbosonendynmaik</a:t>
            </a:r>
            <a:r>
              <a:rPr lang="de-DE" dirty="0"/>
              <a:t> steckt in den </a:t>
            </a:r>
            <a:r>
              <a:rPr lang="de-DE" dirty="0" err="1"/>
              <a:t>termen</a:t>
            </a:r>
            <a:r>
              <a:rPr lang="de-DE" dirty="0"/>
              <a:t> der Feldstärke Tensoren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BC4D39-4D5E-D747-9FF9-90B3235092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6" y="4196166"/>
            <a:ext cx="2908300" cy="24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EF1E35-EC74-B242-8A88-C38976E1B8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31" y="5704174"/>
            <a:ext cx="4953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2825B-176C-D741-9CD1-E2EA86DA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AA1A0-FACD-8A4B-A200-067F31CF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Für U1 kommt B was wie in EM definiert ist für die anderen beiden hat </a:t>
            </a:r>
            <a:r>
              <a:rPr lang="de-DE" dirty="0" err="1"/>
              <a:t>Fledstärke</a:t>
            </a:r>
            <a:r>
              <a:rPr lang="de-DE" dirty="0"/>
              <a:t> Tensor kompliziertere Form die Kopplungsstärken enthält </a:t>
            </a:r>
          </a:p>
          <a:p>
            <a:r>
              <a:rPr lang="de-DE" dirty="0"/>
              <a:t>Die Eich </a:t>
            </a:r>
            <a:r>
              <a:rPr lang="de-DE" dirty="0" err="1"/>
              <a:t>interaktionen</a:t>
            </a:r>
            <a:r>
              <a:rPr lang="de-DE" dirty="0"/>
              <a:t> der Fermionen oder Skalare sind im Term  der </a:t>
            </a:r>
            <a:r>
              <a:rPr lang="de-DE" dirty="0" err="1"/>
              <a:t>Covarianten</a:t>
            </a:r>
            <a:r>
              <a:rPr lang="de-DE" dirty="0"/>
              <a:t> Ableitung wobei </a:t>
            </a:r>
            <a:r>
              <a:rPr lang="de-DE" dirty="0" err="1"/>
              <a:t>g</a:t>
            </a:r>
            <a:r>
              <a:rPr lang="de-DE" dirty="0"/>
              <a:t> den kopplungsstärken entspricht </a:t>
            </a:r>
          </a:p>
          <a:p>
            <a:endParaRPr lang="de-DE" dirty="0"/>
          </a:p>
          <a:p>
            <a:r>
              <a:rPr lang="de-DE" dirty="0"/>
              <a:t>Y Hypercharge </a:t>
            </a:r>
            <a:r>
              <a:rPr lang="de-DE" dirty="0" err="1"/>
              <a:t>operator</a:t>
            </a:r>
            <a:r>
              <a:rPr lang="de-DE" dirty="0"/>
              <a:t> t und T SU(2) </a:t>
            </a:r>
            <a:r>
              <a:rPr lang="de-DE" dirty="0" err="1"/>
              <a:t>bzw</a:t>
            </a:r>
            <a:r>
              <a:rPr lang="de-DE" dirty="0"/>
              <a:t> SU(3) Operatoren für Duplets sind SU(3) </a:t>
            </a:r>
            <a:r>
              <a:rPr lang="de-DE" dirty="0" err="1"/>
              <a:t>operatoren</a:t>
            </a:r>
            <a:r>
              <a:rPr lang="de-DE" dirty="0"/>
              <a:t> formen der Pauli </a:t>
            </a:r>
            <a:r>
              <a:rPr lang="de-DE" dirty="0" err="1"/>
              <a:t>matrizen</a:t>
            </a:r>
            <a:r>
              <a:rPr lang="de-DE" dirty="0"/>
              <a:t> </a:t>
            </a:r>
          </a:p>
          <a:p>
            <a:r>
              <a:rPr lang="de-DE" dirty="0"/>
              <a:t>Massenterm von Gauge Bosonen müsse form ½ m_B^2 </a:t>
            </a:r>
            <a:r>
              <a:rPr lang="de-DE" dirty="0" err="1"/>
              <a:t>B_mu</a:t>
            </a:r>
            <a:r>
              <a:rPr lang="de-DE" dirty="0"/>
              <a:t> </a:t>
            </a:r>
            <a:r>
              <a:rPr lang="de-DE" dirty="0" err="1"/>
              <a:t>B^mu</a:t>
            </a:r>
            <a:r>
              <a:rPr lang="de-DE" dirty="0"/>
              <a:t> haben da dieser aber nicht eichinvariant ist kann er nicht einfach so von Hand </a:t>
            </a:r>
            <a:r>
              <a:rPr lang="de-DE" dirty="0" err="1"/>
              <a:t>einngesetzt</a:t>
            </a:r>
            <a:r>
              <a:rPr lang="de-DE" dirty="0"/>
              <a:t> werden-&gt; ungebrochene </a:t>
            </a:r>
            <a:r>
              <a:rPr lang="de-DE" dirty="0" err="1"/>
              <a:t>Eichinivarianz</a:t>
            </a:r>
            <a:r>
              <a:rPr lang="de-DE" dirty="0"/>
              <a:t> impliziert das Gauge Bosonen Masselos sein müssen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FA8CC7-27A3-5F42-B979-9829A32CF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24" y="3429000"/>
            <a:ext cx="4419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93620-3CE8-4747-AE6D-F9D1D919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D597E9-3D8B-D443-9BA2-CF09692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1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Fermion </a:t>
            </a:r>
            <a:r>
              <a:rPr lang="de-DE" dirty="0" err="1"/>
              <a:t>Sektor:SM</a:t>
            </a:r>
            <a:r>
              <a:rPr lang="de-DE" dirty="0"/>
              <a:t> enthält  drei Generationen von Händigen Fermionen mit unterschiedlichen Transformationseigenschaften </a:t>
            </a:r>
          </a:p>
          <a:p>
            <a:r>
              <a:rPr lang="de-DE" dirty="0"/>
              <a:t>Mit Projektionsoperator bekommt man dann </a:t>
            </a:r>
            <a:r>
              <a:rPr lang="de-DE" dirty="0" err="1"/>
              <a:t>unpolaroisierten</a:t>
            </a:r>
            <a:r>
              <a:rPr lang="de-DE" dirty="0"/>
              <a:t> Dirac </a:t>
            </a:r>
            <a:r>
              <a:rPr lang="de-DE" dirty="0" err="1"/>
              <a:t>Spinor</a:t>
            </a:r>
            <a:r>
              <a:rPr lang="de-DE" dirty="0"/>
              <a:t>. Man kann </a:t>
            </a:r>
            <a:r>
              <a:rPr lang="de-DE" dirty="0" err="1"/>
              <a:t>duerch</a:t>
            </a:r>
            <a:r>
              <a:rPr lang="de-DE" dirty="0"/>
              <a:t> diese </a:t>
            </a:r>
            <a:r>
              <a:rPr lang="de-DE" dirty="0" err="1"/>
              <a:t>Eigenzustädne</a:t>
            </a:r>
            <a:r>
              <a:rPr lang="de-DE" dirty="0"/>
              <a:t> dann Dirac </a:t>
            </a:r>
            <a:r>
              <a:rPr lang="de-DE" dirty="0" err="1"/>
              <a:t>Lagrangian</a:t>
            </a:r>
            <a:r>
              <a:rPr lang="de-DE" dirty="0"/>
              <a:t> in Termen von händigen Fermionen aufschreiben. Dabei wird klar dass kinetischer Term in </a:t>
            </a:r>
            <a:r>
              <a:rPr lang="de-DE" dirty="0" err="1"/>
              <a:t>reechts</a:t>
            </a:r>
            <a:r>
              <a:rPr lang="de-DE" dirty="0"/>
              <a:t> und linkshändige Fermionen separiert. Die beiden Terme sind dann aber Gauge </a:t>
            </a:r>
            <a:r>
              <a:rPr lang="de-DE" dirty="0" err="1"/>
              <a:t>invariariant</a:t>
            </a:r>
            <a:r>
              <a:rPr lang="de-DE" dirty="0"/>
              <a:t>. </a:t>
            </a:r>
          </a:p>
          <a:p>
            <a:r>
              <a:rPr lang="de-DE" dirty="0"/>
              <a:t>(</a:t>
            </a:r>
            <a:r>
              <a:rPr lang="de-DE" dirty="0" err="1"/>
              <a:t>Tasi</a:t>
            </a:r>
            <a:r>
              <a:rPr lang="de-DE" dirty="0"/>
              <a:t> 2013)Anders sieht das bei dem Massenterm aus. Dieser separiert nicht sondern enthält links und rechthändige Fermionen </a:t>
            </a:r>
            <a:r>
              <a:rPr lang="de-DE" dirty="0" err="1"/>
              <a:t>mischterme</a:t>
            </a:r>
            <a:r>
              <a:rPr lang="de-DE" dirty="0"/>
              <a:t>. Da rechts und linkshändige Fermionen unterschiedliche                        Ladungen                  tragen , kann der Masseterm nicht </a:t>
            </a:r>
            <a:r>
              <a:rPr lang="de-DE" dirty="0" err="1"/>
              <a:t>eichinivariant</a:t>
            </a:r>
            <a:r>
              <a:rPr lang="de-DE" dirty="0"/>
              <a:t> sein und der Masseterm kann deshalb nicht von Hand eingesetzt werden. - &gt;ungebrochene Symmetrie impliziert Masselose Fermionen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06A3E1-B4B9-6648-B281-F944DDAECEC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8" y="4534915"/>
            <a:ext cx="1687314" cy="2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E5B3-0D3A-464C-AC94-B6729F5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B420D-AE76-FC4B-B7F3-2940EF22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 </a:t>
            </a:r>
            <a:r>
              <a:rPr lang="de-DE" dirty="0" err="1"/>
              <a:t>Higgs</a:t>
            </a:r>
            <a:r>
              <a:rPr lang="de-DE" dirty="0"/>
              <a:t> Mechanismus: Wie wir bereits gesehen haben, </a:t>
            </a:r>
            <a:r>
              <a:rPr lang="de-DE" dirty="0" err="1"/>
              <a:t>bruachen</a:t>
            </a:r>
            <a:r>
              <a:rPr lang="de-DE" dirty="0"/>
              <a:t> wir nun eine neue Zutat um die experimentell beobachteten Ereignisse (Massen) mit der Theoretischen vorhersage zu verknüpfen. Diese Zutat wird ein SU(2)_L Duplett skalares Feld sein was </a:t>
            </a:r>
            <a:r>
              <a:rPr lang="de-DE" dirty="0" err="1"/>
              <a:t>spontantet</a:t>
            </a:r>
            <a:r>
              <a:rPr lang="de-DE" dirty="0"/>
              <a:t> Symmetriebrechung von                        durch den </a:t>
            </a:r>
            <a:r>
              <a:rPr lang="de-DE" dirty="0" err="1"/>
              <a:t>Higgs</a:t>
            </a:r>
            <a:r>
              <a:rPr lang="de-DE" dirty="0"/>
              <a:t> Mechanismus hervorruft.  Diese Duplett </a:t>
            </a:r>
            <a:r>
              <a:rPr lang="de-DE" dirty="0" err="1"/>
              <a:t>feld</a:t>
            </a:r>
            <a:r>
              <a:rPr lang="de-DE" dirty="0"/>
              <a:t> kann folgendermaßen geschrieben </a:t>
            </a:r>
            <a:r>
              <a:rPr lang="de-DE" dirty="0" err="1"/>
              <a:t>weren</a:t>
            </a:r>
            <a:r>
              <a:rPr lang="de-DE" dirty="0"/>
              <a:t>: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Inhalt sind normierte reelle Felder, wobei Duplett an sich Y=1/2 und       </a:t>
            </a:r>
            <a:r>
              <a:rPr lang="de-DE" dirty="0" err="1"/>
              <a:t>Farb</a:t>
            </a:r>
            <a:r>
              <a:rPr lang="de-DE" dirty="0"/>
              <a:t> </a:t>
            </a:r>
            <a:r>
              <a:rPr lang="de-DE" dirty="0" err="1"/>
              <a:t>singlett</a:t>
            </a:r>
            <a:r>
              <a:rPr lang="de-DE" dirty="0"/>
              <a:t> entspricht 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5170AE-D1FB-564E-B411-87BACFFF13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20" y="3429000"/>
            <a:ext cx="1687314" cy="2466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1BC76F-39D9-9041-8B9F-2FCBD2D733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4" y="4507939"/>
            <a:ext cx="2806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4713-8AB9-4146-90ED-33769296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0CA78-BC63-3644-B407-8177BF1A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Der neue Lagrange mit unserer Duplett Feld kann dann wie folgt geschrieben werden</a:t>
            </a:r>
          </a:p>
          <a:p>
            <a:pPr marL="0" indent="0">
              <a:buNone/>
            </a:pPr>
            <a:r>
              <a:rPr lang="de-DE" dirty="0"/>
              <a:t>Erster Term Eich </a:t>
            </a:r>
            <a:r>
              <a:rPr lang="de-DE" dirty="0" err="1"/>
              <a:t>interaktionen</a:t>
            </a:r>
            <a:r>
              <a:rPr lang="de-DE" dirty="0"/>
              <a:t> zweiter Term potentielle Energie und dritter Term Yukawa Kopplungen vom skalaren </a:t>
            </a:r>
            <a:r>
              <a:rPr lang="de-DE" dirty="0" err="1"/>
              <a:t>Fekd</a:t>
            </a:r>
            <a:r>
              <a:rPr lang="de-DE" dirty="0"/>
              <a:t> mit </a:t>
            </a:r>
            <a:r>
              <a:rPr lang="de-DE" dirty="0" err="1"/>
              <a:t>fermionen</a:t>
            </a:r>
            <a:r>
              <a:rPr lang="de-DE" dirty="0"/>
              <a:t> Paaren. Daher erster Term für Eich </a:t>
            </a:r>
            <a:r>
              <a:rPr lang="de-DE" dirty="0" err="1"/>
              <a:t>Boson</a:t>
            </a:r>
            <a:r>
              <a:rPr lang="de-DE" dirty="0"/>
              <a:t> Massen, zweiter Term für </a:t>
            </a:r>
            <a:r>
              <a:rPr lang="de-DE" dirty="0" err="1"/>
              <a:t>Higgs</a:t>
            </a:r>
            <a:r>
              <a:rPr lang="de-DE" dirty="0"/>
              <a:t> Massen und dritter für Fermion Massen </a:t>
            </a:r>
          </a:p>
          <a:p>
            <a:pPr marL="0" indent="0">
              <a:buNone/>
            </a:pPr>
            <a:r>
              <a:rPr lang="de-DE" dirty="0"/>
              <a:t>Man sieht dass nur wenn </a:t>
            </a:r>
            <a:r>
              <a:rPr lang="de-DE" dirty="0" err="1"/>
              <a:t>Vacuumerwartungswert</a:t>
            </a:r>
            <a:r>
              <a:rPr lang="de-DE" dirty="0"/>
              <a:t> nichtverwindend das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eine Masse bekommt </a:t>
            </a:r>
          </a:p>
          <a:p>
            <a:r>
              <a:rPr lang="de-DE" dirty="0"/>
              <a:t>Eich Bosonen Masse aus erstem Term dem kinetischen Term  sowie Interaktionen von Bosonen mit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Boson</a:t>
            </a:r>
            <a:r>
              <a:rPr lang="de-DE" dirty="0"/>
              <a:t> </a:t>
            </a:r>
          </a:p>
          <a:p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vev</a:t>
            </a:r>
            <a:r>
              <a:rPr lang="de-DE" dirty="0"/>
              <a:t> hat uns die W und Z </a:t>
            </a:r>
            <a:r>
              <a:rPr lang="de-DE" dirty="0" err="1"/>
              <a:t>bosonen</a:t>
            </a:r>
            <a:r>
              <a:rPr lang="de-DE" dirty="0"/>
              <a:t> Masse Bosonen Masse gegeben Z </a:t>
            </a:r>
            <a:r>
              <a:rPr lang="de-DE" dirty="0" err="1"/>
              <a:t>Boson</a:t>
            </a:r>
            <a:r>
              <a:rPr lang="de-DE" dirty="0"/>
              <a:t> ixt orthogonal </a:t>
            </a:r>
            <a:r>
              <a:rPr lang="de-DE" dirty="0" err="1"/>
              <a:t>zusatand</a:t>
            </a:r>
            <a:r>
              <a:rPr lang="de-DE" dirty="0"/>
              <a:t> </a:t>
            </a:r>
            <a:r>
              <a:rPr lang="de-DE" dirty="0" err="1"/>
              <a:t>z</a:t>
            </a:r>
            <a:r>
              <a:rPr lang="de-DE" dirty="0"/>
              <a:t> Photon was keine </a:t>
            </a:r>
            <a:r>
              <a:rPr lang="de-DE" dirty="0" err="1"/>
              <a:t>masse</a:t>
            </a:r>
            <a:r>
              <a:rPr lang="de-DE" dirty="0"/>
              <a:t> von </a:t>
            </a:r>
            <a:r>
              <a:rPr lang="de-DE" dirty="0" err="1"/>
              <a:t>higgs</a:t>
            </a:r>
            <a:r>
              <a:rPr lang="de-DE" dirty="0"/>
              <a:t> erwartungswert bekommt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7CA3E7-A6F2-DD46-B5AA-604AE55AA0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26" y="2306494"/>
            <a:ext cx="3975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EE66-071F-4448-A805-18F0737F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1F2F2-D91A-B04C-B9EF-712B3C97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Für </a:t>
            </a:r>
            <a:r>
              <a:rPr lang="de-DE" dirty="0" err="1"/>
              <a:t>Leptonen</a:t>
            </a:r>
            <a:r>
              <a:rPr lang="de-DE" dirty="0"/>
              <a:t> Massen (gehören zu Fermionen also Yukawa </a:t>
            </a:r>
            <a:r>
              <a:rPr lang="de-DE" dirty="0" err="1"/>
              <a:t>anteil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Igoriere</a:t>
            </a:r>
            <a:r>
              <a:rPr lang="de-DE" dirty="0"/>
              <a:t> Neutrino </a:t>
            </a:r>
            <a:r>
              <a:rPr lang="de-DE" dirty="0" err="1"/>
              <a:t>massen</a:t>
            </a:r>
            <a:r>
              <a:rPr lang="de-DE" dirty="0"/>
              <a:t> sonst bräuchte man rechtshändige </a:t>
            </a:r>
            <a:r>
              <a:rPr lang="de-DE" dirty="0" err="1"/>
              <a:t>neutrinos</a:t>
            </a:r>
            <a:r>
              <a:rPr lang="de-DE" dirty="0"/>
              <a:t>: Lorentz </a:t>
            </a:r>
            <a:r>
              <a:rPr lang="de-DE" dirty="0" err="1"/>
              <a:t>invarianz</a:t>
            </a:r>
            <a:r>
              <a:rPr lang="de-DE" dirty="0"/>
              <a:t> führt dazu dass </a:t>
            </a:r>
            <a:r>
              <a:rPr lang="de-DE" dirty="0" err="1"/>
              <a:t>fermion</a:t>
            </a:r>
            <a:r>
              <a:rPr lang="de-DE" dirty="0"/>
              <a:t> </a:t>
            </a:r>
            <a:r>
              <a:rPr lang="de-DE" dirty="0" err="1"/>
              <a:t>spinore</a:t>
            </a:r>
            <a:r>
              <a:rPr lang="de-DE" dirty="0"/>
              <a:t> nur in paaren vorkommen weil </a:t>
            </a:r>
            <a:r>
              <a:rPr lang="de-DE" dirty="0" err="1"/>
              <a:t>fermionen</a:t>
            </a:r>
            <a:r>
              <a:rPr lang="de-DE" dirty="0"/>
              <a:t> </a:t>
            </a:r>
            <a:r>
              <a:rPr lang="de-DE" dirty="0" err="1"/>
              <a:t>feld</a:t>
            </a:r>
            <a:r>
              <a:rPr lang="de-DE" dirty="0"/>
              <a:t> </a:t>
            </a:r>
            <a:r>
              <a:rPr lang="de-DE" dirty="0" err="1"/>
              <a:t>dim</a:t>
            </a:r>
            <a:r>
              <a:rPr lang="de-DE" dirty="0"/>
              <a:t> 3/2 dann hat paar </a:t>
            </a:r>
            <a:r>
              <a:rPr lang="de-DE" dirty="0" err="1"/>
              <a:t>dim</a:t>
            </a:r>
            <a:r>
              <a:rPr lang="de-DE" dirty="0"/>
              <a:t> 3 </a:t>
            </a:r>
            <a:r>
              <a:rPr lang="de-DE" dirty="0" err="1"/>
              <a:t>kiobination</a:t>
            </a:r>
            <a:r>
              <a:rPr lang="de-DE" dirty="0"/>
              <a:t> mit einzelnem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duplett</a:t>
            </a:r>
            <a:r>
              <a:rPr lang="de-DE" dirty="0"/>
              <a:t> was </a:t>
            </a:r>
            <a:r>
              <a:rPr lang="de-DE" dirty="0" err="1"/>
              <a:t>massen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1 hat führt zur gesamt </a:t>
            </a:r>
            <a:r>
              <a:rPr lang="de-DE" dirty="0" err="1"/>
              <a:t>masssendimension</a:t>
            </a:r>
            <a:r>
              <a:rPr lang="de-DE" dirty="0"/>
              <a:t> 4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phi</a:t>
            </a:r>
            <a:r>
              <a:rPr lang="de-DE" dirty="0"/>
              <a:t> </a:t>
            </a:r>
            <a:r>
              <a:rPr lang="de-DE" dirty="0" err="1"/>
              <a:t>higgs</a:t>
            </a:r>
            <a:r>
              <a:rPr lang="de-DE" dirty="0"/>
              <a:t> ist SU(2)_L </a:t>
            </a:r>
            <a:r>
              <a:rPr lang="de-DE" dirty="0" err="1"/>
              <a:t>duplett</a:t>
            </a:r>
            <a:r>
              <a:rPr lang="de-DE" dirty="0"/>
              <a:t>. Damit Lagrange am ende Lorenz invariant muss unser </a:t>
            </a:r>
            <a:r>
              <a:rPr lang="de-DE" dirty="0" err="1"/>
              <a:t>Higgs</a:t>
            </a:r>
            <a:r>
              <a:rPr lang="de-DE" dirty="0"/>
              <a:t> mit einem Su(2)L( zum Beispiel </a:t>
            </a:r>
            <a:r>
              <a:rPr lang="de-DE" dirty="0" err="1"/>
              <a:t>Ll</a:t>
            </a:r>
            <a:r>
              <a:rPr lang="de-DE" dirty="0"/>
              <a:t>) Duplett gekoppelt </a:t>
            </a:r>
            <a:r>
              <a:rPr lang="de-DE" dirty="0" err="1"/>
              <a:t>werrden</a:t>
            </a:r>
            <a:r>
              <a:rPr lang="de-DE" dirty="0"/>
              <a:t> und und einem Su(2)L (</a:t>
            </a:r>
            <a:r>
              <a:rPr lang="de-DE" dirty="0" err="1"/>
              <a:t>zb</a:t>
            </a:r>
            <a:r>
              <a:rPr lang="de-DE" dirty="0"/>
              <a:t> er)</a:t>
            </a:r>
            <a:r>
              <a:rPr lang="de-DE" dirty="0" err="1"/>
              <a:t>singlett</a:t>
            </a:r>
            <a:r>
              <a:rPr lang="de-DE" dirty="0"/>
              <a:t>  so bekommt man dann </a:t>
            </a:r>
            <a:r>
              <a:rPr lang="de-DE" dirty="0" err="1"/>
              <a:t>masssen</a:t>
            </a:r>
            <a:r>
              <a:rPr lang="de-DE" dirty="0"/>
              <a:t> für diese eine Generation </a:t>
            </a:r>
            <a:r>
              <a:rPr lang="de-DE" dirty="0" err="1"/>
              <a:t>cvon</a:t>
            </a:r>
            <a:r>
              <a:rPr lang="de-DE" dirty="0"/>
              <a:t> </a:t>
            </a:r>
            <a:r>
              <a:rPr lang="de-DE" dirty="0" err="1"/>
              <a:t>Leptonen</a:t>
            </a:r>
            <a:r>
              <a:rPr lang="de-DE" dirty="0"/>
              <a:t> </a:t>
            </a:r>
            <a:r>
              <a:rPr lang="de-DE" dirty="0" err="1"/>
              <a:t>bsp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kopplung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Higgs</a:t>
            </a:r>
            <a:r>
              <a:rPr lang="de-DE" dirty="0"/>
              <a:t> . SM gibt keine </a:t>
            </a:r>
            <a:r>
              <a:rPr lang="de-DE" dirty="0" err="1"/>
              <a:t>erklärung</a:t>
            </a:r>
            <a:r>
              <a:rPr lang="de-DE" dirty="0"/>
              <a:t> für diese </a:t>
            </a:r>
            <a:r>
              <a:rPr lang="de-DE" dirty="0" err="1"/>
              <a:t>Masssen</a:t>
            </a:r>
            <a:r>
              <a:rPr lang="de-DE" dirty="0"/>
              <a:t> es sind nur </a:t>
            </a:r>
            <a:r>
              <a:rPr lang="de-DE" dirty="0" err="1"/>
              <a:t>berechungen</a:t>
            </a:r>
            <a:r>
              <a:rPr lang="de-DE" dirty="0"/>
              <a:t> die experimentell bestätigt werden. </a:t>
            </a:r>
            <a:r>
              <a:rPr lang="de-DE" dirty="0" err="1"/>
              <a:t>Hoffung</a:t>
            </a:r>
            <a:r>
              <a:rPr lang="de-DE" dirty="0"/>
              <a:t> dass andere </a:t>
            </a:r>
            <a:r>
              <a:rPr lang="de-DE" dirty="0" err="1"/>
              <a:t>Theorei</a:t>
            </a:r>
            <a:r>
              <a:rPr lang="de-DE" dirty="0"/>
              <a:t> von </a:t>
            </a:r>
            <a:r>
              <a:rPr lang="de-DE" dirty="0" err="1"/>
              <a:t>Flavorn</a:t>
            </a:r>
            <a:r>
              <a:rPr lang="de-DE" dirty="0"/>
              <a:t> Fermion Massen besser erklären können</a:t>
            </a:r>
          </a:p>
        </p:txBody>
      </p:sp>
    </p:spTree>
    <p:extLst>
      <p:ext uri="{BB962C8B-B14F-4D97-AF65-F5344CB8AC3E}">
        <p14:creationId xmlns:p14="http://schemas.microsoft.com/office/powerpoint/2010/main" val="34992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2DBE2A-B5B4-B14C-B083-E5E27ED75184}">
  <we:reference id="wa200002290" version="1.0.0.3" store="de-DE" storeType="OMEX"/>
  <we:alternateReferences>
    <we:reference id="wa200002290" version="1.0.0.3" store="de-DE" storeType="OMEX"/>
  </we:alternateReferences>
  <we:properties>
    <we:property name="anonymousId" value="&quot;&quot;"/>
    <we:property name="mathList" value="[{&quot;id&quot;:&quot;1&quot;,&quot;code&quot;:&quot;$$L_{Eich=-\\frac{1}{4}G_{\\mu \\nu}^{a}G^{a\\mu \\nu }-\\frac{1}{4}W_{\\mu \\nu}^{a}W^{a\\mu \\nu}-\\frac{1}{4}B_{\\mu \\nu}B^{\\mu \\nu}}$$&quot;,&quot;font&quot;:{&quot;size&quot;:18,&quot;family&quot;:&quot;Arial&quot;,&quot;color&quot;:&quot;black&quot;},&quot;type&quot;:&quot;$$&quot;},{&quot;id&quot;:&quot;1&quot;,&quot;code&quot;:&quot;$D_{\\mu}=\\,\\partial_{\\mu}-ig_{Y}B_{\\mu}Y-i\\,g_{L}W_{\\mu }^{a}T^{a}-ig_{C}G_{\\mu}^{a}t^{a}$&quot;,&quot;font&quot;:{&quot;size&quot;:12,&quot;family&quot;:&quot;Arial&quot;,&quot;color&quot;:&quot;black&quot;},&quot;type&quot;:&quot;$&quot;},{&quot;id&quot;:&quot;1&quot;,&quot;code&quot;:&quot;$SU\\left(2\\right)_{L}\\times U\\left(1\\right)_{Y}$&quot;,&quot;font&quot;:{&quot;size&quot;:12,&quot;family&quot;:&quot;Arial&quot;,&quot;color&quot;:&quot;black&quot;},&quot;type&quot;:&quot;$&quot;},{&quot;id&quot;:&quot;1&quot;,&quot;code&quot;:&quot;$\\Phi=\\begin{pmatrix}\n{\\Phi^{+}}\\\\\n{\\Phi^{0}}\\\\\n\\end{pmatrix}=\\begin{pmatrix}\n{\\Phi_{1\\,}+i\\Phi_{2\\,}}\\\\\n{\\Phi_{3\\,}+i\\,\\Phi_{4}}\\\\\n\\end{pmatrix}$&quot;,&quot;font&quot;:{&quot;size&quot;:12,&quot;family&quot;:&quot;Arial&quot;,&quot;color&quot;:&quot;black&quot;},&quot;type&quot;:&quot;$&quot;},{&quot;id&quot;:&quot;1&quot;,&quot;code&quot;:&quot;$L_{\\Phi}=\\,\\left(D_{\\mu}\\Phi\\right)^{\\dagger}\\left(D^{\\mu }\\Phi\\right)-V\\left(\\Phi\\right)+L_{Yukawa}$&quot;,&quot;font&quot;:{&quot;size&quot;:12,&quot;family&quot;:&quot;Arial&quot;,&quot;color&quot;:&quot;black&quot;},&quot;type&quot;:&quot;$&quot;}]"/>
    <we:property name="sidebarState" value="&quot;[true,true,true,true]&quot;"/>
    <we:property name="userEmail" value="&quot;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Macintosh PowerPoint</Application>
  <PresentationFormat>Breitbild</PresentationFormat>
  <Paragraphs>64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Erweiterte Higgs Sektoren </vt:lpstr>
      <vt:lpstr>Inhaltsverzeichnis </vt:lpstr>
      <vt:lpstr>Einführung </vt:lpstr>
      <vt:lpstr>Wiederholung des SM Higgs Sektors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</vt:lpstr>
      <vt:lpstr>Wiederholung SM Higgs Sektor </vt:lpstr>
      <vt:lpstr>Einführung in den Erweiterten Higgs Sektor </vt:lpstr>
      <vt:lpstr>Beispiel eines erweiterten Higgs Sektors 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Erweiterte Higgs Sektoren </dc:title>
  <dc:creator>izzi.arnold@web.de</dc:creator>
  <cp:lastModifiedBy>izzi.arnold@web.de</cp:lastModifiedBy>
  <cp:revision>28</cp:revision>
  <dcterms:created xsi:type="dcterms:W3CDTF">2021-06-22T11:04:11Z</dcterms:created>
  <dcterms:modified xsi:type="dcterms:W3CDTF">2021-06-23T14:47:10Z</dcterms:modified>
</cp:coreProperties>
</file>