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A0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4660"/>
  </p:normalViewPr>
  <p:slideViewPr>
    <p:cSldViewPr snapToGrid="0">
      <p:cViewPr varScale="1">
        <p:scale>
          <a:sx n="98" d="100"/>
          <a:sy n="98" d="100"/>
        </p:scale>
        <p:origin x="37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3773-1611-D795-1C26-9FEFF6C4A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824AF-ECC7-AF73-2D03-56F5FB1CE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C0E964-8959-36A2-2022-ACFB8A366487}"/>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EA781DD3-7FD1-87DA-5DDD-E544180F0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1D65-F107-EF04-9B60-88B46136C39D}"/>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67728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E3A0-B929-AA8B-A96B-C28401FBD1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FCA06-C33A-59F8-D669-30C7EB218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1DD63-B051-5109-3EA7-9E2701D8CA57}"/>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BDE58955-BFC6-151B-FDDA-F9CA64448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B8A8C-86E0-4DF1-969B-4107B5A6EF85}"/>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174993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BC478-EC04-109A-6B4A-ACE7E110D6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51A42-7EF6-5C6F-02E5-73686D5D07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83A2-CB90-D269-C0AA-39A23B2D9A14}"/>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CCFEE04E-AAAE-F907-9A3D-8EFBD1A76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929B1-C6C5-01EB-328E-544CA9DE8C79}"/>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81409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BD1D-F98F-8FB3-F0E4-1BD2BB116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F48FE-A440-951C-F6BF-7E313ED23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833B-33A3-AA0D-ACE8-DEB439914966}"/>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55EBC83F-FD5B-5281-C192-65D802E08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C974F-5DC7-900C-F770-4C002E394216}"/>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151516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23CC-9C04-9E02-15F6-F15E4A54A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353438-E2A3-8EE4-82DF-570255D8A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D6039-DEBE-9ECD-8890-C92DB9E61A3D}"/>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AB31330D-6C95-697D-0B00-6822D3037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A7E59-2FCA-308A-AFB2-CD3F3B4CD3BF}"/>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177406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30FE-0662-EBC5-D82D-6F9A8804B2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299D7-CFFA-47EA-8818-8F1274EDE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DAF67-4180-DC7C-89CF-5450F68D9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8BEB83-F2D4-2A70-0B3A-1CE860C7D354}"/>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6" name="Footer Placeholder 5">
            <a:extLst>
              <a:ext uri="{FF2B5EF4-FFF2-40B4-BE49-F238E27FC236}">
                <a16:creationId xmlns:a16="http://schemas.microsoft.com/office/drawing/2014/main" id="{8A52FE6E-0570-DE1F-DB63-F2193901F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B59A9-D713-478B-B797-2E1D2D73C7E9}"/>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326894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DE23-5B13-F8F9-08E3-CE4E0E0C65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3F512-C060-9419-9DCB-870143F22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BF9FC-1710-3940-38BA-48B28A4D5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B0014F-3D39-8D3B-13A1-08EF23AC4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7BE86-95AA-F852-0563-5F1759F6A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F1813D-7E5B-4CC0-FF20-76E63E2EEF18}"/>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8" name="Footer Placeholder 7">
            <a:extLst>
              <a:ext uri="{FF2B5EF4-FFF2-40B4-BE49-F238E27FC236}">
                <a16:creationId xmlns:a16="http://schemas.microsoft.com/office/drawing/2014/main" id="{5858C244-8652-2AD5-4485-1BD46A80AF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462F32-D547-0AC6-F649-1D43D411728B}"/>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240300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6F2D-A94E-EED7-09B4-99E6B1A3A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91434E-7731-C608-2FB1-AC788836B235}"/>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4" name="Footer Placeholder 3">
            <a:extLst>
              <a:ext uri="{FF2B5EF4-FFF2-40B4-BE49-F238E27FC236}">
                <a16:creationId xmlns:a16="http://schemas.microsoft.com/office/drawing/2014/main" id="{51A4EA97-5519-50A4-927B-F6A868FC2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EF82D-F09D-5870-49FE-7F47F6E366E4}"/>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209198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7AA8E-4E25-89F1-4DFB-95578101F00B}"/>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3" name="Footer Placeholder 2">
            <a:extLst>
              <a:ext uri="{FF2B5EF4-FFF2-40B4-BE49-F238E27FC236}">
                <a16:creationId xmlns:a16="http://schemas.microsoft.com/office/drawing/2014/main" id="{839205E0-07B3-6F19-8862-9613F0F3C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5AB537-B3D0-64BB-A2D0-AC9E93021A3F}"/>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283663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1492-327C-002F-C2ED-3E453A7EA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2EF64-F2AC-507E-F1B6-2DA481646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4358F7-D77B-2355-41ED-A52CEDA10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09996-D26F-8F1E-BAE5-848C81DCF4F8}"/>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6" name="Footer Placeholder 5">
            <a:extLst>
              <a:ext uri="{FF2B5EF4-FFF2-40B4-BE49-F238E27FC236}">
                <a16:creationId xmlns:a16="http://schemas.microsoft.com/office/drawing/2014/main" id="{D424284C-D786-68B7-9941-5181C90A5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4A7CB-7058-B58A-57DD-DA382F84AA5C}"/>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357864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A7BE-2D07-967F-FF6A-164193560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7FAA5-FD1C-86D0-5765-D2B9B47E3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D65A5-36EE-EC2B-F4C0-470CB931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2F55D-127B-7032-6276-638D90BF04E7}"/>
              </a:ext>
            </a:extLst>
          </p:cNvPr>
          <p:cNvSpPr>
            <a:spLocks noGrp="1"/>
          </p:cNvSpPr>
          <p:nvPr>
            <p:ph type="dt" sz="half" idx="10"/>
          </p:nvPr>
        </p:nvSpPr>
        <p:spPr/>
        <p:txBody>
          <a:bodyPr/>
          <a:lstStyle/>
          <a:p>
            <a:fld id="{E1E08DCB-F72A-40FD-AA35-AA9D7BE519F7}" type="datetimeFigureOut">
              <a:rPr lang="en-US" smtClean="0"/>
              <a:t>5/28/2025</a:t>
            </a:fld>
            <a:endParaRPr lang="en-US"/>
          </a:p>
        </p:txBody>
      </p:sp>
      <p:sp>
        <p:nvSpPr>
          <p:cNvPr id="6" name="Footer Placeholder 5">
            <a:extLst>
              <a:ext uri="{FF2B5EF4-FFF2-40B4-BE49-F238E27FC236}">
                <a16:creationId xmlns:a16="http://schemas.microsoft.com/office/drawing/2014/main" id="{192366DF-EB29-DEE1-3392-2A3195486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5BFA9-B8BB-F035-42A8-17429BE2B649}"/>
              </a:ext>
            </a:extLst>
          </p:cNvPr>
          <p:cNvSpPr>
            <a:spLocks noGrp="1"/>
          </p:cNvSpPr>
          <p:nvPr>
            <p:ph type="sldNum" sz="quarter" idx="12"/>
          </p:nvPr>
        </p:nvSpPr>
        <p:spPr/>
        <p:txBody>
          <a:bodyPr/>
          <a:lstStyle/>
          <a:p>
            <a:fld id="{183F91B2-332E-486C-A174-EEA7B1F1A691}" type="slidenum">
              <a:rPr lang="en-US" smtClean="0"/>
              <a:t>‹#›</a:t>
            </a:fld>
            <a:endParaRPr lang="en-US"/>
          </a:p>
        </p:txBody>
      </p:sp>
    </p:spTree>
    <p:extLst>
      <p:ext uri="{BB962C8B-B14F-4D97-AF65-F5344CB8AC3E}">
        <p14:creationId xmlns:p14="http://schemas.microsoft.com/office/powerpoint/2010/main" val="180588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E66EC-5336-EA25-D952-D9E2B28E6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C91CC-4852-F19B-EA9A-B58DA4258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5F20B-E231-779F-0080-C741DC70F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08DCB-F72A-40FD-AA35-AA9D7BE519F7}" type="datetimeFigureOut">
              <a:rPr lang="en-US" smtClean="0"/>
              <a:t>5/28/2025</a:t>
            </a:fld>
            <a:endParaRPr lang="en-US"/>
          </a:p>
        </p:txBody>
      </p:sp>
      <p:sp>
        <p:nvSpPr>
          <p:cNvPr id="5" name="Footer Placeholder 4">
            <a:extLst>
              <a:ext uri="{FF2B5EF4-FFF2-40B4-BE49-F238E27FC236}">
                <a16:creationId xmlns:a16="http://schemas.microsoft.com/office/drawing/2014/main" id="{B9E6FC16-A28F-C744-E5E5-B389E8E2F4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10398-C56F-EEE9-6392-403E262E6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F91B2-332E-486C-A174-EEA7B1F1A691}" type="slidenum">
              <a:rPr lang="en-US" smtClean="0"/>
              <a:t>‹#›</a:t>
            </a:fld>
            <a:endParaRPr lang="en-US"/>
          </a:p>
        </p:txBody>
      </p:sp>
    </p:spTree>
    <p:extLst>
      <p:ext uri="{BB962C8B-B14F-4D97-AF65-F5344CB8AC3E}">
        <p14:creationId xmlns:p14="http://schemas.microsoft.com/office/powerpoint/2010/main" val="336527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E5C-7214-7B77-3EBA-3B4D63EFF611}"/>
              </a:ext>
            </a:extLst>
          </p:cNvPr>
          <p:cNvSpPr>
            <a:spLocks noGrp="1"/>
          </p:cNvSpPr>
          <p:nvPr>
            <p:ph type="ctrTitle"/>
          </p:nvPr>
        </p:nvSpPr>
        <p:spPr>
          <a:xfrm>
            <a:off x="2586892" y="1169255"/>
            <a:ext cx="9144000" cy="2387600"/>
          </a:xfrm>
        </p:spPr>
        <p:txBody>
          <a:bodyPr/>
          <a:lstStyle/>
          <a:p>
            <a:r>
              <a:rPr lang="en-US" dirty="0"/>
              <a:t>BrainDump</a:t>
            </a:r>
          </a:p>
        </p:txBody>
      </p:sp>
      <p:sp>
        <p:nvSpPr>
          <p:cNvPr id="3" name="Subtitle 2">
            <a:extLst>
              <a:ext uri="{FF2B5EF4-FFF2-40B4-BE49-F238E27FC236}">
                <a16:creationId xmlns:a16="http://schemas.microsoft.com/office/drawing/2014/main" id="{90D0C3CE-1BF6-5F7A-3172-CE3F177E0A3B}"/>
              </a:ext>
            </a:extLst>
          </p:cNvPr>
          <p:cNvSpPr>
            <a:spLocks noGrp="1"/>
          </p:cNvSpPr>
          <p:nvPr>
            <p:ph type="subTitle" idx="1"/>
          </p:nvPr>
        </p:nvSpPr>
        <p:spPr>
          <a:xfrm>
            <a:off x="2696308" y="3429000"/>
            <a:ext cx="9144000" cy="1655762"/>
          </a:xfrm>
        </p:spPr>
        <p:txBody>
          <a:bodyPr/>
          <a:lstStyle/>
          <a:p>
            <a:r>
              <a:rPr lang="en-US" dirty="0"/>
              <a:t>A Knowledge Management Application</a:t>
            </a:r>
          </a:p>
        </p:txBody>
      </p:sp>
      <p:pic>
        <p:nvPicPr>
          <p:cNvPr id="5" name="Picture 4">
            <a:extLst>
              <a:ext uri="{FF2B5EF4-FFF2-40B4-BE49-F238E27FC236}">
                <a16:creationId xmlns:a16="http://schemas.microsoft.com/office/drawing/2014/main" id="{A62F9799-8789-3A9E-5C5E-0B062DBC2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527" y="1258276"/>
            <a:ext cx="3109547" cy="4146062"/>
          </a:xfrm>
          <a:prstGeom prst="rect">
            <a:avLst/>
          </a:prstGeom>
        </p:spPr>
      </p:pic>
    </p:spTree>
    <p:extLst>
      <p:ext uri="{BB962C8B-B14F-4D97-AF65-F5344CB8AC3E}">
        <p14:creationId xmlns:p14="http://schemas.microsoft.com/office/powerpoint/2010/main" val="46187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F02115E-F540-2879-8355-83D50DFF2C26}"/>
              </a:ext>
            </a:extLst>
          </p:cNvPr>
          <p:cNvSpPr/>
          <p:nvPr/>
        </p:nvSpPr>
        <p:spPr>
          <a:xfrm>
            <a:off x="711200" y="4620968"/>
            <a:ext cx="10449169" cy="1498478"/>
          </a:xfrm>
          <a:prstGeom prst="roundRect">
            <a:avLst>
              <a:gd name="adj" fmla="val 8844"/>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E7D5F5F-1B0B-37CF-BDB4-A5C594B19125}"/>
              </a:ext>
            </a:extLst>
          </p:cNvPr>
          <p:cNvSpPr/>
          <p:nvPr/>
        </p:nvSpPr>
        <p:spPr>
          <a:xfrm>
            <a:off x="711200" y="2729644"/>
            <a:ext cx="10449169" cy="1756387"/>
          </a:xfrm>
          <a:prstGeom prst="roundRect">
            <a:avLst>
              <a:gd name="adj" fmla="val 7768"/>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B7B52D6-0BCA-343F-9117-9EB6A6401EFC}"/>
              </a:ext>
            </a:extLst>
          </p:cNvPr>
          <p:cNvSpPr/>
          <p:nvPr/>
        </p:nvSpPr>
        <p:spPr>
          <a:xfrm>
            <a:off x="711200" y="1690688"/>
            <a:ext cx="10449169" cy="904019"/>
          </a:xfrm>
          <a:prstGeom prst="roundRect">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D8BBA-62FE-4A0F-6D6F-ADEEBC44A685}"/>
              </a:ext>
            </a:extLst>
          </p:cNvPr>
          <p:cNvSpPr>
            <a:spLocks noGrp="1"/>
          </p:cNvSpPr>
          <p:nvPr>
            <p:ph type="title"/>
          </p:nvPr>
        </p:nvSpPr>
        <p:spPr/>
        <p:txBody>
          <a:bodyPr/>
          <a:lstStyle/>
          <a:p>
            <a:r>
              <a:rPr lang="en-US" dirty="0"/>
              <a:t>System Description</a:t>
            </a:r>
          </a:p>
        </p:txBody>
      </p:sp>
      <p:sp>
        <p:nvSpPr>
          <p:cNvPr id="3" name="Content Placeholder 2">
            <a:extLst>
              <a:ext uri="{FF2B5EF4-FFF2-40B4-BE49-F238E27FC236}">
                <a16:creationId xmlns:a16="http://schemas.microsoft.com/office/drawing/2014/main" id="{78A754AF-E82B-BC80-8088-E77C46976D8F}"/>
              </a:ext>
            </a:extLst>
          </p:cNvPr>
          <p:cNvSpPr>
            <a:spLocks noGrp="1"/>
          </p:cNvSpPr>
          <p:nvPr>
            <p:ph idx="1"/>
          </p:nvPr>
        </p:nvSpPr>
        <p:spPr>
          <a:xfrm>
            <a:off x="838200" y="1825625"/>
            <a:ext cx="10322169" cy="4351338"/>
          </a:xfrm>
        </p:spPr>
        <p:txBody>
          <a:bodyPr>
            <a:normAutofit fontScale="92500" lnSpcReduction="20000"/>
          </a:bodyPr>
          <a:lstStyle/>
          <a:p>
            <a:pPr>
              <a:buNone/>
            </a:pPr>
            <a:r>
              <a:rPr lang="en-US" dirty="0"/>
              <a:t>BrainDump is a platform for </a:t>
            </a:r>
            <a:r>
              <a:rPr lang="en-US" i="1" u="sng" dirty="0"/>
              <a:t>creating</a:t>
            </a:r>
            <a:r>
              <a:rPr lang="en-US" dirty="0"/>
              <a:t>, </a:t>
            </a:r>
            <a:r>
              <a:rPr lang="en-US" i="1" u="sng" dirty="0"/>
              <a:t>publishing</a:t>
            </a:r>
            <a:r>
              <a:rPr lang="en-US" dirty="0"/>
              <a:t>, and </a:t>
            </a:r>
            <a:r>
              <a:rPr lang="en-US" i="1" u="sng" dirty="0"/>
              <a:t>sharing</a:t>
            </a:r>
            <a:r>
              <a:rPr lang="en-US" dirty="0"/>
              <a:t> knowledge in the form of written articles.</a:t>
            </a:r>
          </a:p>
          <a:p>
            <a:pPr>
              <a:buNone/>
            </a:pPr>
            <a:endParaRPr lang="en-US" dirty="0"/>
          </a:p>
          <a:p>
            <a:pPr>
              <a:buNone/>
            </a:pPr>
            <a:r>
              <a:rPr lang="en-US" sz="2600" dirty="0"/>
              <a:t>Users can create articles for either personal use, or to be shared publicly. Public articles can be searched for by other users and replied to. Users can like and bookmark articles, and follow authors they like. Authors of public articles can also create series, allowing for continuous updates on certain topics for others to subscribe to.</a:t>
            </a:r>
          </a:p>
          <a:p>
            <a:pPr>
              <a:buNone/>
            </a:pPr>
            <a:endParaRPr lang="en-US" dirty="0"/>
          </a:p>
          <a:p>
            <a:pPr marL="0" indent="0">
              <a:buNone/>
            </a:pPr>
            <a:r>
              <a:rPr lang="en-US" sz="2600" dirty="0"/>
              <a:t>BrainDump aims to be lightweight and suited to users needs. This is why all articles are written in simple Markdown, with optional version control. In order to suit all user needs, articles can be either private or public. Users are able to write on the go, and download articles for offline use.</a:t>
            </a:r>
          </a:p>
          <a:p>
            <a:endParaRPr lang="en-US" dirty="0"/>
          </a:p>
        </p:txBody>
      </p:sp>
    </p:spTree>
    <p:extLst>
      <p:ext uri="{BB962C8B-B14F-4D97-AF65-F5344CB8AC3E}">
        <p14:creationId xmlns:p14="http://schemas.microsoft.com/office/powerpoint/2010/main" val="391910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3F4967F-68B1-A766-3ADE-F56EF9D4059C}"/>
              </a:ext>
            </a:extLst>
          </p:cNvPr>
          <p:cNvSpPr/>
          <p:nvPr/>
        </p:nvSpPr>
        <p:spPr>
          <a:xfrm>
            <a:off x="719015" y="4493846"/>
            <a:ext cx="10355385" cy="1683117"/>
          </a:xfrm>
          <a:prstGeom prst="roundRect">
            <a:avLst>
              <a:gd name="adj" fmla="val 5987"/>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03EF4CF-CEAB-5398-3115-6722DE114209}"/>
              </a:ext>
            </a:extLst>
          </p:cNvPr>
          <p:cNvSpPr/>
          <p:nvPr/>
        </p:nvSpPr>
        <p:spPr>
          <a:xfrm>
            <a:off x="719015" y="1899138"/>
            <a:ext cx="10355385" cy="2047631"/>
          </a:xfrm>
          <a:prstGeom prst="roundRect">
            <a:avLst>
              <a:gd name="adj" fmla="val 6036"/>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425F4-96D7-583A-8310-3353E3C4E14B}"/>
              </a:ext>
            </a:extLst>
          </p:cNvPr>
          <p:cNvSpPr>
            <a:spLocks noGrp="1"/>
          </p:cNvSpPr>
          <p:nvPr>
            <p:ph type="title"/>
          </p:nvPr>
        </p:nvSpPr>
        <p:spPr/>
        <p:txBody>
          <a:bodyPr/>
          <a:lstStyle/>
          <a:p>
            <a:r>
              <a:rPr lang="en-US" dirty="0"/>
              <a:t>Functionality – All Users</a:t>
            </a:r>
          </a:p>
        </p:txBody>
      </p:sp>
      <p:sp>
        <p:nvSpPr>
          <p:cNvPr id="3" name="Content Placeholder 2">
            <a:extLst>
              <a:ext uri="{FF2B5EF4-FFF2-40B4-BE49-F238E27FC236}">
                <a16:creationId xmlns:a16="http://schemas.microsoft.com/office/drawing/2014/main" id="{D9BFE8FE-1D41-5D5E-05B1-044A8F2B4B62}"/>
              </a:ext>
            </a:extLst>
          </p:cNvPr>
          <p:cNvSpPr>
            <a:spLocks noGrp="1"/>
          </p:cNvSpPr>
          <p:nvPr>
            <p:ph idx="1"/>
          </p:nvPr>
        </p:nvSpPr>
        <p:spPr>
          <a:xfrm>
            <a:off x="838200" y="1555262"/>
            <a:ext cx="10150231" cy="4621701"/>
          </a:xfrm>
        </p:spPr>
        <p:txBody>
          <a:bodyPr>
            <a:normAutofit/>
          </a:bodyPr>
          <a:lstStyle/>
          <a:p>
            <a:pPr>
              <a:buNone/>
            </a:pPr>
            <a:endParaRPr lang="en-US" b="1" dirty="0"/>
          </a:p>
          <a:p>
            <a:pPr>
              <a:buFont typeface="+mj-lt"/>
              <a:buAutoNum type="arabicPeriod"/>
            </a:pPr>
            <a:r>
              <a:rPr lang="en-US" sz="2400" dirty="0"/>
              <a:t>All users including guests can browse public articles on a home page.</a:t>
            </a:r>
          </a:p>
          <a:p>
            <a:pPr>
              <a:buFont typeface="+mj-lt"/>
              <a:buAutoNum type="arabicPeriod"/>
            </a:pPr>
            <a:r>
              <a:rPr lang="en-US" sz="2400" dirty="0"/>
              <a:t>All users can filter articles by tags or authors, and sort by metrics such as popularity.</a:t>
            </a:r>
          </a:p>
          <a:p>
            <a:pPr>
              <a:buFont typeface="+mj-lt"/>
              <a:buAutoNum type="arabicPeriod"/>
            </a:pPr>
            <a:r>
              <a:rPr lang="en-US" sz="2400" dirty="0"/>
              <a:t>All users can download public articles as Markdown for offline use.</a:t>
            </a:r>
          </a:p>
          <a:p>
            <a:pPr>
              <a:buFont typeface="+mj-lt"/>
              <a:buAutoNum type="arabicPeriod"/>
            </a:pPr>
            <a:endParaRPr lang="en-US" sz="2400" dirty="0"/>
          </a:p>
          <a:p>
            <a:pPr>
              <a:buFont typeface="+mj-lt"/>
              <a:buAutoNum type="arabicPeriod"/>
            </a:pPr>
            <a:endParaRPr lang="en-US" sz="2400" dirty="0"/>
          </a:p>
          <a:p>
            <a:pPr>
              <a:buFont typeface="+mj-lt"/>
              <a:buAutoNum type="arabicPeriod"/>
            </a:pPr>
            <a:r>
              <a:rPr lang="en-US" sz="2400" dirty="0"/>
              <a:t>Guests can create accounts using an e-mail (or possibly, a prior existing Google / GitHub account using OAuth).</a:t>
            </a:r>
          </a:p>
          <a:p>
            <a:pPr>
              <a:buFont typeface="+mj-lt"/>
              <a:buAutoNum type="arabicPeriod"/>
            </a:pPr>
            <a:r>
              <a:rPr lang="en-US" sz="2400" dirty="0"/>
              <a:t>Users can sign into pre-existing accounts to access reader / writer privileges.</a:t>
            </a:r>
          </a:p>
          <a:p>
            <a:pPr>
              <a:buFont typeface="+mj-lt"/>
              <a:buAutoNum type="arabicPeriod"/>
            </a:pPr>
            <a:endParaRPr lang="en-US" dirty="0"/>
          </a:p>
          <a:p>
            <a:endParaRPr lang="en-US" dirty="0"/>
          </a:p>
        </p:txBody>
      </p:sp>
    </p:spTree>
    <p:extLst>
      <p:ext uri="{BB962C8B-B14F-4D97-AF65-F5344CB8AC3E}">
        <p14:creationId xmlns:p14="http://schemas.microsoft.com/office/powerpoint/2010/main" val="417142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BDE7508-B8ED-6249-A3E3-5B722B5A2F85}"/>
              </a:ext>
            </a:extLst>
          </p:cNvPr>
          <p:cNvSpPr/>
          <p:nvPr/>
        </p:nvSpPr>
        <p:spPr>
          <a:xfrm>
            <a:off x="758092" y="2125785"/>
            <a:ext cx="10363200" cy="1070707"/>
          </a:xfrm>
          <a:prstGeom prst="roundRect">
            <a:avLst>
              <a:gd name="adj" fmla="val 7908"/>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7A007A1-2995-378D-1DF4-3CEB88EBA8B9}"/>
              </a:ext>
            </a:extLst>
          </p:cNvPr>
          <p:cNvSpPr/>
          <p:nvPr/>
        </p:nvSpPr>
        <p:spPr>
          <a:xfrm>
            <a:off x="758092" y="4898293"/>
            <a:ext cx="10371016" cy="1109785"/>
          </a:xfrm>
          <a:prstGeom prst="roundRect">
            <a:avLst>
              <a:gd name="adj" fmla="val 6808"/>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55D9E2A-1DBF-ADA0-63D8-BD7F84A243AC}"/>
              </a:ext>
            </a:extLst>
          </p:cNvPr>
          <p:cNvSpPr/>
          <p:nvPr/>
        </p:nvSpPr>
        <p:spPr>
          <a:xfrm>
            <a:off x="758092" y="3429000"/>
            <a:ext cx="10371016" cy="1236785"/>
          </a:xfrm>
          <a:prstGeom prst="roundRect">
            <a:avLst>
              <a:gd name="adj" fmla="val 8452"/>
            </a:avLst>
          </a:prstGeom>
          <a:solidFill>
            <a:srgbClr val="C7A09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DA10F-C84D-85AE-4AE2-7CB06027BE2E}"/>
              </a:ext>
            </a:extLst>
          </p:cNvPr>
          <p:cNvSpPr>
            <a:spLocks noGrp="1"/>
          </p:cNvSpPr>
          <p:nvPr>
            <p:ph type="title"/>
          </p:nvPr>
        </p:nvSpPr>
        <p:spPr/>
        <p:txBody>
          <a:bodyPr/>
          <a:lstStyle/>
          <a:p>
            <a:r>
              <a:rPr lang="en-US" dirty="0"/>
              <a:t>Functionality – Authenticated Users</a:t>
            </a:r>
          </a:p>
        </p:txBody>
      </p:sp>
      <p:sp>
        <p:nvSpPr>
          <p:cNvPr id="3" name="Content Placeholder 2">
            <a:extLst>
              <a:ext uri="{FF2B5EF4-FFF2-40B4-BE49-F238E27FC236}">
                <a16:creationId xmlns:a16="http://schemas.microsoft.com/office/drawing/2014/main" id="{D233C5EC-DDF8-A07C-FFBF-8DA6D24C920C}"/>
              </a:ext>
            </a:extLst>
          </p:cNvPr>
          <p:cNvSpPr>
            <a:spLocks noGrp="1"/>
          </p:cNvSpPr>
          <p:nvPr>
            <p:ph idx="1"/>
          </p:nvPr>
        </p:nvSpPr>
        <p:spPr>
          <a:xfrm>
            <a:off x="838200" y="2235321"/>
            <a:ext cx="10017369" cy="4351338"/>
          </a:xfrm>
        </p:spPr>
        <p:txBody>
          <a:bodyPr/>
          <a:lstStyle/>
          <a:p>
            <a:pPr>
              <a:buFont typeface="+mj-lt"/>
              <a:buAutoNum type="arabicPeriod"/>
            </a:pPr>
            <a:r>
              <a:rPr lang="en-US" dirty="0"/>
              <a:t>Providers can create private and public articles from inside the application.</a:t>
            </a:r>
          </a:p>
          <a:p>
            <a:pPr>
              <a:buFont typeface="+mj-lt"/>
              <a:buAutoNum type="arabicPeriod"/>
            </a:pPr>
            <a:endParaRPr lang="en-US" dirty="0"/>
          </a:p>
          <a:p>
            <a:pPr>
              <a:buFont typeface="+mj-lt"/>
              <a:buAutoNum type="arabicPeriod"/>
            </a:pPr>
            <a:r>
              <a:rPr lang="en-US" dirty="0"/>
              <a:t>Providers and Customers can both create comments on articles, and review articles by liking them.</a:t>
            </a:r>
          </a:p>
          <a:p>
            <a:pPr>
              <a:buFont typeface="+mj-lt"/>
              <a:buAutoNum type="arabicPeriod"/>
            </a:pPr>
            <a:endParaRPr lang="en-US" dirty="0"/>
          </a:p>
          <a:p>
            <a:pPr>
              <a:buFont typeface="+mj-lt"/>
              <a:buAutoNum type="arabicPeriod"/>
            </a:pPr>
            <a:r>
              <a:rPr lang="en-US" dirty="0"/>
              <a:t>Providers and Customers can both add articles and article series to curated collections, such as Favorites or Bookmarks.</a:t>
            </a:r>
          </a:p>
          <a:p>
            <a:endParaRPr lang="en-US" dirty="0"/>
          </a:p>
        </p:txBody>
      </p:sp>
    </p:spTree>
    <p:extLst>
      <p:ext uri="{BB962C8B-B14F-4D97-AF65-F5344CB8AC3E}">
        <p14:creationId xmlns:p14="http://schemas.microsoft.com/office/powerpoint/2010/main" val="406181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BrainDump</vt:lpstr>
      <vt:lpstr>System Description</vt:lpstr>
      <vt:lpstr>Functionality – All Users</vt:lpstr>
      <vt:lpstr>Functionality – Authenticated Users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 Foreman</dc:creator>
  <cp:lastModifiedBy>Seb Foreman</cp:lastModifiedBy>
  <cp:revision>1</cp:revision>
  <dcterms:created xsi:type="dcterms:W3CDTF">2025-05-29T02:06:51Z</dcterms:created>
  <dcterms:modified xsi:type="dcterms:W3CDTF">2025-05-29T02:07:33Z</dcterms:modified>
</cp:coreProperties>
</file>