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Alexandria Medium"/>
      <p:regular r:id="rId25"/>
      <p:bold r:id="rId26"/>
    </p:embeddedFont>
    <p:embeddedFont>
      <p:font typeface="Poppins"/>
      <p:regular r:id="rId27"/>
      <p:bold r:id="rId28"/>
      <p:italic r:id="rId29"/>
      <p:boldItalic r:id="rId30"/>
    </p:embeddedFont>
    <p:embeddedFont>
      <p:font typeface="Albert Sans"/>
      <p:regular r:id="rId31"/>
      <p:bold r:id="rId32"/>
      <p:italic r:id="rId33"/>
      <p:boldItalic r:id="rId34"/>
    </p:embeddedFont>
    <p:embeddedFont>
      <p:font typeface="Alexandri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4FF6EA-0627-4B9D-8097-C7C42A87BB98}">
  <a:tblStyle styleId="{614FF6EA-0627-4B9D-8097-C7C42A87BB9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lexandriaMedium-bold.fntdata"/><Relationship Id="rId25" Type="http://schemas.openxmlformats.org/officeDocument/2006/relationships/font" Target="fonts/AlexandriaMedium-regular.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lbertSans-regular.fntdata"/><Relationship Id="rId30" Type="http://schemas.openxmlformats.org/officeDocument/2006/relationships/font" Target="fonts/Poppins-boldItalic.fntdata"/><Relationship Id="rId11" Type="http://schemas.openxmlformats.org/officeDocument/2006/relationships/slide" Target="slides/slide6.xml"/><Relationship Id="rId33" Type="http://schemas.openxmlformats.org/officeDocument/2006/relationships/font" Target="fonts/AlbertSans-italic.fntdata"/><Relationship Id="rId10" Type="http://schemas.openxmlformats.org/officeDocument/2006/relationships/slide" Target="slides/slide5.xml"/><Relationship Id="rId32" Type="http://schemas.openxmlformats.org/officeDocument/2006/relationships/font" Target="fonts/AlbertSans-bold.fntdata"/><Relationship Id="rId13" Type="http://schemas.openxmlformats.org/officeDocument/2006/relationships/slide" Target="slides/slide8.xml"/><Relationship Id="rId35" Type="http://schemas.openxmlformats.org/officeDocument/2006/relationships/font" Target="fonts/Alexandria-regular.fntdata"/><Relationship Id="rId12" Type="http://schemas.openxmlformats.org/officeDocument/2006/relationships/slide" Target="slides/slide7.xml"/><Relationship Id="rId34" Type="http://schemas.openxmlformats.org/officeDocument/2006/relationships/font" Target="fonts/AlbertSans-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Alexandria-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58abb5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58abb5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6bcfdf5ad0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6bcfdf5ad0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6bcfdf5ad0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6bcfdf5ad0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6bcfdf5ad0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6bcfdf5ad0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6bcfdf5ad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6bcfdf5ad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6bcfdf5ad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6bcfdf5ad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58abb5fb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58abb5fb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6bcfdf5ad0_1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6bcfdf5ad0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6bcfdf5ad0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6bcfdf5ad0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6bcfdf5ad0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6bcfdf5ad0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6bcfdf5ad0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6bcfdf5ad0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703cb3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703cb3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6bcfdf5ad0_1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6bcfdf5ad0_1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6bcfdf5ad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6bcfdf5ad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572bee519d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572bee519d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6bcfdf5ad0_1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6bcfdf5ad0_1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bcfdf5ad0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bcfdf5ad0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5703cb3a7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5703cb3a7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703cb3a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703cb3a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11" name="Google Shape;11;p2"/>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49" name="Google Shape;49;p11"/>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50" name="Google Shape;50;p11"/>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55" name="Google Shape;55;p13"/>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57" name="Google Shape;57;p13"/>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8" name="Google Shape;58;p13"/>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0" name="Google Shape;60;p13"/>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2" name="Google Shape;62;p13"/>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4" name="Google Shape;64;p13"/>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6" name="Google Shape;66;p13"/>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8" name="Google Shape;68;p13"/>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0" name="Google Shape;70;p13"/>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b="-35825" l="-6643" r="27548" t="13471"/>
          <a:stretch/>
        </p:blipFill>
        <p:spPr>
          <a:xfrm>
            <a:off x="5819050" y="0"/>
            <a:ext cx="3324950" cy="5143500"/>
          </a:xfrm>
          <a:prstGeom prst="rect">
            <a:avLst/>
          </a:prstGeom>
          <a:noFill/>
          <a:ln>
            <a:noFill/>
          </a:ln>
        </p:spPr>
      </p:pic>
      <p:pic>
        <p:nvPicPr>
          <p:cNvPr id="74" name="Google Shape;74;p14"/>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75" name="Google Shape;75;p14"/>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6" name="Google Shape;76;p14"/>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2272" l="-19689" r="19690" t="41478"/>
          <a:stretch/>
        </p:blipFill>
        <p:spPr>
          <a:xfrm flipH="1" rot="10800000">
            <a:off x="0" y="-2285"/>
            <a:ext cx="9144000" cy="5148070"/>
          </a:xfrm>
          <a:prstGeom prst="rect">
            <a:avLst/>
          </a:prstGeom>
          <a:noFill/>
          <a:ln>
            <a:noFill/>
          </a:ln>
        </p:spPr>
      </p:pic>
      <p:sp>
        <p:nvSpPr>
          <p:cNvPr id="79" name="Google Shape;79;p15"/>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0" name="Google Shape;80;p15"/>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81" name="Shape 81"/>
        <p:cNvGrpSpPr/>
        <p:nvPr/>
      </p:nvGrpSpPr>
      <p:grpSpPr>
        <a:xfrm>
          <a:off x="0" y="0"/>
          <a:ext cx="0" cy="0"/>
          <a:chOff x="0" y="0"/>
          <a:chExt cx="0" cy="0"/>
        </a:xfrm>
      </p:grpSpPr>
      <p:pic>
        <p:nvPicPr>
          <p:cNvPr id="82" name="Google Shape;82;p16"/>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83" name="Google Shape;83;p16"/>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4" name="Google Shape;84;p16"/>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87" name="Google Shape;87;p17"/>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8" name="Google Shape;88;p17"/>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solidFill>
          <a:schemeClr val="lt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91" name="Google Shape;91;p18"/>
          <p:cNvSpPr txBox="1"/>
          <p:nvPr>
            <p:ph type="title"/>
          </p:nvPr>
        </p:nvSpPr>
        <p:spPr>
          <a:xfrm>
            <a:off x="15454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2" name="Google Shape;92;p18"/>
          <p:cNvSpPr txBox="1"/>
          <p:nvPr>
            <p:ph idx="1" type="body"/>
          </p:nvPr>
        </p:nvSpPr>
        <p:spPr>
          <a:xfrm>
            <a:off x="15454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95" name="Google Shape;95;p19"/>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7" name="Google Shape;97;p19"/>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19"/>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99" name="Google Shape;99;p19"/>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03" name="Google Shape;103;p20"/>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4" name="Google Shape;104;p2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05" name="Google Shape;105;p20"/>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6" name="Google Shape;106;p20"/>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20"/>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8" name="Google Shape;108;p20"/>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20"/>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b="-40" l="36283" r="-6" t="30"/>
          <a:stretch/>
        </p:blipFill>
        <p:spPr>
          <a:xfrm rot="10800000">
            <a:off x="5864950" y="-3275"/>
            <a:ext cx="3279050" cy="5146775"/>
          </a:xfrm>
          <a:prstGeom prst="rect">
            <a:avLst/>
          </a:prstGeom>
          <a:noFill/>
          <a:ln>
            <a:noFill/>
          </a:ln>
        </p:spPr>
      </p:pic>
      <p:sp>
        <p:nvSpPr>
          <p:cNvPr id="16" name="Google Shape;16;p3"/>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715100" y="2074250"/>
            <a:ext cx="7708800" cy="1253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6000"/>
              <a:buNone/>
              <a:defRPr sz="7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10"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12" name="Google Shape;112;p21"/>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2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14" name="Google Shape;114;p21"/>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5" name="Google Shape;115;p21"/>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21"/>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7" name="Google Shape;117;p21"/>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 name="Google Shape;118;p21"/>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121" name="Google Shape;121;p22"/>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2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23" name="Google Shape;123;p22"/>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22"/>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5" name="Google Shape;125;p22"/>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6" name="Google Shape;126;p22"/>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2"/>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22"/>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9" name="Google Shape;129;p22"/>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30" name="Shape 130"/>
        <p:cNvGrpSpPr/>
        <p:nvPr/>
      </p:nvGrpSpPr>
      <p:grpSpPr>
        <a:xfrm>
          <a:off x="0" y="0"/>
          <a:ext cx="0" cy="0"/>
          <a:chOff x="0" y="0"/>
          <a:chExt cx="0" cy="0"/>
        </a:xfrm>
      </p:grpSpPr>
      <p:sp>
        <p:nvSpPr>
          <p:cNvPr id="131" name="Google Shape;131;p23"/>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2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3" name="Google Shape;133;p23"/>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4" name="Google Shape;134;p23"/>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5" name="Google Shape;135;p23"/>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6" name="Google Shape;136;p23"/>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7" name="Google Shape;137;p23"/>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23"/>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9" name="Google Shape;139;p23"/>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0" name="Google Shape;140;p23"/>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23"/>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23"/>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3" name="Google Shape;143;p23"/>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144" name="Shape 144"/>
        <p:cNvGrpSpPr/>
        <p:nvPr/>
      </p:nvGrpSpPr>
      <p:grpSpPr>
        <a:xfrm>
          <a:off x="0" y="0"/>
          <a:ext cx="0" cy="0"/>
          <a:chOff x="0" y="0"/>
          <a:chExt cx="0" cy="0"/>
        </a:xfrm>
      </p:grpSpPr>
      <p:pic>
        <p:nvPicPr>
          <p:cNvPr id="145" name="Google Shape;145;p24"/>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46" name="Google Shape;146;p24"/>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7" name="Google Shape;147;p24"/>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24"/>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9" name="Google Shape;149;p24"/>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150"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52" name="Google Shape;152;p2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53" name="Google Shape;153;p25"/>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25"/>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25"/>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6" name="Google Shape;156;p25"/>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25"/>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8" name="Google Shape;158;p25"/>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161" name="Shape 161"/>
        <p:cNvGrpSpPr/>
        <p:nvPr/>
      </p:nvGrpSpPr>
      <p:grpSpPr>
        <a:xfrm>
          <a:off x="0" y="0"/>
          <a:ext cx="0" cy="0"/>
          <a:chOff x="0" y="0"/>
          <a:chExt cx="0" cy="0"/>
        </a:xfrm>
      </p:grpSpPr>
      <p:pic>
        <p:nvPicPr>
          <p:cNvPr id="162" name="Google Shape;162;p27"/>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63" name="Google Shape;163;p27"/>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64" name="Google Shape;164;p2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b="-11170" l="-6643" r="27548" t="-11183"/>
          <a:stretch/>
        </p:blipFill>
        <p:spPr>
          <a:xfrm>
            <a:off x="5819050" y="0"/>
            <a:ext cx="3324950" cy="5143500"/>
          </a:xfrm>
          <a:prstGeom prst="rect">
            <a:avLst/>
          </a:prstGeom>
          <a:noFill/>
          <a:ln>
            <a:noFill/>
          </a:ln>
        </p:spPr>
      </p:pic>
      <p:sp>
        <p:nvSpPr>
          <p:cNvPr id="167" name="Google Shape;167;p2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168" name="Shape 168"/>
        <p:cNvGrpSpPr/>
        <p:nvPr/>
      </p:nvGrpSpPr>
      <p:grpSpPr>
        <a:xfrm>
          <a:off x="0" y="0"/>
          <a:ext cx="0" cy="0"/>
          <a:chOff x="0" y="0"/>
          <a:chExt cx="0" cy="0"/>
        </a:xfrm>
      </p:grpSpPr>
      <p:pic>
        <p:nvPicPr>
          <p:cNvPr id="169" name="Google Shape;169;p29"/>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70" name="Google Shape;170;p29"/>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171" name="Google Shape;171;p29"/>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2" name="Google Shape;172;p29"/>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3" name="Google Shape;173;p29"/>
          <p:cNvSpPr txBox="1"/>
          <p:nvPr/>
        </p:nvSpPr>
        <p:spPr>
          <a:xfrm>
            <a:off x="4571863" y="2278000"/>
            <a:ext cx="2683800" cy="49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Albert Sans"/>
                <a:ea typeface="Albert Sans"/>
                <a:cs typeface="Albert Sans"/>
                <a:sym typeface="Albert Sans"/>
              </a:rPr>
              <a:t>CREDITS: This presentation template was created by </a:t>
            </a:r>
            <a:r>
              <a:rPr b="1" lang="en" sz="9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Slidesgo</a:t>
            </a:r>
            <a:r>
              <a:rPr lang="en" sz="900">
                <a:solidFill>
                  <a:schemeClr val="dk1"/>
                </a:solidFill>
                <a:latin typeface="Albert Sans"/>
                <a:ea typeface="Albert Sans"/>
                <a:cs typeface="Albert Sans"/>
                <a:sym typeface="Albert Sans"/>
              </a:rPr>
              <a:t>, and includes icons by </a:t>
            </a:r>
            <a:r>
              <a:rPr b="1" lang="en" sz="9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a:solidFill>
                  <a:schemeClr val="dk1"/>
                </a:solidFill>
                <a:uFill>
                  <a:noFill/>
                </a:uFill>
                <a:latin typeface="Albert Sans"/>
                <a:ea typeface="Albert Sans"/>
                <a:cs typeface="Albert Sans"/>
                <a:sym typeface="Albert Sans"/>
                <a:hlinkClick r:id="rId5">
                  <a:extLst>
                    <a:ext uri="{A12FA001-AC4F-418D-AE19-62706E023703}">
                      <ahyp:hlinkClr val="tx"/>
                    </a:ext>
                  </a:extLst>
                </a:hlinkClick>
              </a:rPr>
              <a:t>Freepik</a:t>
            </a:r>
            <a:endParaRPr b="1" sz="900">
              <a:solidFill>
                <a:schemeClr val="dk1"/>
              </a:solidFill>
              <a:latin typeface="Albert Sans"/>
              <a:ea typeface="Albert Sans"/>
              <a:cs typeface="Albert Sans"/>
              <a:sym typeface="Albert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174"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b="-35825" l="-6643" r="27548" t="13471"/>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b="-108521" l="-235242" r="44460" t="44962"/>
          <a:stretch/>
        </p:blipFill>
        <p:spPr>
          <a:xfrm flipH="1" rot="10800000">
            <a:off x="-10680" y="-2437"/>
            <a:ext cx="9144080" cy="5148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41635" l="174697" r="177064" t="-83399"/>
          <a:stretch/>
        </p:blipFill>
        <p:spPr>
          <a:xfrm>
            <a:off x="1325" y="-1637"/>
            <a:ext cx="9141450" cy="5146775"/>
          </a:xfrm>
          <a:prstGeom prst="rect">
            <a:avLst/>
          </a:prstGeom>
          <a:noFill/>
          <a:ln>
            <a:noFill/>
          </a:ln>
        </p:spPr>
      </p:pic>
      <p:sp>
        <p:nvSpPr>
          <p:cNvPr id="21" name="Google Shape;21;p4"/>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2" name="Google Shape;22;p4"/>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23" name="Google Shape;23;p4"/>
          <p:cNvSpPr/>
          <p:nvPr>
            <p:ph idx="2" type="pic"/>
          </p:nvPr>
        </p:nvSpPr>
        <p:spPr>
          <a:xfrm>
            <a:off x="5715175" y="75"/>
            <a:ext cx="3429000" cy="51435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177"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b="-6811" l="-55210" r="55209" t="50562"/>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26" name="Google Shape;26;p5"/>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8" name="Google Shape;28;p5"/>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31" name="Google Shape;31;p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34585" l="130683" r="175247" t="-50527"/>
          <a:stretch/>
        </p:blipFill>
        <p:spPr>
          <a:xfrm>
            <a:off x="1325" y="-1637"/>
            <a:ext cx="9141450" cy="5146775"/>
          </a:xfrm>
          <a:prstGeom prst="rect">
            <a:avLst/>
          </a:prstGeom>
          <a:noFill/>
          <a:ln>
            <a:noFill/>
          </a:ln>
        </p:spPr>
      </p:pic>
      <p:sp>
        <p:nvSpPr>
          <p:cNvPr id="34" name="Google Shape;34;p7"/>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35" name="Google Shape;35;p7"/>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36" name="Google Shape;36;p7"/>
          <p:cNvSpPr/>
          <p:nvPr>
            <p:ph idx="2" type="pic"/>
          </p:nvPr>
        </p:nvSpPr>
        <p:spPr>
          <a:xfrm>
            <a:off x="5714900" y="-75"/>
            <a:ext cx="34290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7"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39" name="Google Shape;39;p8"/>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0"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42" name="Google Shape;42;p9"/>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ph idx="2" type="pic"/>
          </p:nvPr>
        </p:nvSpPr>
        <p:spPr>
          <a:xfrm>
            <a:off x="0" y="0"/>
            <a:ext cx="9144000" cy="5143500"/>
          </a:xfrm>
          <a:prstGeom prst="rect">
            <a:avLst/>
          </a:prstGeom>
          <a:noFill/>
          <a:ln>
            <a:noFill/>
          </a:ln>
        </p:spPr>
      </p:sp>
      <p:sp>
        <p:nvSpPr>
          <p:cNvPr id="46" name="Google Shape;46;p10"/>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p:txBody>
      </p:sp>
      <p:sp>
        <p:nvSpPr>
          <p:cNvPr id="7" name="Google Shape;7;p1"/>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5.png"/><Relationship Id="rId5" Type="http://schemas.openxmlformats.org/officeDocument/2006/relationships/image" Target="../media/image18.png"/><Relationship Id="rId6"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mailto:aaanaemili@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ctrTitle"/>
          </p:nvPr>
        </p:nvSpPr>
        <p:spPr>
          <a:xfrm>
            <a:off x="261750" y="963925"/>
            <a:ext cx="5274300" cy="363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6000"/>
              <a:t>Student Mental Health Analysis</a:t>
            </a:r>
            <a:endParaRPr sz="6000"/>
          </a:p>
        </p:txBody>
      </p:sp>
      <p:cxnSp>
        <p:nvCxnSpPr>
          <p:cNvPr id="185" name="Google Shape;185;p32"/>
          <p:cNvCxnSpPr/>
          <p:nvPr/>
        </p:nvCxnSpPr>
        <p:spPr>
          <a:xfrm rot="10800000">
            <a:off x="3572900" y="3337325"/>
            <a:ext cx="497400" cy="497400"/>
          </a:xfrm>
          <a:prstGeom prst="straightConnector1">
            <a:avLst/>
          </a:prstGeom>
          <a:noFill/>
          <a:ln cap="flat" cmpd="sng" w="9525">
            <a:solidFill>
              <a:schemeClr val="dk2"/>
            </a:solidFill>
            <a:prstDash val="solid"/>
            <a:round/>
            <a:headEnd len="med" w="med" type="none"/>
            <a:tailEnd len="med" w="med" type="none"/>
          </a:ln>
        </p:spPr>
      </p:cxnSp>
      <p:sp>
        <p:nvSpPr>
          <p:cNvPr id="186" name="Google Shape;186;p32"/>
          <p:cNvSpPr txBox="1"/>
          <p:nvPr/>
        </p:nvSpPr>
        <p:spPr>
          <a:xfrm>
            <a:off x="4135725" y="4476125"/>
            <a:ext cx="485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Poppins"/>
                <a:ea typeface="Poppins"/>
                <a:cs typeface="Poppins"/>
                <a:sym typeface="Poppins"/>
              </a:rPr>
              <a:t>By: Emiliana Quratu’ain - Hacktiv8 x IBM SkillsBuild</a:t>
            </a:r>
            <a:endParaRPr b="1">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715100" y="333525"/>
            <a:ext cx="36345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Lifestyles and Wellness Factors</a:t>
            </a:r>
            <a:endParaRPr/>
          </a:p>
        </p:txBody>
      </p:sp>
      <p:sp>
        <p:nvSpPr>
          <p:cNvPr id="272" name="Google Shape;272;p41"/>
          <p:cNvSpPr txBox="1"/>
          <p:nvPr>
            <p:ph idx="1" type="body"/>
          </p:nvPr>
        </p:nvSpPr>
        <p:spPr>
          <a:xfrm>
            <a:off x="603950" y="3248700"/>
            <a:ext cx="6305400" cy="18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Charts illustrate the general mental health condition of students. Most students report moderate stress levels, as shown in the countplot. The depression and anxiety scores also follow a moderate distribution.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t>
            </a:r>
            <a:r>
              <a:rPr b="1" lang="en"/>
              <a:t>countplot </a:t>
            </a:r>
            <a:r>
              <a:rPr lang="en"/>
              <a:t>to show stress level distribution, and </a:t>
            </a:r>
            <a:r>
              <a:rPr b="1" lang="en"/>
              <a:t>histplot</a:t>
            </a:r>
            <a:r>
              <a:rPr lang="en"/>
              <a:t> with </a:t>
            </a:r>
            <a:r>
              <a:rPr b="1" lang="en"/>
              <a:t>subplot </a:t>
            </a:r>
            <a:r>
              <a:rPr lang="en"/>
              <a:t>to display depression and anxiety scores side by side.</a:t>
            </a:r>
            <a:endParaRPr/>
          </a:p>
        </p:txBody>
      </p:sp>
      <p:pic>
        <p:nvPicPr>
          <p:cNvPr id="273" name="Google Shape;273;p41" title="stress level.png"/>
          <p:cNvPicPr preferRelativeResize="0"/>
          <p:nvPr/>
        </p:nvPicPr>
        <p:blipFill>
          <a:blip r:embed="rId3">
            <a:alphaModFix/>
          </a:blip>
          <a:stretch>
            <a:fillRect/>
          </a:stretch>
        </p:blipFill>
        <p:spPr>
          <a:xfrm>
            <a:off x="603950" y="1374525"/>
            <a:ext cx="3053001" cy="1825350"/>
          </a:xfrm>
          <a:prstGeom prst="rect">
            <a:avLst/>
          </a:prstGeom>
          <a:noFill/>
          <a:ln>
            <a:noFill/>
          </a:ln>
        </p:spPr>
      </p:pic>
      <p:pic>
        <p:nvPicPr>
          <p:cNvPr id="274" name="Google Shape;274;p41" title="depression and anxiety.png"/>
          <p:cNvPicPr preferRelativeResize="0"/>
          <p:nvPr/>
        </p:nvPicPr>
        <p:blipFill>
          <a:blip r:embed="rId4">
            <a:alphaModFix/>
          </a:blip>
          <a:stretch>
            <a:fillRect/>
          </a:stretch>
        </p:blipFill>
        <p:spPr>
          <a:xfrm>
            <a:off x="3868601" y="1401863"/>
            <a:ext cx="4486347" cy="177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ph type="title"/>
          </p:nvPr>
        </p:nvSpPr>
        <p:spPr>
          <a:xfrm>
            <a:off x="715100" y="333525"/>
            <a:ext cx="36345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Mental Health Condition</a:t>
            </a:r>
            <a:endParaRPr/>
          </a:p>
        </p:txBody>
      </p:sp>
      <p:sp>
        <p:nvSpPr>
          <p:cNvPr id="280" name="Google Shape;280;p42"/>
          <p:cNvSpPr txBox="1"/>
          <p:nvPr>
            <p:ph idx="1" type="body"/>
          </p:nvPr>
        </p:nvSpPr>
        <p:spPr>
          <a:xfrm>
            <a:off x="603950" y="3248700"/>
            <a:ext cx="6305400" cy="18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charts show how stress levels vary based on lifestyle factors. We used </a:t>
            </a:r>
            <a:r>
              <a:rPr b="1" lang="en"/>
              <a:t>boxplot</a:t>
            </a:r>
            <a:r>
              <a:rPr lang="en"/>
              <a:t> to explore the relationship between stress level and sleep quality, physical activity, and diet quality. Interestingly, </a:t>
            </a:r>
            <a:r>
              <a:rPr lang="en"/>
              <a:t>there</a:t>
            </a:r>
            <a:r>
              <a:rPr lang="en"/>
              <a:t> is no strong difference in stress levels </a:t>
            </a:r>
            <a:r>
              <a:rPr lang="en"/>
              <a:t>across</a:t>
            </a:r>
            <a:r>
              <a:rPr lang="en"/>
              <a:t> these lifestyle habits.</a:t>
            </a:r>
            <a:endParaRPr/>
          </a:p>
        </p:txBody>
      </p:sp>
      <p:pic>
        <p:nvPicPr>
          <p:cNvPr id="281" name="Google Shape;281;p42" title="sleep quality.png"/>
          <p:cNvPicPr preferRelativeResize="0"/>
          <p:nvPr/>
        </p:nvPicPr>
        <p:blipFill>
          <a:blip r:embed="rId3">
            <a:alphaModFix/>
          </a:blip>
          <a:stretch>
            <a:fillRect/>
          </a:stretch>
        </p:blipFill>
        <p:spPr>
          <a:xfrm>
            <a:off x="152575" y="1440263"/>
            <a:ext cx="2708551" cy="1541398"/>
          </a:xfrm>
          <a:prstGeom prst="rect">
            <a:avLst/>
          </a:prstGeom>
          <a:noFill/>
          <a:ln>
            <a:noFill/>
          </a:ln>
        </p:spPr>
      </p:pic>
      <p:pic>
        <p:nvPicPr>
          <p:cNvPr id="282" name="Google Shape;282;p42" title="physical activity.png"/>
          <p:cNvPicPr preferRelativeResize="0"/>
          <p:nvPr/>
        </p:nvPicPr>
        <p:blipFill>
          <a:blip r:embed="rId4">
            <a:alphaModFix/>
          </a:blip>
          <a:stretch>
            <a:fillRect/>
          </a:stretch>
        </p:blipFill>
        <p:spPr>
          <a:xfrm>
            <a:off x="3083350" y="1445300"/>
            <a:ext cx="2708550" cy="1531313"/>
          </a:xfrm>
          <a:prstGeom prst="rect">
            <a:avLst/>
          </a:prstGeom>
          <a:noFill/>
          <a:ln>
            <a:noFill/>
          </a:ln>
        </p:spPr>
      </p:pic>
      <p:pic>
        <p:nvPicPr>
          <p:cNvPr id="283" name="Google Shape;283;p42" title="diet quality.png"/>
          <p:cNvPicPr preferRelativeResize="0"/>
          <p:nvPr/>
        </p:nvPicPr>
        <p:blipFill>
          <a:blip r:embed="rId5">
            <a:alphaModFix/>
          </a:blip>
          <a:stretch>
            <a:fillRect/>
          </a:stretch>
        </p:blipFill>
        <p:spPr>
          <a:xfrm>
            <a:off x="6087998" y="1452800"/>
            <a:ext cx="2708551" cy="15163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715100" y="333525"/>
            <a:ext cx="36345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Support and Counseling Service</a:t>
            </a:r>
            <a:endParaRPr/>
          </a:p>
        </p:txBody>
      </p:sp>
      <p:sp>
        <p:nvSpPr>
          <p:cNvPr id="289" name="Google Shape;289;p43"/>
          <p:cNvSpPr txBox="1"/>
          <p:nvPr>
            <p:ph idx="1" type="body"/>
          </p:nvPr>
        </p:nvSpPr>
        <p:spPr>
          <a:xfrm>
            <a:off x="603950" y="3248700"/>
            <a:ext cx="5321700" cy="18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charts explore how support systems and personal background relate to students’stress levels. We used</a:t>
            </a:r>
            <a:r>
              <a:rPr b="1" lang="en"/>
              <a:t> countplot </a:t>
            </a:r>
            <a:r>
              <a:rPr lang="en"/>
              <a:t>to show the usage of counseling services and the presence of family mental health history. Meanwhile, </a:t>
            </a:r>
            <a:r>
              <a:rPr b="1" lang="en"/>
              <a:t>boxplot</a:t>
            </a:r>
            <a:r>
              <a:rPr lang="en"/>
              <a:t> helps us understand how stress levels vary based on social support and relationship status.</a:t>
            </a:r>
            <a:endParaRPr/>
          </a:p>
        </p:txBody>
      </p:sp>
      <p:pic>
        <p:nvPicPr>
          <p:cNvPr id="290" name="Google Shape;290;p43" title="counseling service.png"/>
          <p:cNvPicPr preferRelativeResize="0"/>
          <p:nvPr/>
        </p:nvPicPr>
        <p:blipFill>
          <a:blip r:embed="rId3">
            <a:alphaModFix/>
          </a:blip>
          <a:stretch>
            <a:fillRect/>
          </a:stretch>
        </p:blipFill>
        <p:spPr>
          <a:xfrm>
            <a:off x="0" y="1388725"/>
            <a:ext cx="2485950" cy="1644484"/>
          </a:xfrm>
          <a:prstGeom prst="rect">
            <a:avLst/>
          </a:prstGeom>
          <a:noFill/>
          <a:ln>
            <a:noFill/>
          </a:ln>
        </p:spPr>
      </p:pic>
      <p:pic>
        <p:nvPicPr>
          <p:cNvPr id="291" name="Google Shape;291;p43" title="social support.png"/>
          <p:cNvPicPr preferRelativeResize="0"/>
          <p:nvPr/>
        </p:nvPicPr>
        <p:blipFill>
          <a:blip r:embed="rId4">
            <a:alphaModFix/>
          </a:blip>
          <a:stretch>
            <a:fillRect/>
          </a:stretch>
        </p:blipFill>
        <p:spPr>
          <a:xfrm>
            <a:off x="2485950" y="1388724"/>
            <a:ext cx="2223415" cy="1644475"/>
          </a:xfrm>
          <a:prstGeom prst="rect">
            <a:avLst/>
          </a:prstGeom>
          <a:noFill/>
          <a:ln>
            <a:noFill/>
          </a:ln>
        </p:spPr>
      </p:pic>
      <p:pic>
        <p:nvPicPr>
          <p:cNvPr id="292" name="Google Shape;292;p43" title="relationship.png"/>
          <p:cNvPicPr preferRelativeResize="0"/>
          <p:nvPr/>
        </p:nvPicPr>
        <p:blipFill>
          <a:blip r:embed="rId5">
            <a:alphaModFix/>
          </a:blip>
          <a:stretch>
            <a:fillRect/>
          </a:stretch>
        </p:blipFill>
        <p:spPr>
          <a:xfrm>
            <a:off x="4709375" y="1459825"/>
            <a:ext cx="2265625" cy="1688543"/>
          </a:xfrm>
          <a:prstGeom prst="rect">
            <a:avLst/>
          </a:prstGeom>
          <a:noFill/>
          <a:ln>
            <a:noFill/>
          </a:ln>
        </p:spPr>
      </p:pic>
      <p:pic>
        <p:nvPicPr>
          <p:cNvPr id="293" name="Google Shape;293;p43" title="family history.png"/>
          <p:cNvPicPr preferRelativeResize="0"/>
          <p:nvPr/>
        </p:nvPicPr>
        <p:blipFill>
          <a:blip r:embed="rId6">
            <a:alphaModFix/>
          </a:blip>
          <a:stretch>
            <a:fillRect/>
          </a:stretch>
        </p:blipFill>
        <p:spPr>
          <a:xfrm>
            <a:off x="6975000" y="1481875"/>
            <a:ext cx="2265627" cy="1644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type="title"/>
          </p:nvPr>
        </p:nvSpPr>
        <p:spPr>
          <a:xfrm>
            <a:off x="715100" y="333525"/>
            <a:ext cx="36345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Academic and Financial Pressure</a:t>
            </a:r>
            <a:endParaRPr/>
          </a:p>
        </p:txBody>
      </p:sp>
      <p:sp>
        <p:nvSpPr>
          <p:cNvPr id="299" name="Google Shape;299;p44"/>
          <p:cNvSpPr txBox="1"/>
          <p:nvPr>
            <p:ph idx="1" type="body"/>
          </p:nvPr>
        </p:nvSpPr>
        <p:spPr>
          <a:xfrm>
            <a:off x="603950" y="3248700"/>
            <a:ext cx="5795700" cy="18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charts examine how academic and financial pressure affect student stress levels. The scatter plot shows no strong relationship between CGPA and stress. However, students with higher financial stress tend to report higher stress levels. Semester credit load appears to have little variation in stress level across the range.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t>
            </a:r>
            <a:r>
              <a:rPr b="1" lang="en"/>
              <a:t>scatter</a:t>
            </a:r>
            <a:r>
              <a:rPr b="1" lang="en"/>
              <a:t> plot</a:t>
            </a:r>
            <a:r>
              <a:rPr lang="en"/>
              <a:t>, </a:t>
            </a:r>
            <a:r>
              <a:rPr b="1" lang="en"/>
              <a:t>boxplot</a:t>
            </a:r>
            <a:r>
              <a:rPr lang="en"/>
              <a:t>, and </a:t>
            </a:r>
            <a:r>
              <a:rPr b="1" lang="en"/>
              <a:t>stripplot</a:t>
            </a:r>
            <a:r>
              <a:rPr lang="en"/>
              <a:t> to visualize these relationships.</a:t>
            </a:r>
            <a:endParaRPr/>
          </a:p>
        </p:txBody>
      </p:sp>
      <p:pic>
        <p:nvPicPr>
          <p:cNvPr id="300" name="Google Shape;300;p44" title="cgpa.png"/>
          <p:cNvPicPr preferRelativeResize="0"/>
          <p:nvPr/>
        </p:nvPicPr>
        <p:blipFill>
          <a:blip r:embed="rId3">
            <a:alphaModFix/>
          </a:blip>
          <a:stretch>
            <a:fillRect/>
          </a:stretch>
        </p:blipFill>
        <p:spPr>
          <a:xfrm>
            <a:off x="603950" y="1263563"/>
            <a:ext cx="2652712" cy="1894800"/>
          </a:xfrm>
          <a:prstGeom prst="rect">
            <a:avLst/>
          </a:prstGeom>
          <a:noFill/>
          <a:ln>
            <a:noFill/>
          </a:ln>
        </p:spPr>
      </p:pic>
      <p:pic>
        <p:nvPicPr>
          <p:cNvPr id="301" name="Google Shape;301;p44" title="financial.png"/>
          <p:cNvPicPr preferRelativeResize="0"/>
          <p:nvPr/>
        </p:nvPicPr>
        <p:blipFill>
          <a:blip r:embed="rId4">
            <a:alphaModFix/>
          </a:blip>
          <a:stretch>
            <a:fillRect/>
          </a:stretch>
        </p:blipFill>
        <p:spPr>
          <a:xfrm>
            <a:off x="3470925" y="1357600"/>
            <a:ext cx="2561425" cy="1800775"/>
          </a:xfrm>
          <a:prstGeom prst="rect">
            <a:avLst/>
          </a:prstGeom>
          <a:noFill/>
          <a:ln>
            <a:noFill/>
          </a:ln>
        </p:spPr>
      </p:pic>
      <p:pic>
        <p:nvPicPr>
          <p:cNvPr id="302" name="Google Shape;302;p44" title="semester credit.png"/>
          <p:cNvPicPr preferRelativeResize="0"/>
          <p:nvPr/>
        </p:nvPicPr>
        <p:blipFill>
          <a:blip r:embed="rId5">
            <a:alphaModFix/>
          </a:blip>
          <a:stretch>
            <a:fillRect/>
          </a:stretch>
        </p:blipFill>
        <p:spPr>
          <a:xfrm>
            <a:off x="6184725" y="1417825"/>
            <a:ext cx="2746817" cy="1680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371425" y="1050725"/>
            <a:ext cx="72726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Conclusion and Recommendations</a:t>
            </a:r>
            <a:endParaRPr sz="5500"/>
          </a:p>
        </p:txBody>
      </p:sp>
      <p:cxnSp>
        <p:nvCxnSpPr>
          <p:cNvPr id="308" name="Google Shape;308;p45">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6"/>
          <p:cNvSpPr txBox="1"/>
          <p:nvPr>
            <p:ph idx="1" type="subTitle"/>
          </p:nvPr>
        </p:nvSpPr>
        <p:spPr>
          <a:xfrm>
            <a:off x="490525" y="1411075"/>
            <a:ext cx="4937400" cy="31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summary is based on insights generated using IBM Granite AI, which have been paraphrased and condensed for clarity.</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Most students are aged 18-22, with a slight male majority.</a:t>
            </a:r>
            <a:endParaRPr/>
          </a:p>
          <a:p>
            <a:pPr indent="-304800" lvl="0" marL="457200" rtl="0" algn="l">
              <a:spcBef>
                <a:spcPts val="0"/>
              </a:spcBef>
              <a:spcAft>
                <a:spcPts val="0"/>
              </a:spcAft>
              <a:buSzPts val="1200"/>
              <a:buChar char="-"/>
            </a:pPr>
            <a:r>
              <a:rPr lang="en"/>
              <a:t>Stress, depression, and anxiety levels are generally moderate.</a:t>
            </a:r>
            <a:endParaRPr/>
          </a:p>
          <a:p>
            <a:pPr indent="-304800" lvl="0" marL="457200" rtl="0" algn="l">
              <a:spcBef>
                <a:spcPts val="0"/>
              </a:spcBef>
              <a:spcAft>
                <a:spcPts val="0"/>
              </a:spcAft>
              <a:buSzPts val="1200"/>
              <a:buChar char="-"/>
            </a:pPr>
            <a:r>
              <a:rPr lang="en"/>
              <a:t>No strong correlation was found between stress levels and lifestyle factors such as sleep quality, diet, or physical activity.</a:t>
            </a:r>
            <a:endParaRPr/>
          </a:p>
          <a:p>
            <a:pPr indent="-304800" lvl="0" marL="457200" rtl="0" algn="l">
              <a:spcBef>
                <a:spcPts val="0"/>
              </a:spcBef>
              <a:spcAft>
                <a:spcPts val="0"/>
              </a:spcAft>
              <a:buSzPts val="1200"/>
              <a:buChar char="-"/>
            </a:pPr>
            <a:r>
              <a:rPr lang="en"/>
              <a:t>Counseling services remain significantly underutilized.</a:t>
            </a:r>
            <a:endParaRPr/>
          </a:p>
          <a:p>
            <a:pPr indent="-304800" lvl="0" marL="457200" rtl="0" algn="l">
              <a:spcBef>
                <a:spcPts val="0"/>
              </a:spcBef>
              <a:spcAft>
                <a:spcPts val="0"/>
              </a:spcAft>
              <a:buSzPts val="1200"/>
              <a:buChar char="-"/>
            </a:pPr>
            <a:r>
              <a:rPr lang="en"/>
              <a:t>Academic performance (GPA), financial pressure, and course load do not show a strong link to students’stress levels.</a:t>
            </a:r>
            <a:endParaRPr/>
          </a:p>
        </p:txBody>
      </p:sp>
      <p:sp>
        <p:nvSpPr>
          <p:cNvPr id="314" name="Google Shape;314;p46"/>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Alexandria"/>
                <a:ea typeface="Alexandria"/>
                <a:cs typeface="Alexandria"/>
                <a:sym typeface="Alexandria"/>
              </a:rPr>
              <a:t>Conclusion</a:t>
            </a:r>
            <a:endParaRPr b="1">
              <a:solidFill>
                <a:schemeClr val="lt2"/>
              </a:solidFill>
              <a:latin typeface="Alexandria"/>
              <a:ea typeface="Alexandria"/>
              <a:cs typeface="Alexandria"/>
              <a:sym typeface="Alexandria"/>
            </a:endParaRPr>
          </a:p>
        </p:txBody>
      </p:sp>
      <p:pic>
        <p:nvPicPr>
          <p:cNvPr id="315" name="Google Shape;315;p46"/>
          <p:cNvPicPr preferRelativeResize="0"/>
          <p:nvPr/>
        </p:nvPicPr>
        <p:blipFill rotWithShape="1">
          <a:blip r:embed="rId3">
            <a:alphaModFix/>
          </a:blip>
          <a:srcRect b="0" l="0" r="0" t="0"/>
          <a:stretch/>
        </p:blipFill>
        <p:spPr>
          <a:xfrm>
            <a:off x="5872497" y="1304420"/>
            <a:ext cx="2096900" cy="2096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7"/>
          <p:cNvSpPr txBox="1"/>
          <p:nvPr>
            <p:ph idx="1" type="subTitle"/>
          </p:nvPr>
        </p:nvSpPr>
        <p:spPr>
          <a:xfrm>
            <a:off x="490525" y="1411075"/>
            <a:ext cx="4439700" cy="318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For University Administrators</a:t>
            </a:r>
            <a:endParaRPr b="1"/>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Improve accessibility and visibility of mental health services.</a:t>
            </a:r>
            <a:endParaRPr/>
          </a:p>
          <a:p>
            <a:pPr indent="-304800" lvl="0" marL="457200" rtl="0" algn="l">
              <a:spcBef>
                <a:spcPts val="0"/>
              </a:spcBef>
              <a:spcAft>
                <a:spcPts val="0"/>
              </a:spcAft>
              <a:buSzPts val="1200"/>
              <a:buChar char="-"/>
            </a:pPr>
            <a:r>
              <a:rPr lang="en"/>
              <a:t>Integrate mental wellness into campus life and staff training.</a:t>
            </a:r>
            <a:endParaRPr/>
          </a:p>
          <a:p>
            <a:pPr indent="-304800" lvl="0" marL="457200" rtl="0" algn="l">
              <a:spcBef>
                <a:spcPts val="0"/>
              </a:spcBef>
              <a:spcAft>
                <a:spcPts val="0"/>
              </a:spcAft>
              <a:buSzPts val="1200"/>
              <a:buChar char="-"/>
            </a:pPr>
            <a:r>
              <a:rPr lang="en"/>
              <a:t>Develop a centralized mental health portal and flexible counseling schedules.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For Mental Health Staff</a:t>
            </a:r>
            <a:endParaRPr b="1"/>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Focus on anxiety and depression interventions.</a:t>
            </a:r>
            <a:endParaRPr/>
          </a:p>
          <a:p>
            <a:pPr indent="-304800" lvl="0" marL="457200" rtl="0" algn="l">
              <a:spcBef>
                <a:spcPts val="0"/>
              </a:spcBef>
              <a:spcAft>
                <a:spcPts val="0"/>
              </a:spcAft>
              <a:buSzPts val="1200"/>
              <a:buChar char="-"/>
            </a:pPr>
            <a:r>
              <a:rPr lang="en"/>
              <a:t>Offer diverse service formats (group, digital, brief counseling).</a:t>
            </a:r>
            <a:endParaRPr/>
          </a:p>
          <a:p>
            <a:pPr indent="-304800" lvl="0" marL="457200" rtl="0" algn="l">
              <a:spcBef>
                <a:spcPts val="0"/>
              </a:spcBef>
              <a:spcAft>
                <a:spcPts val="0"/>
              </a:spcAft>
              <a:buSzPts val="1200"/>
              <a:buChar char="-"/>
            </a:pPr>
            <a:r>
              <a:rPr lang="en"/>
              <a:t>Collaborate with faculty and train crisis response teams.</a:t>
            </a:r>
            <a:endParaRPr/>
          </a:p>
        </p:txBody>
      </p:sp>
      <p:sp>
        <p:nvSpPr>
          <p:cNvPr id="321" name="Google Shape;321;p47"/>
          <p:cNvSpPr txBox="1"/>
          <p:nvPr>
            <p:ph type="title"/>
          </p:nvPr>
        </p:nvSpPr>
        <p:spPr>
          <a:xfrm>
            <a:off x="715100" y="53500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2"/>
                </a:solidFill>
                <a:latin typeface="Alexandria"/>
                <a:ea typeface="Alexandria"/>
                <a:cs typeface="Alexandria"/>
                <a:sym typeface="Alexandria"/>
              </a:rPr>
              <a:t>Recommendation</a:t>
            </a:r>
            <a:endParaRPr b="1">
              <a:solidFill>
                <a:schemeClr val="lt2"/>
              </a:solidFill>
              <a:latin typeface="Alexandria"/>
              <a:ea typeface="Alexandria"/>
              <a:cs typeface="Alexandria"/>
              <a:sym typeface="Alexandria"/>
            </a:endParaRPr>
          </a:p>
        </p:txBody>
      </p:sp>
      <p:sp>
        <p:nvSpPr>
          <p:cNvPr id="322" name="Google Shape;322;p47"/>
          <p:cNvSpPr txBox="1"/>
          <p:nvPr/>
        </p:nvSpPr>
        <p:spPr>
          <a:xfrm>
            <a:off x="5429000" y="1411075"/>
            <a:ext cx="32700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dk1"/>
                </a:solidFill>
                <a:latin typeface="Albert Sans"/>
                <a:ea typeface="Albert Sans"/>
                <a:cs typeface="Albert Sans"/>
                <a:sym typeface="Albert Sans"/>
              </a:rPr>
              <a:t>For Students Organizations</a:t>
            </a:r>
            <a:endParaRPr b="1" sz="1200">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Launch peer support and active listening programs.</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Promote mental health campaigns and workshops</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Encourage self-care practices like yoga, mindfulness, and art therapy.</a:t>
            </a:r>
            <a:endParaRPr sz="1200">
              <a:solidFill>
                <a:schemeClr val="dk1"/>
              </a:solidFill>
              <a:latin typeface="Albert Sans"/>
              <a:ea typeface="Albert Sans"/>
              <a:cs typeface="Albert Sans"/>
              <a:sym typeface="Albert Sans"/>
            </a:endParaRPr>
          </a:p>
          <a:p>
            <a:pPr indent="0" lvl="0" marL="45720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371425" y="1050725"/>
            <a:ext cx="72726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AI Support Explanation</a:t>
            </a:r>
            <a:endParaRPr sz="5500"/>
          </a:p>
        </p:txBody>
      </p:sp>
      <p:cxnSp>
        <p:nvCxnSpPr>
          <p:cNvPr id="328" name="Google Shape;328;p48">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AI Support Explanation</a:t>
            </a:r>
            <a:endParaRPr/>
          </a:p>
        </p:txBody>
      </p:sp>
      <p:sp>
        <p:nvSpPr>
          <p:cNvPr id="334" name="Google Shape;334;p49"/>
          <p:cNvSpPr txBox="1"/>
          <p:nvPr/>
        </p:nvSpPr>
        <p:spPr>
          <a:xfrm>
            <a:off x="715100" y="1440525"/>
            <a:ext cx="5352900" cy="74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To </a:t>
            </a:r>
            <a:r>
              <a:rPr lang="en" sz="1200">
                <a:solidFill>
                  <a:schemeClr val="lt2"/>
                </a:solidFill>
                <a:latin typeface="Alexandria Medium"/>
                <a:ea typeface="Alexandria Medium"/>
                <a:cs typeface="Alexandria Medium"/>
                <a:sym typeface="Alexandria Medium"/>
              </a:rPr>
              <a:t>enhance</a:t>
            </a:r>
            <a:r>
              <a:rPr lang="en" sz="1200">
                <a:solidFill>
                  <a:schemeClr val="lt2"/>
                </a:solidFill>
                <a:latin typeface="Alexandria Medium"/>
                <a:ea typeface="Alexandria Medium"/>
                <a:cs typeface="Alexandria Medium"/>
                <a:sym typeface="Alexandria Medium"/>
              </a:rPr>
              <a:t> the depth and clarity of this project, we used AI specifically the IBM Granite large language model (LLM) to assist in analyzing and interpreting the student mental health dataset.</a:t>
            </a:r>
            <a:endParaRPr sz="1200">
              <a:solidFill>
                <a:schemeClr val="lt2"/>
              </a:solidFill>
              <a:latin typeface="Alexandria Medium"/>
              <a:ea typeface="Alexandria Medium"/>
              <a:cs typeface="Alexandria Medium"/>
              <a:sym typeface="Alexandria Medium"/>
            </a:endParaRPr>
          </a:p>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With the help of LangChain and Replicate, the AI was used to:</a:t>
            </a:r>
            <a:endParaRPr sz="1200">
              <a:solidFill>
                <a:schemeClr val="dk1"/>
              </a:solidFill>
              <a:latin typeface="Alexandria Medium"/>
              <a:ea typeface="Alexandria Medium"/>
              <a:cs typeface="Alexandria Medium"/>
              <a:sym typeface="Alexandria Medium"/>
            </a:endParaRPr>
          </a:p>
        </p:txBody>
      </p:sp>
      <p:sp>
        <p:nvSpPr>
          <p:cNvPr id="335" name="Google Shape;335;p49"/>
          <p:cNvSpPr txBox="1"/>
          <p:nvPr>
            <p:ph idx="4294967295" type="subTitle"/>
          </p:nvPr>
        </p:nvSpPr>
        <p:spPr>
          <a:xfrm>
            <a:off x="715100" y="2278700"/>
            <a:ext cx="5258100" cy="1608300"/>
          </a:xfrm>
          <a:prstGeom prst="rect">
            <a:avLst/>
          </a:prstGeom>
          <a:ln>
            <a:noFill/>
          </a:ln>
        </p:spPr>
        <p:txBody>
          <a:bodyPr anchorCtr="0" anchor="t" bIns="91425" lIns="91425" spcFirstLastPara="1" rIns="91425" wrap="square" tIns="91425">
            <a:noAutofit/>
          </a:bodyPr>
          <a:lstStyle/>
          <a:p>
            <a:pPr indent="-213359" lvl="0" marL="274320" rtl="0" algn="l">
              <a:spcBef>
                <a:spcPts val="0"/>
              </a:spcBef>
              <a:spcAft>
                <a:spcPts val="0"/>
              </a:spcAft>
              <a:buClr>
                <a:schemeClr val="lt2"/>
              </a:buClr>
              <a:buSzPts val="1200"/>
              <a:buChar char="■"/>
            </a:pPr>
            <a:r>
              <a:rPr lang="en"/>
              <a:t>Generate structured insight based on the data analysis, helping to summarize key patterns in demographics, mental health conditions, lifestyle, habits, and academic pressure.</a:t>
            </a:r>
            <a:endParaRPr/>
          </a:p>
          <a:p>
            <a:pPr indent="-213359" lvl="0" marL="274320" rtl="0" algn="l">
              <a:spcBef>
                <a:spcPts val="0"/>
              </a:spcBef>
              <a:spcAft>
                <a:spcPts val="0"/>
              </a:spcAft>
              <a:buClr>
                <a:schemeClr val="lt2"/>
              </a:buClr>
              <a:buSzPts val="1200"/>
              <a:buChar char="■"/>
            </a:pPr>
            <a:r>
              <a:rPr lang="en"/>
              <a:t>Translate EDA results into human readable summaries with clear sectioning and bullet points.</a:t>
            </a:r>
            <a:endParaRPr/>
          </a:p>
          <a:p>
            <a:pPr indent="-213359" lvl="0" marL="274320" rtl="0" algn="l">
              <a:spcBef>
                <a:spcPts val="0"/>
              </a:spcBef>
              <a:spcAft>
                <a:spcPts val="0"/>
              </a:spcAft>
              <a:buClr>
                <a:schemeClr val="lt2"/>
              </a:buClr>
              <a:buSzPts val="1200"/>
              <a:buChar char="■"/>
            </a:pPr>
            <a:r>
              <a:rPr lang="en"/>
              <a:t>Create concise conclusions and tailored recommendations for stakeholders such as </a:t>
            </a:r>
            <a:r>
              <a:rPr lang="en"/>
              <a:t>university</a:t>
            </a:r>
            <a:r>
              <a:rPr lang="en"/>
              <a:t> administrators, mental helath professionals, and student organizations.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lt2"/>
                </a:solidFill>
              </a:rPr>
              <a:t>Using IBM Granite AI, the project went beyond data visuals by generating actionable insights. The AI generated results were then reviewed and refined for clarity and </a:t>
            </a:r>
            <a:r>
              <a:rPr b="1" lang="en">
                <a:solidFill>
                  <a:schemeClr val="lt2"/>
                </a:solidFill>
              </a:rPr>
              <a:t>relevance.</a:t>
            </a:r>
            <a:endParaRPr b="1">
              <a:solidFill>
                <a:schemeClr val="lt2"/>
              </a:solidFill>
            </a:endParaRPr>
          </a:p>
          <a:p>
            <a:pPr indent="0" lvl="0" marL="457200" rtl="0" algn="l">
              <a:spcBef>
                <a:spcPts val="0"/>
              </a:spcBef>
              <a:spcAft>
                <a:spcPts val="0"/>
              </a:spcAft>
              <a:buNone/>
            </a:pPr>
            <a:r>
              <a:t/>
            </a:r>
            <a:endParaRPr b="1">
              <a:solidFill>
                <a:schemeClr val="lt2"/>
              </a:solidFill>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
        <p:nvSpPr>
          <p:cNvPr id="336" name="Google Shape;336;p49"/>
          <p:cNvSpPr txBox="1"/>
          <p:nvPr/>
        </p:nvSpPr>
        <p:spPr>
          <a:xfrm>
            <a:off x="4698365"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lexandria Medium"/>
              <a:ea typeface="Alexandria Medium"/>
              <a:cs typeface="Alexandria Medium"/>
              <a:sym typeface="Alexandria Medium"/>
            </a:endParaRPr>
          </a:p>
        </p:txBody>
      </p:sp>
      <p:sp>
        <p:nvSpPr>
          <p:cNvPr id="337" name="Google Shape;337;p49"/>
          <p:cNvSpPr txBox="1"/>
          <p:nvPr>
            <p:ph idx="4294967295" type="subTitle"/>
          </p:nvPr>
        </p:nvSpPr>
        <p:spPr>
          <a:xfrm>
            <a:off x="4572000" y="1703000"/>
            <a:ext cx="3298200" cy="21840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0"/>
              </a:spcBef>
              <a:spcAft>
                <a:spcPts val="0"/>
              </a:spcAft>
              <a:buNone/>
            </a:pPr>
            <a:r>
              <a:t/>
            </a:r>
            <a:endParaRPr/>
          </a:p>
        </p:txBody>
      </p:sp>
      <p:sp>
        <p:nvSpPr>
          <p:cNvPr id="338" name="Google Shape;338;p49"/>
          <p:cNvSpPr txBox="1"/>
          <p:nvPr/>
        </p:nvSpPr>
        <p:spPr>
          <a:xfrm>
            <a:off x="6500522"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lexandria Medium"/>
              <a:ea typeface="Alexandria Medium"/>
              <a:cs typeface="Alexandria Medium"/>
              <a:sym typeface="Alexandria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0"/>
          <p:cNvSpPr txBox="1"/>
          <p:nvPr>
            <p:ph type="title"/>
          </p:nvPr>
        </p:nvSpPr>
        <p:spPr>
          <a:xfrm>
            <a:off x="371425" y="1050725"/>
            <a:ext cx="72726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Thanks!</a:t>
            </a:r>
            <a:endParaRPr sz="5500"/>
          </a:p>
        </p:txBody>
      </p:sp>
      <p:cxnSp>
        <p:nvCxnSpPr>
          <p:cNvPr id="344" name="Google Shape;344;p50">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
        <p:nvSpPr>
          <p:cNvPr id="345" name="Google Shape;345;p50"/>
          <p:cNvSpPr txBox="1"/>
          <p:nvPr/>
        </p:nvSpPr>
        <p:spPr>
          <a:xfrm>
            <a:off x="4823500" y="3152475"/>
            <a:ext cx="39585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lt2"/>
                </a:solidFill>
                <a:latin typeface="Poppins"/>
                <a:ea typeface="Poppins"/>
                <a:cs typeface="Poppins"/>
                <a:sym typeface="Poppins"/>
              </a:rPr>
              <a:t>Contact me:</a:t>
            </a:r>
            <a:endParaRPr b="1">
              <a:solidFill>
                <a:schemeClr val="lt2"/>
              </a:solidFill>
              <a:latin typeface="Poppins"/>
              <a:ea typeface="Poppins"/>
              <a:cs typeface="Poppins"/>
              <a:sym typeface="Poppins"/>
            </a:endParaRPr>
          </a:p>
          <a:p>
            <a:pPr indent="0" lvl="0" marL="0" rtl="0" algn="l">
              <a:spcBef>
                <a:spcPts val="0"/>
              </a:spcBef>
              <a:spcAft>
                <a:spcPts val="0"/>
              </a:spcAft>
              <a:buNone/>
            </a:pPr>
            <a:r>
              <a:rPr b="1" lang="en" sz="1200">
                <a:solidFill>
                  <a:schemeClr val="dk1"/>
                </a:solidFill>
                <a:latin typeface="Poppins"/>
                <a:ea typeface="Poppins"/>
                <a:cs typeface="Poppins"/>
                <a:sym typeface="Poppins"/>
              </a:rPr>
              <a:t>Email: </a:t>
            </a:r>
            <a:r>
              <a:rPr b="1" lang="en" sz="1200" u="sng">
                <a:solidFill>
                  <a:schemeClr val="hlink"/>
                </a:solidFill>
                <a:latin typeface="Poppins"/>
                <a:ea typeface="Poppins"/>
                <a:cs typeface="Poppins"/>
                <a:sym typeface="Poppins"/>
                <a:hlinkClick r:id="rId3"/>
              </a:rPr>
              <a:t>aaanaemili@gmail.com</a:t>
            </a:r>
            <a:endParaRPr b="1" sz="1200">
              <a:solidFill>
                <a:schemeClr val="dk1"/>
              </a:solidFill>
              <a:latin typeface="Poppins"/>
              <a:ea typeface="Poppins"/>
              <a:cs typeface="Poppins"/>
              <a:sym typeface="Poppins"/>
            </a:endParaRPr>
          </a:p>
          <a:p>
            <a:pPr indent="0" lvl="0" marL="0" rtl="0" algn="l">
              <a:spcBef>
                <a:spcPts val="0"/>
              </a:spcBef>
              <a:spcAft>
                <a:spcPts val="0"/>
              </a:spcAft>
              <a:buNone/>
            </a:pPr>
            <a:r>
              <a:rPr b="1" lang="en" sz="1200">
                <a:solidFill>
                  <a:schemeClr val="dk1"/>
                </a:solidFill>
                <a:latin typeface="Poppins"/>
                <a:ea typeface="Poppins"/>
                <a:cs typeface="Poppins"/>
                <a:sym typeface="Poppins"/>
              </a:rPr>
              <a:t>LinkedIn: Emiliana Quratu’ain</a:t>
            </a:r>
            <a:endParaRPr b="1" sz="1200">
              <a:solidFill>
                <a:schemeClr val="dk1"/>
              </a:solidFill>
              <a:latin typeface="Poppins"/>
              <a:ea typeface="Poppins"/>
              <a:cs typeface="Poppins"/>
              <a:sym typeface="Poppins"/>
            </a:endParaRPr>
          </a:p>
          <a:p>
            <a:pPr indent="0" lvl="0" marL="0" rtl="0" algn="l">
              <a:spcBef>
                <a:spcPts val="0"/>
              </a:spcBef>
              <a:spcAft>
                <a:spcPts val="0"/>
              </a:spcAft>
              <a:buNone/>
            </a:pPr>
            <a:r>
              <a:t/>
            </a:r>
            <a:endParaRPr b="1" sz="1200">
              <a:solidFill>
                <a:schemeClr val="dk1"/>
              </a:solidFill>
              <a:latin typeface="Poppins"/>
              <a:ea typeface="Poppins"/>
              <a:cs typeface="Poppins"/>
              <a:sym typeface="Poppins"/>
            </a:endParaRPr>
          </a:p>
          <a:p>
            <a:pPr indent="0" lvl="0" marL="0" rtl="0" algn="l">
              <a:spcBef>
                <a:spcPts val="0"/>
              </a:spcBef>
              <a:spcAft>
                <a:spcPts val="0"/>
              </a:spcAft>
              <a:buNone/>
            </a:pPr>
            <a:r>
              <a:rPr b="1" lang="en" sz="1200">
                <a:solidFill>
                  <a:schemeClr val="dk1"/>
                </a:solidFill>
                <a:latin typeface="Poppins"/>
                <a:ea typeface="Poppins"/>
                <a:cs typeface="Poppins"/>
                <a:sym typeface="Poppins"/>
              </a:rPr>
              <a:t>Capstone Project-</a:t>
            </a:r>
            <a:r>
              <a:rPr b="1" lang="en">
                <a:solidFill>
                  <a:schemeClr val="dk1"/>
                </a:solidFill>
                <a:latin typeface="Poppins"/>
                <a:ea typeface="Poppins"/>
                <a:cs typeface="Poppins"/>
                <a:sym typeface="Poppins"/>
              </a:rPr>
              <a:t>Hacktiv8 x IBM SkillsBuild</a:t>
            </a:r>
            <a:endParaRPr b="1" sz="1200">
              <a:solidFill>
                <a:schemeClr val="dk1"/>
              </a:solidFill>
              <a:latin typeface="Poppins"/>
              <a:ea typeface="Poppins"/>
              <a:cs typeface="Poppins"/>
              <a:sym typeface="Poppins"/>
            </a:endParaRPr>
          </a:p>
        </p:txBody>
      </p:sp>
      <p:grpSp>
        <p:nvGrpSpPr>
          <p:cNvPr id="346" name="Google Shape;346;p50"/>
          <p:cNvGrpSpPr/>
          <p:nvPr/>
        </p:nvGrpSpPr>
        <p:grpSpPr>
          <a:xfrm>
            <a:off x="4918662" y="1983293"/>
            <a:ext cx="1042922" cy="1062442"/>
            <a:chOff x="-32927950" y="3227275"/>
            <a:chExt cx="292225" cy="292225"/>
          </a:xfrm>
        </p:grpSpPr>
        <p:sp>
          <p:nvSpPr>
            <p:cNvPr id="347" name="Google Shape;347;p50"/>
            <p:cNvSpPr/>
            <p:nvPr/>
          </p:nvSpPr>
          <p:spPr>
            <a:xfrm>
              <a:off x="-32927950" y="3228075"/>
              <a:ext cx="69325" cy="291425"/>
            </a:xfrm>
            <a:custGeom>
              <a:rect b="b" l="l" r="r" t="t"/>
              <a:pathLst>
                <a:path extrusionOk="0" h="11657" w="2773">
                  <a:moveTo>
                    <a:pt x="1733" y="0"/>
                  </a:moveTo>
                  <a:cubicBezTo>
                    <a:pt x="1198" y="0"/>
                    <a:pt x="725" y="473"/>
                    <a:pt x="725" y="1040"/>
                  </a:cubicBezTo>
                  <a:lnTo>
                    <a:pt x="725" y="1386"/>
                  </a:lnTo>
                  <a:lnTo>
                    <a:pt x="347" y="1386"/>
                  </a:lnTo>
                  <a:cubicBezTo>
                    <a:pt x="158" y="1386"/>
                    <a:pt x="1" y="1544"/>
                    <a:pt x="1" y="1733"/>
                  </a:cubicBezTo>
                  <a:cubicBezTo>
                    <a:pt x="1" y="1922"/>
                    <a:pt x="158" y="2079"/>
                    <a:pt x="347" y="2079"/>
                  </a:cubicBezTo>
                  <a:lnTo>
                    <a:pt x="725" y="2079"/>
                  </a:lnTo>
                  <a:lnTo>
                    <a:pt x="725" y="3466"/>
                  </a:lnTo>
                  <a:lnTo>
                    <a:pt x="347" y="3466"/>
                  </a:lnTo>
                  <a:cubicBezTo>
                    <a:pt x="158" y="3466"/>
                    <a:pt x="1" y="3623"/>
                    <a:pt x="1" y="3812"/>
                  </a:cubicBezTo>
                  <a:cubicBezTo>
                    <a:pt x="1" y="4033"/>
                    <a:pt x="158" y="4190"/>
                    <a:pt x="347" y="4190"/>
                  </a:cubicBezTo>
                  <a:lnTo>
                    <a:pt x="725" y="4190"/>
                  </a:lnTo>
                  <a:lnTo>
                    <a:pt x="725" y="5608"/>
                  </a:lnTo>
                  <a:lnTo>
                    <a:pt x="347" y="5608"/>
                  </a:lnTo>
                  <a:cubicBezTo>
                    <a:pt x="158" y="5608"/>
                    <a:pt x="1" y="5765"/>
                    <a:pt x="1" y="5954"/>
                  </a:cubicBezTo>
                  <a:cubicBezTo>
                    <a:pt x="1" y="6143"/>
                    <a:pt x="158" y="6301"/>
                    <a:pt x="347" y="6301"/>
                  </a:cubicBezTo>
                  <a:lnTo>
                    <a:pt x="725" y="6301"/>
                  </a:lnTo>
                  <a:lnTo>
                    <a:pt x="725" y="7687"/>
                  </a:lnTo>
                  <a:lnTo>
                    <a:pt x="347" y="7687"/>
                  </a:lnTo>
                  <a:cubicBezTo>
                    <a:pt x="158" y="7687"/>
                    <a:pt x="1" y="7845"/>
                    <a:pt x="1" y="8034"/>
                  </a:cubicBezTo>
                  <a:cubicBezTo>
                    <a:pt x="1" y="8223"/>
                    <a:pt x="158" y="8380"/>
                    <a:pt x="347" y="8380"/>
                  </a:cubicBezTo>
                  <a:lnTo>
                    <a:pt x="725" y="8380"/>
                  </a:lnTo>
                  <a:lnTo>
                    <a:pt x="725" y="9767"/>
                  </a:lnTo>
                  <a:lnTo>
                    <a:pt x="347" y="9767"/>
                  </a:lnTo>
                  <a:lnTo>
                    <a:pt x="347" y="9577"/>
                  </a:lnTo>
                  <a:cubicBezTo>
                    <a:pt x="158" y="9577"/>
                    <a:pt x="1" y="9735"/>
                    <a:pt x="1" y="9924"/>
                  </a:cubicBezTo>
                  <a:cubicBezTo>
                    <a:pt x="1" y="10113"/>
                    <a:pt x="158" y="10271"/>
                    <a:pt x="347" y="10271"/>
                  </a:cubicBezTo>
                  <a:lnTo>
                    <a:pt x="725" y="10271"/>
                  </a:lnTo>
                  <a:lnTo>
                    <a:pt x="725" y="10649"/>
                  </a:lnTo>
                  <a:cubicBezTo>
                    <a:pt x="725" y="11184"/>
                    <a:pt x="1198" y="11657"/>
                    <a:pt x="1733" y="11657"/>
                  </a:cubicBezTo>
                  <a:lnTo>
                    <a:pt x="2773" y="11657"/>
                  </a:lnTo>
                  <a:lnTo>
                    <a:pt x="277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50"/>
            <p:cNvSpPr/>
            <p:nvPr/>
          </p:nvSpPr>
          <p:spPr>
            <a:xfrm>
              <a:off x="-32841300" y="3227275"/>
              <a:ext cx="154400" cy="291450"/>
            </a:xfrm>
            <a:custGeom>
              <a:rect b="b" l="l" r="r" t="t"/>
              <a:pathLst>
                <a:path extrusionOk="0" h="11658" w="6176">
                  <a:moveTo>
                    <a:pt x="4096" y="2048"/>
                  </a:moveTo>
                  <a:cubicBezTo>
                    <a:pt x="4285" y="2048"/>
                    <a:pt x="4442" y="2206"/>
                    <a:pt x="4442" y="2395"/>
                  </a:cubicBezTo>
                  <a:lnTo>
                    <a:pt x="4442" y="3750"/>
                  </a:lnTo>
                  <a:cubicBezTo>
                    <a:pt x="4442" y="3939"/>
                    <a:pt x="4285" y="4096"/>
                    <a:pt x="4096" y="4096"/>
                  </a:cubicBezTo>
                  <a:lnTo>
                    <a:pt x="3088" y="4096"/>
                  </a:lnTo>
                  <a:lnTo>
                    <a:pt x="3088" y="7562"/>
                  </a:lnTo>
                  <a:lnTo>
                    <a:pt x="4096" y="7562"/>
                  </a:lnTo>
                  <a:cubicBezTo>
                    <a:pt x="4285" y="7562"/>
                    <a:pt x="4442" y="7719"/>
                    <a:pt x="4442" y="7908"/>
                  </a:cubicBezTo>
                  <a:lnTo>
                    <a:pt x="4442" y="9294"/>
                  </a:lnTo>
                  <a:cubicBezTo>
                    <a:pt x="4442" y="9483"/>
                    <a:pt x="4285" y="9641"/>
                    <a:pt x="4096" y="9641"/>
                  </a:cubicBezTo>
                  <a:lnTo>
                    <a:pt x="3088" y="9641"/>
                  </a:lnTo>
                  <a:cubicBezTo>
                    <a:pt x="2332" y="9641"/>
                    <a:pt x="1701" y="9011"/>
                    <a:pt x="1701" y="8255"/>
                  </a:cubicBezTo>
                  <a:lnTo>
                    <a:pt x="1701" y="3435"/>
                  </a:lnTo>
                  <a:cubicBezTo>
                    <a:pt x="1701" y="2678"/>
                    <a:pt x="2332" y="2048"/>
                    <a:pt x="3088" y="2048"/>
                  </a:cubicBezTo>
                  <a:close/>
                  <a:moveTo>
                    <a:pt x="0" y="1"/>
                  </a:moveTo>
                  <a:lnTo>
                    <a:pt x="0" y="11657"/>
                  </a:lnTo>
                  <a:lnTo>
                    <a:pt x="5167" y="11657"/>
                  </a:lnTo>
                  <a:cubicBezTo>
                    <a:pt x="5703" y="11657"/>
                    <a:pt x="6175" y="11185"/>
                    <a:pt x="6175" y="10618"/>
                  </a:cubicBezTo>
                  <a:lnTo>
                    <a:pt x="6175" y="1009"/>
                  </a:lnTo>
                  <a:cubicBezTo>
                    <a:pt x="6175" y="473"/>
                    <a:pt x="5703" y="1"/>
                    <a:pt x="516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50"/>
            <p:cNvSpPr/>
            <p:nvPr/>
          </p:nvSpPr>
          <p:spPr>
            <a:xfrm>
              <a:off x="-32669600" y="3261925"/>
              <a:ext cx="33875" cy="51225"/>
            </a:xfrm>
            <a:custGeom>
              <a:rect b="b" l="l" r="r" t="t"/>
              <a:pathLst>
                <a:path extrusionOk="0" h="2049" w="1355">
                  <a:moveTo>
                    <a:pt x="0" y="1"/>
                  </a:moveTo>
                  <a:lnTo>
                    <a:pt x="0" y="2049"/>
                  </a:lnTo>
                  <a:lnTo>
                    <a:pt x="1355" y="2049"/>
                  </a:lnTo>
                  <a:lnTo>
                    <a:pt x="1355" y="347"/>
                  </a:lnTo>
                  <a:cubicBezTo>
                    <a:pt x="1355"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50"/>
            <p:cNvSpPr/>
            <p:nvPr/>
          </p:nvSpPr>
          <p:spPr>
            <a:xfrm>
              <a:off x="-32669600" y="3329675"/>
              <a:ext cx="33875" cy="35450"/>
            </a:xfrm>
            <a:custGeom>
              <a:rect b="b" l="l" r="r" t="t"/>
              <a:pathLst>
                <a:path extrusionOk="0" h="1418" w="1355">
                  <a:moveTo>
                    <a:pt x="0" y="0"/>
                  </a:moveTo>
                  <a:lnTo>
                    <a:pt x="0" y="1418"/>
                  </a:lnTo>
                  <a:lnTo>
                    <a:pt x="1355" y="1418"/>
                  </a:lnTo>
                  <a:lnTo>
                    <a:pt x="1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0"/>
            <p:cNvSpPr/>
            <p:nvPr/>
          </p:nvSpPr>
          <p:spPr>
            <a:xfrm>
              <a:off x="-32669600" y="3381650"/>
              <a:ext cx="33875" cy="51225"/>
            </a:xfrm>
            <a:custGeom>
              <a:rect b="b" l="l" r="r" t="t"/>
              <a:pathLst>
                <a:path extrusionOk="0" h="2049" w="1355">
                  <a:moveTo>
                    <a:pt x="0" y="0"/>
                  </a:moveTo>
                  <a:lnTo>
                    <a:pt x="0" y="2048"/>
                  </a:lnTo>
                  <a:lnTo>
                    <a:pt x="1008" y="2048"/>
                  </a:lnTo>
                  <a:cubicBezTo>
                    <a:pt x="1197" y="2048"/>
                    <a:pt x="1355" y="1891"/>
                    <a:pt x="1355" y="1702"/>
                  </a:cubicBezTo>
                  <a:lnTo>
                    <a:pt x="1355"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Dataset Information</a:t>
            </a:r>
            <a:endParaRPr/>
          </a:p>
        </p:txBody>
      </p:sp>
      <p:graphicFrame>
        <p:nvGraphicFramePr>
          <p:cNvPr id="192" name="Google Shape;192;p33"/>
          <p:cNvGraphicFramePr/>
          <p:nvPr/>
        </p:nvGraphicFramePr>
        <p:xfrm>
          <a:off x="720000" y="1677525"/>
          <a:ext cx="3000000" cy="3000000"/>
        </p:xfrm>
        <a:graphic>
          <a:graphicData uri="http://schemas.openxmlformats.org/drawingml/2006/table">
            <a:tbl>
              <a:tblPr>
                <a:noFill/>
                <a:tableStyleId>{614FF6EA-0627-4B9D-8097-C7C42A87BB98}</a:tableStyleId>
              </a:tblPr>
              <a:tblGrid>
                <a:gridCol w="2422775"/>
                <a:gridCol w="5281225"/>
              </a:tblGrid>
              <a:tr h="361525">
                <a:tc>
                  <a:txBody>
                    <a:bodyPr/>
                    <a:lstStyle/>
                    <a:p>
                      <a:pPr indent="0" lvl="0" marL="0" rtl="0" algn="l">
                        <a:spcBef>
                          <a:spcPts val="0"/>
                        </a:spcBef>
                        <a:spcAft>
                          <a:spcPts val="0"/>
                        </a:spcAft>
                        <a:buNone/>
                      </a:pPr>
                      <a:r>
                        <a:rPr b="1" lang="en" sz="1200" u="sng">
                          <a:solidFill>
                            <a:schemeClr val="dk1"/>
                          </a:solidFill>
                          <a:latin typeface="Albert Sans"/>
                          <a:ea typeface="Albert Sans"/>
                          <a:cs typeface="Albert Sans"/>
                          <a:sym typeface="Albert Sans"/>
                        </a:rPr>
                        <a:t>Dataset Source</a:t>
                      </a:r>
                      <a:endParaRPr b="1" sz="1200" u="sng">
                        <a:solidFill>
                          <a:schemeClr val="dk1"/>
                        </a:solidFill>
                        <a:latin typeface="Albert Sans"/>
                        <a:ea typeface="Albert Sans"/>
                        <a:cs typeface="Albert Sans"/>
                        <a:sym typeface="Albert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1600"/>
                        </a:spcAft>
                        <a:buNone/>
                      </a:pPr>
                      <a:r>
                        <a:rPr lang="en" sz="1200">
                          <a:solidFill>
                            <a:schemeClr val="dk1"/>
                          </a:solidFill>
                          <a:latin typeface="Albert Sans"/>
                          <a:ea typeface="Albert Sans"/>
                          <a:cs typeface="Albert Sans"/>
                          <a:sym typeface="Albert Sans"/>
                        </a:rPr>
                        <a:t>Student Mental Health Dataset From Github</a:t>
                      </a:r>
                      <a:endParaRPr sz="1200">
                        <a:solidFill>
                          <a:schemeClr val="dk1"/>
                        </a:solidFill>
                        <a:latin typeface="Albert Sans"/>
                        <a:ea typeface="Albert Sans"/>
                        <a:cs typeface="Albert Sans"/>
                        <a:sym typeface="Albert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200">
                          <a:latin typeface="Albert Sans"/>
                          <a:ea typeface="Albert Sans"/>
                          <a:cs typeface="Albert Sans"/>
                          <a:sym typeface="Albert Sans"/>
                        </a:rPr>
                        <a:t>Lin</a:t>
                      </a:r>
                      <a:r>
                        <a:rPr b="1" lang="en" sz="1200">
                          <a:latin typeface="Albert Sans"/>
                          <a:ea typeface="Albert Sans"/>
                          <a:cs typeface="Albert Sans"/>
                          <a:sym typeface="Albert Sans"/>
                        </a:rPr>
                        <a:t>k</a:t>
                      </a:r>
                      <a:endParaRPr b="1" sz="1200">
                        <a:latin typeface="Albert Sans"/>
                        <a:ea typeface="Albert Sans"/>
                        <a:cs typeface="Albert Sans"/>
                        <a:sym typeface="Albert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b="1" lang="en" sz="1200">
                          <a:solidFill>
                            <a:schemeClr val="dk1"/>
                          </a:solidFill>
                          <a:latin typeface="Albert Sans"/>
                          <a:ea typeface="Albert Sans"/>
                          <a:cs typeface="Albert Sans"/>
                          <a:sym typeface="Albert Sans"/>
                        </a:rPr>
                        <a:t>https://github.com/NidhiU-24/Student-Mental-Health-Assessment</a:t>
                      </a:r>
                      <a:endParaRPr b="1" sz="1200">
                        <a:solidFill>
                          <a:schemeClr val="dk1"/>
                        </a:solidFill>
                        <a:latin typeface="Albert Sans"/>
                        <a:ea typeface="Albert Sans"/>
                        <a:cs typeface="Albert Sans"/>
                        <a:sym typeface="Albert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61525">
                <a:tc>
                  <a:txBody>
                    <a:bodyPr/>
                    <a:lstStyle/>
                    <a:p>
                      <a:pPr indent="0" lvl="0" marL="0" rtl="0" algn="l">
                        <a:spcBef>
                          <a:spcPts val="0"/>
                        </a:spcBef>
                        <a:spcAft>
                          <a:spcPts val="0"/>
                        </a:spcAft>
                        <a:buNone/>
                      </a:pPr>
                      <a:r>
                        <a:rPr b="1" lang="en" sz="1200" u="sng">
                          <a:solidFill>
                            <a:schemeClr val="dk1"/>
                          </a:solidFill>
                          <a:latin typeface="Albert Sans"/>
                          <a:ea typeface="Albert Sans"/>
                          <a:cs typeface="Albert Sans"/>
                          <a:sym typeface="Albert Sans"/>
                        </a:rPr>
                        <a:t>Attributes Highlighted</a:t>
                      </a:r>
                      <a:endParaRPr b="1" sz="1200" u="sng">
                        <a:solidFill>
                          <a:schemeClr val="dk1"/>
                        </a:solidFill>
                        <a:latin typeface="Albert Sans"/>
                        <a:ea typeface="Albert Sans"/>
                        <a:cs typeface="Albert Sans"/>
                        <a:sym typeface="Albert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Age, Gender, Course</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Stress, Depression, Anxiety</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Lifestyle habits (sleep, physical activity, diet)</a:t>
                      </a:r>
                      <a:endParaRPr sz="1200">
                        <a:solidFill>
                          <a:schemeClr val="dk1"/>
                        </a:solidFill>
                        <a:latin typeface="Albert Sans"/>
                        <a:ea typeface="Albert Sans"/>
                        <a:cs typeface="Albert Sans"/>
                        <a:sym typeface="Albert Sans"/>
                      </a:endParaRPr>
                    </a:p>
                    <a:p>
                      <a:pPr indent="-304800" lvl="0" marL="457200" rtl="0" algn="l">
                        <a:spcBef>
                          <a:spcPts val="0"/>
                        </a:spcBef>
                        <a:spcAft>
                          <a:spcPts val="0"/>
                        </a:spcAft>
                        <a:buClr>
                          <a:schemeClr val="dk1"/>
                        </a:buClr>
                        <a:buSzPts val="1200"/>
                        <a:buFont typeface="Albert Sans"/>
                        <a:buChar char="-"/>
                      </a:pPr>
                      <a:r>
                        <a:rPr lang="en" sz="1200">
                          <a:solidFill>
                            <a:schemeClr val="dk1"/>
                          </a:solidFill>
                          <a:latin typeface="Albert Sans"/>
                          <a:ea typeface="Albert Sans"/>
                          <a:cs typeface="Albert Sans"/>
                          <a:sym typeface="Albert Sans"/>
                        </a:rPr>
                        <a:t>Support system &amp; Academic factors</a:t>
                      </a:r>
                      <a:endParaRPr sz="1200">
                        <a:solidFill>
                          <a:schemeClr val="dk1"/>
                        </a:solidFill>
                        <a:latin typeface="Albert Sans"/>
                        <a:ea typeface="Albert Sans"/>
                        <a:cs typeface="Albert Sans"/>
                        <a:sym typeface="Albert Sans"/>
                      </a:endParaRPr>
                    </a:p>
                  </a:txBody>
                  <a:tcPr marT="0" marB="0"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93" name="Google Shape;193;p33"/>
          <p:cNvSpPr txBox="1"/>
          <p:nvPr/>
        </p:nvSpPr>
        <p:spPr>
          <a:xfrm>
            <a:off x="715100" y="1007500"/>
            <a:ext cx="7713900" cy="369900"/>
          </a:xfrm>
          <a:prstGeom prst="rect">
            <a:avLst/>
          </a:prstGeom>
          <a:noFill/>
          <a:ln>
            <a:noFill/>
          </a:ln>
        </p:spPr>
        <p:txBody>
          <a:bodyPr anchorCtr="0" anchor="t" bIns="91425" lIns="91425" spcFirstLastPara="1" rIns="0" wrap="square" tIns="91425">
            <a:noAutofit/>
          </a:bodyPr>
          <a:lstStyle/>
          <a:p>
            <a:pPr indent="0" lvl="0" marL="0" rtl="0" algn="l">
              <a:spcBef>
                <a:spcPts val="0"/>
              </a:spcBef>
              <a:spcAft>
                <a:spcPts val="0"/>
              </a:spcAft>
              <a:buNone/>
            </a:pPr>
            <a:r>
              <a:rPr lang="en">
                <a:solidFill>
                  <a:schemeClr val="dk1"/>
                </a:solidFill>
                <a:latin typeface="Albert Sans"/>
                <a:ea typeface="Albert Sans"/>
                <a:cs typeface="Albert Sans"/>
                <a:sym typeface="Albert Sans"/>
              </a:rPr>
              <a:t>Raw Dataset Link</a:t>
            </a:r>
            <a:endParaRPr b="1">
              <a:solidFill>
                <a:schemeClr val="dk1"/>
              </a:solidFill>
              <a:latin typeface="Albert Sans"/>
              <a:ea typeface="Albert Sans"/>
              <a:cs typeface="Albert Sans"/>
              <a:sym typeface="Albert Sans"/>
            </a:endParaRPr>
          </a:p>
          <a:p>
            <a:pPr indent="0" lvl="0" marL="0" rtl="0" algn="l">
              <a:spcBef>
                <a:spcPts val="0"/>
              </a:spcBef>
              <a:spcAft>
                <a:spcPts val="0"/>
              </a:spcAft>
              <a:buNone/>
            </a:pPr>
            <a:r>
              <a:t/>
            </a:r>
            <a:endParaRPr sz="1200">
              <a:solidFill>
                <a:schemeClr val="dk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71425" y="1050725"/>
            <a:ext cx="72726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Project Overview</a:t>
            </a:r>
            <a:endParaRPr sz="5500"/>
          </a:p>
        </p:txBody>
      </p:sp>
      <p:cxnSp>
        <p:nvCxnSpPr>
          <p:cNvPr id="199" name="Google Shape;199;p34">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pic>
        <p:nvPicPr>
          <p:cNvPr id="200" name="Google Shape;200;p34"/>
          <p:cNvPicPr preferRelativeResize="0"/>
          <p:nvPr/>
        </p:nvPicPr>
        <p:blipFill rotWithShape="1">
          <a:blip r:embed="rId3">
            <a:alphaModFix/>
          </a:blip>
          <a:srcRect b="0" l="0" r="0" t="0"/>
          <a:stretch/>
        </p:blipFill>
        <p:spPr>
          <a:xfrm>
            <a:off x="6287297" y="2027370"/>
            <a:ext cx="2096900" cy="209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206" name="Google Shape;206;p35"/>
          <p:cNvSpPr txBox="1"/>
          <p:nvPr/>
        </p:nvSpPr>
        <p:spPr>
          <a:xfrm>
            <a:off x="715100"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01. </a:t>
            </a:r>
            <a:r>
              <a:rPr lang="en" sz="1200">
                <a:solidFill>
                  <a:schemeClr val="dk1"/>
                </a:solidFill>
                <a:latin typeface="Alexandria Medium"/>
                <a:ea typeface="Alexandria Medium"/>
                <a:cs typeface="Alexandria Medium"/>
                <a:sym typeface="Alexandria Medium"/>
              </a:rPr>
              <a:t>Students Mental</a:t>
            </a:r>
            <a:endParaRPr sz="1200">
              <a:solidFill>
                <a:schemeClr val="dk1"/>
              </a:solidFill>
              <a:latin typeface="Alexandria Medium"/>
              <a:ea typeface="Alexandria Medium"/>
              <a:cs typeface="Alexandria Medium"/>
              <a:sym typeface="Alexandria Medium"/>
            </a:endParaRPr>
          </a:p>
          <a:p>
            <a:pPr indent="0" lvl="0" marL="0" rtl="0" algn="l">
              <a:spcBef>
                <a:spcPts val="0"/>
              </a:spcBef>
              <a:spcAft>
                <a:spcPts val="0"/>
              </a:spcAft>
              <a:buNone/>
            </a:pPr>
            <a:r>
              <a:rPr lang="en" sz="1200">
                <a:solidFill>
                  <a:schemeClr val="dk1"/>
                </a:solidFill>
                <a:latin typeface="Alexandria Medium"/>
                <a:ea typeface="Alexandria Medium"/>
                <a:cs typeface="Alexandria Medium"/>
                <a:sym typeface="Alexandria Medium"/>
              </a:rPr>
              <a:t>Health Analysis</a:t>
            </a:r>
            <a:endParaRPr sz="1200">
              <a:solidFill>
                <a:schemeClr val="dk1"/>
              </a:solidFill>
              <a:latin typeface="Alexandria Medium"/>
              <a:ea typeface="Alexandria Medium"/>
              <a:cs typeface="Alexandria Medium"/>
              <a:sym typeface="Alexandria Medium"/>
            </a:endParaRPr>
          </a:p>
        </p:txBody>
      </p:sp>
      <p:sp>
        <p:nvSpPr>
          <p:cNvPr id="207" name="Google Shape;207;p35"/>
          <p:cNvSpPr txBox="1"/>
          <p:nvPr>
            <p:ph idx="4294967295" type="subTitle"/>
          </p:nvPr>
        </p:nvSpPr>
        <p:spPr>
          <a:xfrm>
            <a:off x="715100" y="1703000"/>
            <a:ext cx="3132600" cy="1608300"/>
          </a:xfrm>
          <a:prstGeom prst="rect">
            <a:avLst/>
          </a:prstGeom>
          <a:ln>
            <a:noFill/>
          </a:ln>
        </p:spPr>
        <p:txBody>
          <a:bodyPr anchorCtr="0" anchor="t" bIns="91425" lIns="91425" spcFirstLastPara="1" rIns="91425" wrap="square" tIns="91425">
            <a:noAutofit/>
          </a:bodyPr>
          <a:lstStyle/>
          <a:p>
            <a:pPr indent="-213359" lvl="0" marL="274320" rtl="0" algn="l">
              <a:spcBef>
                <a:spcPts val="0"/>
              </a:spcBef>
              <a:spcAft>
                <a:spcPts val="0"/>
              </a:spcAft>
              <a:buClr>
                <a:schemeClr val="lt2"/>
              </a:buClr>
              <a:buSzPts val="1200"/>
              <a:buChar char="■"/>
            </a:pPr>
            <a:r>
              <a:rPr lang="en"/>
              <a:t>This Project focuses</a:t>
            </a:r>
            <a:endParaRPr/>
          </a:p>
          <a:p>
            <a:pPr indent="0" lvl="0" marL="0" rtl="0" algn="l">
              <a:spcBef>
                <a:spcPts val="0"/>
              </a:spcBef>
              <a:spcAft>
                <a:spcPts val="0"/>
              </a:spcAft>
              <a:buNone/>
            </a:pPr>
            <a:r>
              <a:rPr lang="en"/>
              <a:t>On analyzing student mental health condition based on survey data. It explores factors like age, gender, stress levels, lifestyles habits, and academic pressure.</a:t>
            </a:r>
            <a:endParaRPr/>
          </a:p>
          <a:p>
            <a:pPr indent="0" lvl="0" marL="457200" rtl="0" algn="l">
              <a:spcBef>
                <a:spcPts val="0"/>
              </a:spcBef>
              <a:spcAft>
                <a:spcPts val="0"/>
              </a:spcAft>
              <a:buNone/>
            </a:pPr>
            <a:r>
              <a:t/>
            </a:r>
            <a:endParaRPr/>
          </a:p>
        </p:txBody>
      </p:sp>
      <p:sp>
        <p:nvSpPr>
          <p:cNvPr id="208" name="Google Shape;208;p35"/>
          <p:cNvSpPr txBox="1"/>
          <p:nvPr/>
        </p:nvSpPr>
        <p:spPr>
          <a:xfrm>
            <a:off x="4698365"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02. </a:t>
            </a:r>
            <a:r>
              <a:rPr lang="en" sz="1200">
                <a:solidFill>
                  <a:schemeClr val="dk1"/>
                </a:solidFill>
                <a:latin typeface="Alexandria Medium"/>
                <a:ea typeface="Alexandria Medium"/>
                <a:cs typeface="Alexandria Medium"/>
                <a:sym typeface="Alexandria Medium"/>
              </a:rPr>
              <a:t>Why This Project Matters</a:t>
            </a:r>
            <a:endParaRPr sz="1200">
              <a:solidFill>
                <a:schemeClr val="dk1"/>
              </a:solidFill>
              <a:latin typeface="Alexandria Medium"/>
              <a:ea typeface="Alexandria Medium"/>
              <a:cs typeface="Alexandria Medium"/>
              <a:sym typeface="Alexandria Medium"/>
            </a:endParaRPr>
          </a:p>
        </p:txBody>
      </p:sp>
      <p:sp>
        <p:nvSpPr>
          <p:cNvPr id="209" name="Google Shape;209;p35"/>
          <p:cNvSpPr txBox="1"/>
          <p:nvPr>
            <p:ph idx="4294967295" type="subTitle"/>
          </p:nvPr>
        </p:nvSpPr>
        <p:spPr>
          <a:xfrm>
            <a:off x="4572000" y="1703000"/>
            <a:ext cx="3298200" cy="2184000"/>
          </a:xfrm>
          <a:prstGeom prst="rect">
            <a:avLst/>
          </a:prstGeom>
          <a:ln>
            <a:noFill/>
          </a:ln>
        </p:spPr>
        <p:txBody>
          <a:bodyPr anchorCtr="0" anchor="t" bIns="91425" lIns="91425" spcFirstLastPara="1" rIns="91425" wrap="square" tIns="91425">
            <a:noAutofit/>
          </a:bodyPr>
          <a:lstStyle/>
          <a:p>
            <a:pPr indent="-213359" lvl="0" marL="274320" rtl="0" algn="l">
              <a:spcBef>
                <a:spcPts val="0"/>
              </a:spcBef>
              <a:spcAft>
                <a:spcPts val="0"/>
              </a:spcAft>
              <a:buClr>
                <a:schemeClr val="lt2"/>
              </a:buClr>
              <a:buSzPts val="1200"/>
              <a:buChar char="■"/>
            </a:pPr>
            <a:r>
              <a:rPr lang="en"/>
              <a:t>Mental health issues among students are increasingly common but often overlooked. Academic pressure, lifestyle habits, and lack of mental health awareness can silently affect students’s well-being, performance, and overall life quality. Despite growing awareness, many students still don’t seek help or </a:t>
            </a:r>
            <a:r>
              <a:rPr lang="en"/>
              <a:t>access</a:t>
            </a:r>
            <a:r>
              <a:rPr lang="en"/>
              <a:t> available support services. This project aims to highlight these patterns through data, so institutions can respond with better, more targeted support.</a:t>
            </a:r>
            <a:endParaRPr/>
          </a:p>
          <a:p>
            <a:pPr indent="0" lvl="0" marL="457200" rtl="0" algn="l">
              <a:spcBef>
                <a:spcPts val="0"/>
              </a:spcBef>
              <a:spcAft>
                <a:spcPts val="0"/>
              </a:spcAft>
              <a:buNone/>
            </a:pPr>
            <a:r>
              <a:t/>
            </a:r>
            <a:endParaRPr/>
          </a:p>
        </p:txBody>
      </p:sp>
      <p:sp>
        <p:nvSpPr>
          <p:cNvPr id="210" name="Google Shape;210;p35"/>
          <p:cNvSpPr txBox="1"/>
          <p:nvPr/>
        </p:nvSpPr>
        <p:spPr>
          <a:xfrm>
            <a:off x="4572056"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lexandria Medium"/>
              <a:ea typeface="Alexandria Medium"/>
              <a:cs typeface="Alexandria Medium"/>
              <a:sym typeface="Alexandria Medium"/>
            </a:endParaRPr>
          </a:p>
        </p:txBody>
      </p:sp>
      <p:sp>
        <p:nvSpPr>
          <p:cNvPr id="211" name="Google Shape;211;p35"/>
          <p:cNvSpPr txBox="1"/>
          <p:nvPr/>
        </p:nvSpPr>
        <p:spPr>
          <a:xfrm>
            <a:off x="6500522"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lexandria Medium"/>
              <a:ea typeface="Alexandria Medium"/>
              <a:cs typeface="Alexandria Medium"/>
              <a:sym typeface="Alexandria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217" name="Google Shape;217;p36"/>
          <p:cNvSpPr txBox="1"/>
          <p:nvPr/>
        </p:nvSpPr>
        <p:spPr>
          <a:xfrm>
            <a:off x="274850"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03. </a:t>
            </a:r>
            <a:r>
              <a:rPr lang="en" sz="1200">
                <a:solidFill>
                  <a:schemeClr val="dk1"/>
                </a:solidFill>
                <a:latin typeface="Alexandria Medium"/>
                <a:ea typeface="Alexandria Medium"/>
                <a:cs typeface="Alexandria Medium"/>
                <a:sym typeface="Alexandria Medium"/>
              </a:rPr>
              <a:t>Project Goals</a:t>
            </a:r>
            <a:endParaRPr sz="1200">
              <a:solidFill>
                <a:schemeClr val="dk1"/>
              </a:solidFill>
              <a:latin typeface="Alexandria Medium"/>
              <a:ea typeface="Alexandria Medium"/>
              <a:cs typeface="Alexandria Medium"/>
              <a:sym typeface="Alexandria Medium"/>
            </a:endParaRPr>
          </a:p>
        </p:txBody>
      </p:sp>
      <p:sp>
        <p:nvSpPr>
          <p:cNvPr id="218" name="Google Shape;218;p36"/>
          <p:cNvSpPr txBox="1"/>
          <p:nvPr>
            <p:ph idx="4294967295" type="subTitle"/>
          </p:nvPr>
        </p:nvSpPr>
        <p:spPr>
          <a:xfrm>
            <a:off x="274850" y="1703000"/>
            <a:ext cx="3075900" cy="3322800"/>
          </a:xfrm>
          <a:prstGeom prst="rect">
            <a:avLst/>
          </a:prstGeom>
          <a:ln>
            <a:noFill/>
          </a:ln>
        </p:spPr>
        <p:txBody>
          <a:bodyPr anchorCtr="0" anchor="t" bIns="91425" lIns="91425" spcFirstLastPara="1" rIns="91425" wrap="square" tIns="91425">
            <a:noAutofit/>
          </a:bodyPr>
          <a:lstStyle/>
          <a:p>
            <a:pPr indent="-213359" lvl="0" marL="274320" rtl="0" algn="l">
              <a:spcBef>
                <a:spcPts val="0"/>
              </a:spcBef>
              <a:spcAft>
                <a:spcPts val="0"/>
              </a:spcAft>
              <a:buClr>
                <a:schemeClr val="lt2"/>
              </a:buClr>
              <a:buSzPts val="1200"/>
              <a:buChar char="■"/>
            </a:pPr>
            <a:r>
              <a:rPr lang="en"/>
              <a:t>To explore and understand key factors influencing student mental health, such as stress level, academic pressure, lifestyle habits, and </a:t>
            </a:r>
            <a:r>
              <a:rPr lang="en"/>
              <a:t>access</a:t>
            </a:r>
            <a:r>
              <a:rPr lang="en"/>
              <a:t> to support services.</a:t>
            </a:r>
            <a:endParaRPr/>
          </a:p>
          <a:p>
            <a:pPr indent="-213359" lvl="0" marL="274320" rtl="0" algn="l">
              <a:spcBef>
                <a:spcPts val="0"/>
              </a:spcBef>
              <a:spcAft>
                <a:spcPts val="0"/>
              </a:spcAft>
              <a:buClr>
                <a:schemeClr val="lt2"/>
              </a:buClr>
              <a:buSzPts val="1200"/>
              <a:buChar char="■"/>
            </a:pPr>
            <a:r>
              <a:rPr lang="en"/>
              <a:t>To identify patterns and relationships within the data using visualization technique.</a:t>
            </a:r>
            <a:endParaRPr/>
          </a:p>
          <a:p>
            <a:pPr indent="-213359" lvl="0" marL="274320" rtl="0" algn="l">
              <a:spcBef>
                <a:spcPts val="0"/>
              </a:spcBef>
              <a:spcAft>
                <a:spcPts val="0"/>
              </a:spcAft>
              <a:buClr>
                <a:schemeClr val="lt2"/>
              </a:buClr>
              <a:buSzPts val="1200"/>
              <a:buChar char="■"/>
            </a:pPr>
            <a:r>
              <a:rPr lang="en"/>
              <a:t>To generate structured insights and actionable recommendations using IBM Granite AI.</a:t>
            </a:r>
            <a:endParaRPr/>
          </a:p>
          <a:p>
            <a:pPr indent="-213359" lvl="0" marL="274320" rtl="0" algn="l">
              <a:spcBef>
                <a:spcPts val="0"/>
              </a:spcBef>
              <a:spcAft>
                <a:spcPts val="0"/>
              </a:spcAft>
              <a:buClr>
                <a:schemeClr val="lt2"/>
              </a:buClr>
              <a:buSzPts val="1200"/>
              <a:buChar char="■"/>
            </a:pPr>
            <a:r>
              <a:rPr lang="en"/>
              <a:t>To help universities, mental health staff, and student communities make more informed decisions in supporting students.</a:t>
            </a:r>
            <a:endParaRPr/>
          </a:p>
          <a:p>
            <a:pPr indent="0" lvl="0" marL="457200" rtl="0" algn="l">
              <a:spcBef>
                <a:spcPts val="0"/>
              </a:spcBef>
              <a:spcAft>
                <a:spcPts val="0"/>
              </a:spcAft>
              <a:buNone/>
            </a:pPr>
            <a:r>
              <a:t/>
            </a:r>
            <a:endParaRPr/>
          </a:p>
        </p:txBody>
      </p:sp>
      <p:sp>
        <p:nvSpPr>
          <p:cNvPr id="219" name="Google Shape;219;p36"/>
          <p:cNvSpPr txBox="1"/>
          <p:nvPr/>
        </p:nvSpPr>
        <p:spPr>
          <a:xfrm>
            <a:off x="3520465"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04. Methodology</a:t>
            </a:r>
            <a:endParaRPr sz="1200">
              <a:solidFill>
                <a:schemeClr val="dk1"/>
              </a:solidFill>
              <a:latin typeface="Alexandria Medium"/>
              <a:ea typeface="Alexandria Medium"/>
              <a:cs typeface="Alexandria Medium"/>
              <a:sym typeface="Alexandria Medium"/>
            </a:endParaRPr>
          </a:p>
        </p:txBody>
      </p:sp>
      <p:sp>
        <p:nvSpPr>
          <p:cNvPr id="220" name="Google Shape;220;p36"/>
          <p:cNvSpPr txBox="1"/>
          <p:nvPr>
            <p:ph idx="4294967295" type="subTitle"/>
          </p:nvPr>
        </p:nvSpPr>
        <p:spPr>
          <a:xfrm>
            <a:off x="3518429" y="1703000"/>
            <a:ext cx="2737500" cy="2367300"/>
          </a:xfrm>
          <a:prstGeom prst="rect">
            <a:avLst/>
          </a:prstGeom>
          <a:ln>
            <a:noFill/>
          </a:ln>
        </p:spPr>
        <p:txBody>
          <a:bodyPr anchorCtr="0" anchor="t" bIns="91425" lIns="91425" spcFirstLastPara="1" rIns="91425" wrap="square" tIns="91425">
            <a:noAutofit/>
          </a:bodyPr>
          <a:lstStyle/>
          <a:p>
            <a:pPr indent="-213359" lvl="0" marL="274320" rtl="0" algn="l">
              <a:spcBef>
                <a:spcPts val="0"/>
              </a:spcBef>
              <a:spcAft>
                <a:spcPts val="0"/>
              </a:spcAft>
              <a:buClr>
                <a:schemeClr val="lt2"/>
              </a:buClr>
              <a:buSzPts val="1200"/>
              <a:buChar char="■"/>
            </a:pPr>
            <a:r>
              <a:rPr lang="en"/>
              <a:t>This project uses and exploratory data analysis (EDA) approach to examine student mental health survey data. Several visualization techniques are used to highlight patterns related to stress, lifestyle, and academic pressure. To Support deeper understanding, AI (IBM Granite) is used to generate structured insights and recommendations based on the analysis.</a:t>
            </a:r>
            <a:endParaRPr/>
          </a:p>
          <a:p>
            <a:pPr indent="0" lvl="0" marL="0" rtl="0" algn="l">
              <a:spcBef>
                <a:spcPts val="0"/>
              </a:spcBef>
              <a:spcAft>
                <a:spcPts val="0"/>
              </a:spcAft>
              <a:buNone/>
            </a:pPr>
            <a:r>
              <a:t/>
            </a:r>
            <a:endParaRPr/>
          </a:p>
        </p:txBody>
      </p:sp>
      <p:sp>
        <p:nvSpPr>
          <p:cNvPr id="221" name="Google Shape;221;p36"/>
          <p:cNvSpPr txBox="1"/>
          <p:nvPr/>
        </p:nvSpPr>
        <p:spPr>
          <a:xfrm>
            <a:off x="6423756" y="13220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lt2"/>
                </a:solidFill>
                <a:latin typeface="Alexandria Medium"/>
                <a:ea typeface="Alexandria Medium"/>
                <a:cs typeface="Alexandria Medium"/>
                <a:sym typeface="Alexandria Medium"/>
              </a:rPr>
              <a:t>05. </a:t>
            </a:r>
            <a:r>
              <a:rPr lang="en" sz="1200">
                <a:solidFill>
                  <a:schemeClr val="dk1"/>
                </a:solidFill>
                <a:latin typeface="Alexandria Medium"/>
                <a:ea typeface="Alexandria Medium"/>
                <a:cs typeface="Alexandria Medium"/>
                <a:sym typeface="Alexandria Medium"/>
              </a:rPr>
              <a:t>Tools Used</a:t>
            </a:r>
            <a:endParaRPr sz="1200">
              <a:solidFill>
                <a:schemeClr val="dk1"/>
              </a:solidFill>
              <a:latin typeface="Alexandria Medium"/>
              <a:ea typeface="Alexandria Medium"/>
              <a:cs typeface="Alexandria Medium"/>
              <a:sym typeface="Alexandria Medium"/>
            </a:endParaRPr>
          </a:p>
        </p:txBody>
      </p:sp>
      <p:sp>
        <p:nvSpPr>
          <p:cNvPr id="222" name="Google Shape;222;p36"/>
          <p:cNvSpPr txBox="1"/>
          <p:nvPr>
            <p:ph idx="4294967295" type="subTitle"/>
          </p:nvPr>
        </p:nvSpPr>
        <p:spPr>
          <a:xfrm>
            <a:off x="6279925" y="1703000"/>
            <a:ext cx="2737500" cy="3322800"/>
          </a:xfrm>
          <a:prstGeom prst="rect">
            <a:avLst/>
          </a:prstGeom>
          <a:ln>
            <a:noFill/>
          </a:ln>
        </p:spPr>
        <p:txBody>
          <a:bodyPr anchorCtr="0" anchor="t" bIns="91425" lIns="91425" spcFirstLastPara="1" rIns="91425" wrap="square" tIns="91425">
            <a:noAutofit/>
          </a:bodyPr>
          <a:lstStyle/>
          <a:p>
            <a:pPr indent="-213359" lvl="0" marL="274320" rtl="0" algn="l">
              <a:spcBef>
                <a:spcPts val="0"/>
              </a:spcBef>
              <a:spcAft>
                <a:spcPts val="0"/>
              </a:spcAft>
              <a:buClr>
                <a:schemeClr val="lt2"/>
              </a:buClr>
              <a:buSzPts val="1200"/>
              <a:buChar char="■"/>
            </a:pPr>
            <a:r>
              <a:rPr b="1" lang="en"/>
              <a:t>Python</a:t>
            </a:r>
            <a:r>
              <a:rPr lang="en"/>
              <a:t> For data analysis and visualization.</a:t>
            </a:r>
            <a:endParaRPr/>
          </a:p>
          <a:p>
            <a:pPr indent="0" lvl="0" marL="457200" rtl="0" algn="l">
              <a:spcBef>
                <a:spcPts val="0"/>
              </a:spcBef>
              <a:spcAft>
                <a:spcPts val="0"/>
              </a:spcAft>
              <a:buNone/>
            </a:pPr>
            <a:r>
              <a:t/>
            </a:r>
            <a:endParaRPr/>
          </a:p>
          <a:p>
            <a:pPr indent="-213359" lvl="0" marL="274320" rtl="0" algn="l">
              <a:spcBef>
                <a:spcPts val="0"/>
              </a:spcBef>
              <a:spcAft>
                <a:spcPts val="0"/>
              </a:spcAft>
              <a:buClr>
                <a:schemeClr val="lt2"/>
              </a:buClr>
              <a:buSzPts val="1200"/>
              <a:buChar char="■"/>
            </a:pPr>
            <a:r>
              <a:rPr b="1" lang="en"/>
              <a:t>Pandas and Numpy </a:t>
            </a:r>
            <a:r>
              <a:rPr lang="en"/>
              <a:t>Data </a:t>
            </a:r>
            <a:r>
              <a:rPr lang="en"/>
              <a:t>processing</a:t>
            </a:r>
            <a:r>
              <a:rPr lang="en"/>
              <a:t> and manipulation.</a:t>
            </a:r>
            <a:endParaRPr/>
          </a:p>
          <a:p>
            <a:pPr indent="0" lvl="0" marL="457200" rtl="0" algn="l">
              <a:spcBef>
                <a:spcPts val="0"/>
              </a:spcBef>
              <a:spcAft>
                <a:spcPts val="0"/>
              </a:spcAft>
              <a:buNone/>
            </a:pPr>
            <a:r>
              <a:t/>
            </a:r>
            <a:endParaRPr/>
          </a:p>
          <a:p>
            <a:pPr indent="-213359" lvl="0" marL="274320" rtl="0" algn="l">
              <a:spcBef>
                <a:spcPts val="0"/>
              </a:spcBef>
              <a:spcAft>
                <a:spcPts val="0"/>
              </a:spcAft>
              <a:buClr>
                <a:schemeClr val="lt2"/>
              </a:buClr>
              <a:buSzPts val="1200"/>
              <a:buChar char="■"/>
            </a:pPr>
            <a:r>
              <a:rPr b="1" lang="en"/>
              <a:t>Seaborn and Matplotlib </a:t>
            </a:r>
            <a:r>
              <a:rPr lang="en"/>
              <a:t>Data visualization</a:t>
            </a:r>
            <a:endParaRPr/>
          </a:p>
          <a:p>
            <a:pPr indent="0" lvl="0" marL="457200" rtl="0" algn="l">
              <a:spcBef>
                <a:spcPts val="0"/>
              </a:spcBef>
              <a:spcAft>
                <a:spcPts val="0"/>
              </a:spcAft>
              <a:buNone/>
            </a:pPr>
            <a:r>
              <a:t/>
            </a:r>
            <a:endParaRPr/>
          </a:p>
          <a:p>
            <a:pPr indent="-213359" lvl="0" marL="274320" rtl="0" algn="l">
              <a:spcBef>
                <a:spcPts val="0"/>
              </a:spcBef>
              <a:spcAft>
                <a:spcPts val="0"/>
              </a:spcAft>
              <a:buClr>
                <a:schemeClr val="lt2"/>
              </a:buClr>
              <a:buSzPts val="1200"/>
              <a:buChar char="■"/>
            </a:pPr>
            <a:r>
              <a:rPr b="1" lang="en"/>
              <a:t>IBM Granite</a:t>
            </a:r>
            <a:r>
              <a:rPr lang="en"/>
              <a:t> (via LangChain + Replicate) To generate AI driven insights, conclusion, an</a:t>
            </a:r>
            <a:r>
              <a:rPr lang="en"/>
              <a:t>d </a:t>
            </a:r>
            <a:r>
              <a:rPr lang="en"/>
              <a:t>recommendations.</a:t>
            </a:r>
            <a:endParaRPr/>
          </a:p>
          <a:p>
            <a:pPr indent="0" lvl="0" marL="457200" rtl="0" algn="l">
              <a:spcBef>
                <a:spcPts val="0"/>
              </a:spcBef>
              <a:spcAft>
                <a:spcPts val="0"/>
              </a:spcAft>
              <a:buNone/>
            </a:pPr>
            <a:r>
              <a:t/>
            </a:r>
            <a:endParaRPr/>
          </a:p>
          <a:p>
            <a:pPr indent="-213359" lvl="0" marL="274320" rtl="0" algn="l">
              <a:spcBef>
                <a:spcPts val="0"/>
              </a:spcBef>
              <a:spcAft>
                <a:spcPts val="0"/>
              </a:spcAft>
              <a:buClr>
                <a:schemeClr val="lt2"/>
              </a:buClr>
              <a:buSzPts val="1200"/>
              <a:buChar char="■"/>
            </a:pPr>
            <a:r>
              <a:rPr b="1" lang="en"/>
              <a:t>Google Colab </a:t>
            </a:r>
            <a:r>
              <a:rPr lang="en"/>
              <a:t>As the development.</a:t>
            </a:r>
            <a:endParaRPr/>
          </a:p>
        </p:txBody>
      </p:sp>
      <p:sp>
        <p:nvSpPr>
          <p:cNvPr id="223" name="Google Shape;223;p36"/>
          <p:cNvSpPr txBox="1"/>
          <p:nvPr/>
        </p:nvSpPr>
        <p:spPr>
          <a:xfrm>
            <a:off x="6435097" y="626500"/>
            <a:ext cx="19284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lexandria Medium"/>
              <a:ea typeface="Alexandria Medium"/>
              <a:cs typeface="Alexandria Medium"/>
              <a:sym typeface="Alexandria Medium"/>
            </a:endParaRPr>
          </a:p>
        </p:txBody>
      </p:sp>
      <p:sp>
        <p:nvSpPr>
          <p:cNvPr id="224" name="Google Shape;224;p36"/>
          <p:cNvSpPr txBox="1"/>
          <p:nvPr/>
        </p:nvSpPr>
        <p:spPr>
          <a:xfrm>
            <a:off x="3176225" y="2527850"/>
            <a:ext cx="2412300" cy="1922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Alexandria Medium"/>
              <a:ea typeface="Alexandria Medium"/>
              <a:cs typeface="Alexandria Medium"/>
              <a:sym typeface="Alexandria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71425" y="1050725"/>
            <a:ext cx="72726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Analysis Process</a:t>
            </a:r>
            <a:endParaRPr sz="5500"/>
          </a:p>
        </p:txBody>
      </p:sp>
      <p:cxnSp>
        <p:nvCxnSpPr>
          <p:cNvPr id="230" name="Google Shape;230;p37">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pic>
        <p:nvPicPr>
          <p:cNvPr id="231" name="Google Shape;231;p37"/>
          <p:cNvPicPr preferRelativeResize="0"/>
          <p:nvPr/>
        </p:nvPicPr>
        <p:blipFill rotWithShape="1">
          <a:blip r:embed="rId3">
            <a:alphaModFix/>
          </a:blip>
          <a:srcRect b="0" l="0" r="0" t="0"/>
          <a:stretch/>
        </p:blipFill>
        <p:spPr>
          <a:xfrm>
            <a:off x="6287297" y="2027370"/>
            <a:ext cx="2096900" cy="2096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715100" y="535000"/>
            <a:ext cx="3856800" cy="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process</a:t>
            </a:r>
            <a:endParaRPr/>
          </a:p>
        </p:txBody>
      </p:sp>
      <p:sp>
        <p:nvSpPr>
          <p:cNvPr id="237" name="Google Shape;237;p38"/>
          <p:cNvSpPr txBox="1"/>
          <p:nvPr>
            <p:ph idx="1" type="body"/>
          </p:nvPr>
        </p:nvSpPr>
        <p:spPr>
          <a:xfrm>
            <a:off x="715100" y="1636300"/>
            <a:ext cx="3856800" cy="18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project followed a step by step analysis process:</a:t>
            </a:r>
            <a:endParaRPr/>
          </a:p>
          <a:p>
            <a:pPr indent="-213359" lvl="0" marL="274320" rtl="0" algn="l">
              <a:spcBef>
                <a:spcPts val="0"/>
              </a:spcBef>
              <a:spcAft>
                <a:spcPts val="0"/>
              </a:spcAft>
              <a:buClr>
                <a:schemeClr val="lt2"/>
              </a:buClr>
              <a:buSzPts val="1200"/>
              <a:buChar char="■"/>
            </a:pPr>
            <a:r>
              <a:rPr b="1" lang="en"/>
              <a:t>Data Exploration</a:t>
            </a:r>
            <a:r>
              <a:rPr lang="en"/>
              <a:t>: Understanding the structure and content of the dataset.</a:t>
            </a:r>
            <a:endParaRPr/>
          </a:p>
          <a:p>
            <a:pPr indent="-213359" lvl="0" marL="274320" rtl="0" algn="l">
              <a:spcBef>
                <a:spcPts val="0"/>
              </a:spcBef>
              <a:spcAft>
                <a:spcPts val="0"/>
              </a:spcAft>
              <a:buClr>
                <a:schemeClr val="lt2"/>
              </a:buClr>
              <a:buSzPts val="1200"/>
              <a:buChar char="■"/>
            </a:pPr>
            <a:r>
              <a:rPr b="1" lang="en"/>
              <a:t>Data Cleaning</a:t>
            </a:r>
            <a:r>
              <a:rPr lang="en"/>
              <a:t>: Handling missing values and fixing data inconsistencies.</a:t>
            </a:r>
            <a:endParaRPr/>
          </a:p>
          <a:p>
            <a:pPr indent="-213359" lvl="0" marL="274320" rtl="0" algn="l">
              <a:spcBef>
                <a:spcPts val="0"/>
              </a:spcBef>
              <a:spcAft>
                <a:spcPts val="0"/>
              </a:spcAft>
              <a:buClr>
                <a:schemeClr val="lt2"/>
              </a:buClr>
              <a:buSzPts val="1200"/>
              <a:buChar char="■"/>
            </a:pPr>
            <a:r>
              <a:rPr b="1" lang="en"/>
              <a:t>Visualization</a:t>
            </a:r>
            <a:r>
              <a:rPr lang="en"/>
              <a:t>: Using plots to identify patterns and trends.</a:t>
            </a:r>
            <a:endParaRPr/>
          </a:p>
          <a:p>
            <a:pPr indent="-213359" lvl="0" marL="274320" rtl="0" algn="l">
              <a:spcBef>
                <a:spcPts val="0"/>
              </a:spcBef>
              <a:spcAft>
                <a:spcPts val="0"/>
              </a:spcAft>
              <a:buClr>
                <a:schemeClr val="lt2"/>
              </a:buClr>
              <a:buSzPts val="1200"/>
              <a:buChar char="■"/>
            </a:pPr>
            <a:r>
              <a:rPr b="1" lang="en"/>
              <a:t>AI-Generated Insight</a:t>
            </a:r>
            <a:r>
              <a:rPr lang="en"/>
              <a:t>: Using IBM Granite to summarize findings and give actionable recommendations.</a:t>
            </a:r>
            <a:endParaRPr/>
          </a:p>
          <a:p>
            <a:pPr indent="0" lvl="0" marL="0" rtl="0" algn="l">
              <a:spcBef>
                <a:spcPts val="1600"/>
              </a:spcBef>
              <a:spcAft>
                <a:spcPts val="0"/>
              </a:spcAft>
              <a:buNone/>
            </a:pPr>
            <a:r>
              <a:t/>
            </a:r>
            <a:endParaRPr/>
          </a:p>
        </p:txBody>
      </p:sp>
      <p:pic>
        <p:nvPicPr>
          <p:cNvPr id="238" name="Google Shape;238;p38" title="d.png"/>
          <p:cNvPicPr preferRelativeResize="0"/>
          <p:nvPr/>
        </p:nvPicPr>
        <p:blipFill>
          <a:blip r:embed="rId3">
            <a:alphaModFix/>
          </a:blip>
          <a:stretch>
            <a:fillRect/>
          </a:stretch>
        </p:blipFill>
        <p:spPr>
          <a:xfrm>
            <a:off x="5251250" y="-12587"/>
            <a:ext cx="3984001" cy="5192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71425" y="1050725"/>
            <a:ext cx="7272600" cy="231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500"/>
              <a:t>Insight and findings (and visualization)</a:t>
            </a:r>
            <a:endParaRPr sz="5500"/>
          </a:p>
        </p:txBody>
      </p:sp>
      <p:cxnSp>
        <p:nvCxnSpPr>
          <p:cNvPr id="244" name="Google Shape;244;p39">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grpSp>
        <p:nvGrpSpPr>
          <p:cNvPr id="245" name="Google Shape;245;p39"/>
          <p:cNvGrpSpPr/>
          <p:nvPr/>
        </p:nvGrpSpPr>
        <p:grpSpPr>
          <a:xfrm>
            <a:off x="7313731" y="1765373"/>
            <a:ext cx="1465514" cy="1351591"/>
            <a:chOff x="7636443" y="1204988"/>
            <a:chExt cx="804565" cy="677795"/>
          </a:xfrm>
        </p:grpSpPr>
        <p:grpSp>
          <p:nvGrpSpPr>
            <p:cNvPr id="246" name="Google Shape;246;p39"/>
            <p:cNvGrpSpPr/>
            <p:nvPr/>
          </p:nvGrpSpPr>
          <p:grpSpPr>
            <a:xfrm>
              <a:off x="7636443" y="1509705"/>
              <a:ext cx="804565" cy="373078"/>
              <a:chOff x="7636443" y="1509705"/>
              <a:chExt cx="804565" cy="373078"/>
            </a:xfrm>
          </p:grpSpPr>
          <p:sp>
            <p:nvSpPr>
              <p:cNvPr id="247" name="Google Shape;247;p39"/>
              <p:cNvSpPr/>
              <p:nvPr/>
            </p:nvSpPr>
            <p:spPr>
              <a:xfrm>
                <a:off x="7636443" y="1509705"/>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48" name="Google Shape;248;p39"/>
              <p:cNvSpPr/>
              <p:nvPr/>
            </p:nvSpPr>
            <p:spPr>
              <a:xfrm>
                <a:off x="8398251" y="1667375"/>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435D7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249" name="Google Shape;249;p39"/>
            <p:cNvGrpSpPr/>
            <p:nvPr/>
          </p:nvGrpSpPr>
          <p:grpSpPr>
            <a:xfrm>
              <a:off x="7636443" y="1408133"/>
              <a:ext cx="804565" cy="373078"/>
              <a:chOff x="7636443" y="1408133"/>
              <a:chExt cx="804565" cy="373078"/>
            </a:xfrm>
          </p:grpSpPr>
          <p:sp>
            <p:nvSpPr>
              <p:cNvPr id="250" name="Google Shape;250;p39"/>
              <p:cNvSpPr/>
              <p:nvPr/>
            </p:nvSpPr>
            <p:spPr>
              <a:xfrm>
                <a:off x="7636443" y="1408133"/>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51" name="Google Shape;251;p39"/>
              <p:cNvSpPr/>
              <p:nvPr/>
            </p:nvSpPr>
            <p:spPr>
              <a:xfrm>
                <a:off x="8398251" y="1565802"/>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869F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252" name="Google Shape;252;p39"/>
            <p:cNvGrpSpPr/>
            <p:nvPr/>
          </p:nvGrpSpPr>
          <p:grpSpPr>
            <a:xfrm>
              <a:off x="7636443" y="1306560"/>
              <a:ext cx="804565" cy="373078"/>
              <a:chOff x="7636443" y="1306560"/>
              <a:chExt cx="804565" cy="373078"/>
            </a:xfrm>
          </p:grpSpPr>
          <p:sp>
            <p:nvSpPr>
              <p:cNvPr id="253" name="Google Shape;253;p39"/>
              <p:cNvSpPr/>
              <p:nvPr/>
            </p:nvSpPr>
            <p:spPr>
              <a:xfrm>
                <a:off x="7636443" y="1306560"/>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54" name="Google Shape;254;p39"/>
              <p:cNvSpPr/>
              <p:nvPr/>
            </p:nvSpPr>
            <p:spPr>
              <a:xfrm>
                <a:off x="8398251" y="1464230"/>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BAC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255" name="Google Shape;255;p39"/>
            <p:cNvGrpSpPr/>
            <p:nvPr/>
          </p:nvGrpSpPr>
          <p:grpSpPr>
            <a:xfrm>
              <a:off x="7636443" y="1204988"/>
              <a:ext cx="804565" cy="373078"/>
              <a:chOff x="7636443" y="1204988"/>
              <a:chExt cx="804565" cy="373078"/>
            </a:xfrm>
          </p:grpSpPr>
          <p:sp>
            <p:nvSpPr>
              <p:cNvPr id="256" name="Google Shape;256;p39"/>
              <p:cNvSpPr/>
              <p:nvPr/>
            </p:nvSpPr>
            <p:spPr>
              <a:xfrm>
                <a:off x="7636443" y="1204988"/>
                <a:ext cx="749840" cy="373078"/>
              </a:xfrm>
              <a:custGeom>
                <a:rect b="b" l="l" r="r" t="t"/>
                <a:pathLst>
                  <a:path extrusionOk="0" h="10331" w="20764">
                    <a:moveTo>
                      <a:pt x="10376" y="1"/>
                    </a:moveTo>
                    <a:lnTo>
                      <a:pt x="1" y="5028"/>
                    </a:lnTo>
                    <a:lnTo>
                      <a:pt x="10376" y="10331"/>
                    </a:lnTo>
                    <a:lnTo>
                      <a:pt x="20763" y="5028"/>
                    </a:lnTo>
                    <a:lnTo>
                      <a:pt x="10376" y="1"/>
                    </a:ln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257" name="Google Shape;257;p39"/>
              <p:cNvSpPr/>
              <p:nvPr/>
            </p:nvSpPr>
            <p:spPr>
              <a:xfrm>
                <a:off x="8398251" y="1362658"/>
                <a:ext cx="42757" cy="36365"/>
              </a:xfrm>
              <a:custGeom>
                <a:rect b="b" l="l" r="r" t="t"/>
                <a:pathLst>
                  <a:path extrusionOk="0" h="1007" w="1184">
                    <a:moveTo>
                      <a:pt x="513" y="0"/>
                    </a:moveTo>
                    <a:cubicBezTo>
                      <a:pt x="255" y="0"/>
                      <a:pt x="5" y="198"/>
                      <a:pt x="12" y="501"/>
                    </a:cubicBezTo>
                    <a:cubicBezTo>
                      <a:pt x="1" y="788"/>
                      <a:pt x="230" y="1006"/>
                      <a:pt x="506" y="1006"/>
                    </a:cubicBezTo>
                    <a:cubicBezTo>
                      <a:pt x="953" y="1006"/>
                      <a:pt x="1183" y="467"/>
                      <a:pt x="862" y="146"/>
                    </a:cubicBezTo>
                    <a:cubicBezTo>
                      <a:pt x="762" y="45"/>
                      <a:pt x="636" y="0"/>
                      <a:pt x="513" y="0"/>
                    </a:cubicBezTo>
                    <a:close/>
                  </a:path>
                </a:pathLst>
              </a:custGeom>
              <a:solidFill>
                <a:srgbClr val="E3E9E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715100" y="333525"/>
            <a:ext cx="3634500" cy="83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Student Demographics</a:t>
            </a:r>
            <a:endParaRPr/>
          </a:p>
        </p:txBody>
      </p:sp>
      <p:sp>
        <p:nvSpPr>
          <p:cNvPr id="263" name="Google Shape;263;p40"/>
          <p:cNvSpPr txBox="1"/>
          <p:nvPr>
            <p:ph idx="1" type="body"/>
          </p:nvPr>
        </p:nvSpPr>
        <p:spPr>
          <a:xfrm>
            <a:off x="603950" y="3248700"/>
            <a:ext cx="6305400" cy="18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charts show the basic demographics of students in the dataset. Most students are aged between 18-22 years, with a nearly balanced gender distribution. The majority of them are enrolled in Medical, Law, and Engineering programs.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used </a:t>
            </a:r>
            <a:r>
              <a:rPr b="1" lang="en"/>
              <a:t>histplot</a:t>
            </a:r>
            <a:r>
              <a:rPr lang="en"/>
              <a:t> for age distribution and </a:t>
            </a:r>
            <a:r>
              <a:rPr b="1" lang="en"/>
              <a:t>countplot</a:t>
            </a:r>
            <a:r>
              <a:rPr lang="en"/>
              <a:t> for gender and course categories.</a:t>
            </a:r>
            <a:endParaRPr/>
          </a:p>
        </p:txBody>
      </p:sp>
      <p:pic>
        <p:nvPicPr>
          <p:cNvPr id="264" name="Google Shape;264;p40" title="distribution age.png"/>
          <p:cNvPicPr preferRelativeResize="0"/>
          <p:nvPr/>
        </p:nvPicPr>
        <p:blipFill>
          <a:blip r:embed="rId3">
            <a:alphaModFix/>
          </a:blip>
          <a:stretch>
            <a:fillRect/>
          </a:stretch>
        </p:blipFill>
        <p:spPr>
          <a:xfrm>
            <a:off x="248400" y="1390750"/>
            <a:ext cx="2730554" cy="1681600"/>
          </a:xfrm>
          <a:prstGeom prst="rect">
            <a:avLst/>
          </a:prstGeom>
          <a:noFill/>
          <a:ln>
            <a:noFill/>
          </a:ln>
        </p:spPr>
      </p:pic>
      <p:pic>
        <p:nvPicPr>
          <p:cNvPr id="265" name="Google Shape;265;p40" title="distributionGender.png"/>
          <p:cNvPicPr preferRelativeResize="0"/>
          <p:nvPr/>
        </p:nvPicPr>
        <p:blipFill>
          <a:blip r:embed="rId4">
            <a:alphaModFix/>
          </a:blip>
          <a:stretch>
            <a:fillRect/>
          </a:stretch>
        </p:blipFill>
        <p:spPr>
          <a:xfrm>
            <a:off x="3267400" y="1436775"/>
            <a:ext cx="2730549" cy="1548378"/>
          </a:xfrm>
          <a:prstGeom prst="rect">
            <a:avLst/>
          </a:prstGeom>
          <a:noFill/>
          <a:ln>
            <a:noFill/>
          </a:ln>
        </p:spPr>
      </p:pic>
      <p:pic>
        <p:nvPicPr>
          <p:cNvPr id="266" name="Google Shape;266;p40" title="distribution course.png"/>
          <p:cNvPicPr preferRelativeResize="0"/>
          <p:nvPr/>
        </p:nvPicPr>
        <p:blipFill>
          <a:blip r:embed="rId5">
            <a:alphaModFix/>
          </a:blip>
          <a:stretch>
            <a:fillRect/>
          </a:stretch>
        </p:blipFill>
        <p:spPr>
          <a:xfrm>
            <a:off x="6094575" y="1436775"/>
            <a:ext cx="2953113" cy="1634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ad Funnel by Slidesgo">
  <a:themeElements>
    <a:clrScheme name="Simple Light">
      <a:dk1>
        <a:srgbClr val="15110E"/>
      </a:dk1>
      <a:lt1>
        <a:srgbClr val="FFF6FA"/>
      </a:lt1>
      <a:dk2>
        <a:srgbClr val="F5C2E4"/>
      </a:dk2>
      <a:lt2>
        <a:srgbClr val="B85284"/>
      </a:lt2>
      <a:accent1>
        <a:srgbClr val="691351"/>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