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1" d="100"/>
          <a:sy n="61" d="100"/>
        </p:scale>
        <p:origin x="90"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400C4-3A92-48F9-8D63-C86625ADF81F}" type="datetimeFigureOut">
              <a:rPr lang="es-AR" smtClean="0"/>
              <a:t>27/6/2023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2FD63-3C19-4E06-8471-A9A2D529B3DA}" type="slidenum">
              <a:rPr lang="es-AR" smtClean="0"/>
              <a:t>‹Nº›</a:t>
            </a:fld>
            <a:endParaRPr lang="es-AR"/>
          </a:p>
        </p:txBody>
      </p:sp>
    </p:spTree>
    <p:extLst>
      <p:ext uri="{BB962C8B-B14F-4D97-AF65-F5344CB8AC3E}">
        <p14:creationId xmlns:p14="http://schemas.microsoft.com/office/powerpoint/2010/main" val="158680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DBC2FD63-3C19-4E06-8471-A9A2D529B3DA}" type="slidenum">
              <a:rPr lang="es-AR" smtClean="0"/>
              <a:t>1</a:t>
            </a:fld>
            <a:endParaRPr lang="es-AR"/>
          </a:p>
        </p:txBody>
      </p:sp>
    </p:spTree>
    <p:extLst>
      <p:ext uri="{BB962C8B-B14F-4D97-AF65-F5344CB8AC3E}">
        <p14:creationId xmlns:p14="http://schemas.microsoft.com/office/powerpoint/2010/main" val="9038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DF3FD39-B0AF-40FE-B3EB-FD26EFF2C421}" type="datetime1">
              <a:rPr lang="en-US" smtClean="0"/>
              <a:t>6/27/2023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GESTIÓN DE CALIDAD</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5DAE4A-A35D-4A53-9936-B340C3A03E05}" type="datetime1">
              <a:rPr lang="en-US" smtClean="0"/>
              <a:t>6/27/2023</a:t>
            </a:fld>
            <a:endParaRPr lang="en-US" dirty="0"/>
          </a:p>
        </p:txBody>
      </p:sp>
      <p:sp>
        <p:nvSpPr>
          <p:cNvPr id="5" name="Footer Placeholder 4"/>
          <p:cNvSpPr>
            <a:spLocks noGrp="1"/>
          </p:cNvSpPr>
          <p:nvPr>
            <p:ph type="ftr" sz="quarter" idx="11"/>
          </p:nvPr>
        </p:nvSpPr>
        <p:spPr/>
        <p:txBody>
          <a:bodyPr/>
          <a:lstStyle/>
          <a:p>
            <a:r>
              <a:rPr lang="en-US" smtClean="0"/>
              <a:t>GESTIÓN DE CALIDAD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19010D3-08EA-4548-8D2E-2D404A83D9AA}" type="datetime1">
              <a:rPr lang="en-US" smtClean="0"/>
              <a:t>6/27/2023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GESTIÓN DE CALIDAD</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0A1F85-4DDE-4612-838B-3A61FCE7FF64}" type="datetime1">
              <a:rPr lang="en-US" smtClean="0"/>
              <a:t>6/27/2023</a:t>
            </a:fld>
            <a:endParaRPr lang="en-US" dirty="0"/>
          </a:p>
        </p:txBody>
      </p:sp>
      <p:sp>
        <p:nvSpPr>
          <p:cNvPr id="5" name="Footer Placeholder 4"/>
          <p:cNvSpPr>
            <a:spLocks noGrp="1"/>
          </p:cNvSpPr>
          <p:nvPr>
            <p:ph type="ftr" sz="quarter" idx="11"/>
          </p:nvPr>
        </p:nvSpPr>
        <p:spPr/>
        <p:txBody>
          <a:bodyPr/>
          <a:lstStyle/>
          <a:p>
            <a:r>
              <a:rPr lang="en-US" smtClean="0"/>
              <a:t>GESTIÓN DE CALIDAD</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E051F7-8F94-460F-B554-42DB455AD3A3}" type="datetime1">
              <a:rPr lang="en-US" smtClean="0"/>
              <a:t>6/27/2023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GESTIÓN DE CALIDAD</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7C2B1E2-3BB4-49E7-A64D-4532A08FD5B4}" type="datetime1">
              <a:rPr lang="en-US" smtClean="0"/>
              <a:t>6/27/2023</a:t>
            </a:fld>
            <a:endParaRPr lang="en-US" dirty="0"/>
          </a:p>
        </p:txBody>
      </p:sp>
      <p:sp>
        <p:nvSpPr>
          <p:cNvPr id="6" name="Footer Placeholder 5"/>
          <p:cNvSpPr>
            <a:spLocks noGrp="1"/>
          </p:cNvSpPr>
          <p:nvPr>
            <p:ph type="ftr" sz="quarter" idx="11"/>
          </p:nvPr>
        </p:nvSpPr>
        <p:spPr/>
        <p:txBody>
          <a:bodyPr/>
          <a:lstStyle/>
          <a:p>
            <a:r>
              <a:rPr lang="en-US" smtClean="0"/>
              <a:t>GESTIÓN DE CALIDAD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3A0365D-7DBC-4F20-BDE2-CB7D3FD32850}" type="datetime1">
              <a:rPr lang="en-US" smtClean="0"/>
              <a:t>6/27/2023</a:t>
            </a:fld>
            <a:endParaRPr lang="en-US" dirty="0"/>
          </a:p>
        </p:txBody>
      </p:sp>
      <p:sp>
        <p:nvSpPr>
          <p:cNvPr id="8" name="Footer Placeholder 7"/>
          <p:cNvSpPr>
            <a:spLocks noGrp="1"/>
          </p:cNvSpPr>
          <p:nvPr>
            <p:ph type="ftr" sz="quarter" idx="11"/>
          </p:nvPr>
        </p:nvSpPr>
        <p:spPr/>
        <p:txBody>
          <a:bodyPr/>
          <a:lstStyle/>
          <a:p>
            <a:r>
              <a:rPr lang="en-US" smtClean="0"/>
              <a:t>GESTIÓN DE CALIDAD</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E7808E-1880-4C45-AD30-26C37ED718E2}" type="datetime1">
              <a:rPr lang="en-US" smtClean="0"/>
              <a:t>6/27/2023</a:t>
            </a:fld>
            <a:endParaRPr lang="en-US" dirty="0"/>
          </a:p>
        </p:txBody>
      </p:sp>
      <p:sp>
        <p:nvSpPr>
          <p:cNvPr id="4" name="Footer Placeholder 3"/>
          <p:cNvSpPr>
            <a:spLocks noGrp="1"/>
          </p:cNvSpPr>
          <p:nvPr>
            <p:ph type="ftr" sz="quarter" idx="11"/>
          </p:nvPr>
        </p:nvSpPr>
        <p:spPr/>
        <p:txBody>
          <a:bodyPr/>
          <a:lstStyle/>
          <a:p>
            <a:r>
              <a:rPr lang="en-US" smtClean="0"/>
              <a:t>GESTIÓN DE CALIDAD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74871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486821"/>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5CEF0-3DE9-4A40-93EF-C42037A1C812}" type="datetime1">
              <a:rPr lang="en-US" smtClean="0"/>
              <a:t>6/27/2023</a:t>
            </a:fld>
            <a:endParaRPr lang="en-US" dirty="0"/>
          </a:p>
        </p:txBody>
      </p:sp>
      <p:sp>
        <p:nvSpPr>
          <p:cNvPr id="3" name="Footer Placeholder 2"/>
          <p:cNvSpPr>
            <a:spLocks noGrp="1"/>
          </p:cNvSpPr>
          <p:nvPr>
            <p:ph type="ftr" sz="quarter" idx="11"/>
          </p:nvPr>
        </p:nvSpPr>
        <p:spPr/>
        <p:txBody>
          <a:bodyPr/>
          <a:lstStyle/>
          <a:p>
            <a:r>
              <a:rPr lang="en-US" smtClean="0"/>
              <a:t>GESTIÓN DE CALIDAD</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6EC2BCB-C977-4798-AF5C-E975009D17FF}" type="datetime1">
              <a:rPr lang="en-US" smtClean="0"/>
              <a:t>6/27/2023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GESTIÓN DE CALIDAD</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4032CDA-0107-4A5D-B5D8-40583D0BA245}" type="datetime1">
              <a:rPr lang="en-US" smtClean="0"/>
              <a:t>6/27/2023</a:t>
            </a:fld>
            <a:endParaRPr lang="en-US" dirty="0"/>
          </a:p>
        </p:txBody>
      </p:sp>
      <p:sp>
        <p:nvSpPr>
          <p:cNvPr id="6" name="Footer Placeholder 5"/>
          <p:cNvSpPr>
            <a:spLocks noGrp="1"/>
          </p:cNvSpPr>
          <p:nvPr>
            <p:ph type="ftr" sz="quarter" idx="11"/>
          </p:nvPr>
        </p:nvSpPr>
        <p:spPr/>
        <p:txBody>
          <a:bodyPr/>
          <a:lstStyle/>
          <a:p>
            <a:r>
              <a:rPr lang="en-US" smtClean="0"/>
              <a:t>GESTIÓN DE CALIDAD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99A7A70-D001-4D50-8A31-3D860880B461}" type="datetime1">
              <a:rPr lang="en-US" smtClean="0"/>
              <a:t>6/27/2023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GESTIÓN DE CALIDAD</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GESTION DE CALIDAD</a:t>
            </a:r>
            <a:endParaRPr lang="es-AR" dirty="0"/>
          </a:p>
        </p:txBody>
      </p:sp>
      <p:sp>
        <p:nvSpPr>
          <p:cNvPr id="3" name="Subtítulo 2"/>
          <p:cNvSpPr>
            <a:spLocks noGrp="1"/>
          </p:cNvSpPr>
          <p:nvPr>
            <p:ph type="subTitle" idx="1"/>
          </p:nvPr>
        </p:nvSpPr>
        <p:spPr/>
        <p:txBody>
          <a:bodyPr/>
          <a:lstStyle/>
          <a:p>
            <a:r>
              <a:rPr lang="es-AR" dirty="0" smtClean="0"/>
              <a:t>Actividad final</a:t>
            </a:r>
            <a:endParaRPr lang="es-AR" dirty="0"/>
          </a:p>
        </p:txBody>
      </p:sp>
    </p:spTree>
    <p:extLst>
      <p:ext uri="{BB962C8B-B14F-4D97-AF65-F5344CB8AC3E}">
        <p14:creationId xmlns:p14="http://schemas.microsoft.com/office/powerpoint/2010/main" val="2945290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smtClean="0"/>
              <a:t>conclusión</a:t>
            </a:r>
            <a:endParaRPr lang="es-AR" dirty="0"/>
          </a:p>
        </p:txBody>
      </p:sp>
      <p:sp>
        <p:nvSpPr>
          <p:cNvPr id="5" name="Marcador de pie de página 4"/>
          <p:cNvSpPr>
            <a:spLocks noGrp="1"/>
          </p:cNvSpPr>
          <p:nvPr>
            <p:ph type="ftr" sz="quarter" idx="11"/>
          </p:nvPr>
        </p:nvSpPr>
        <p:spPr/>
        <p:txBody>
          <a:bodyPr/>
          <a:lstStyle/>
          <a:p>
            <a:r>
              <a:rPr lang="en-US" smtClean="0"/>
              <a:t>GESTIÓN DE CALIDAD</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CuadroTexto 6"/>
          <p:cNvSpPr txBox="1"/>
          <p:nvPr/>
        </p:nvSpPr>
        <p:spPr>
          <a:xfrm>
            <a:off x="469557" y="1548713"/>
            <a:ext cx="11211698" cy="4001095"/>
          </a:xfrm>
          <a:prstGeom prst="rect">
            <a:avLst/>
          </a:prstGeom>
          <a:noFill/>
        </p:spPr>
        <p:txBody>
          <a:bodyPr wrap="square" rtlCol="0">
            <a:spAutoFit/>
          </a:bodyPr>
          <a:lstStyle/>
          <a:p>
            <a:pPr algn="just">
              <a:spcBef>
                <a:spcPts val="600"/>
              </a:spcBef>
              <a:spcAft>
                <a:spcPts val="600"/>
              </a:spcAft>
            </a:pPr>
            <a:r>
              <a:rPr lang="es-ES" dirty="0">
                <a:solidFill>
                  <a:schemeClr val="tx1">
                    <a:lumMod val="95000"/>
                    <a:lumOff val="5000"/>
                  </a:schemeClr>
                </a:solidFill>
              </a:rPr>
              <a:t>La calidad del software es un aspecto clave en el desarrollo de sistemas y aplicaciones. Para garantizar la calidad, se deben definir estándares y atributos de calidad, y se deben implementar técnicas de gestión de calidad y planes de SQA. Además, la gestión de riesgos y la implementación de estrategias y planes de contingencia son necesarios para abordar los posibles problemas y desviaciones</a:t>
            </a:r>
            <a:r>
              <a:rPr lang="es-ES" dirty="0" smtClean="0">
                <a:solidFill>
                  <a:schemeClr val="tx1">
                    <a:lumMod val="95000"/>
                    <a:lumOff val="5000"/>
                  </a:schemeClr>
                </a:solidFill>
              </a:rPr>
              <a:t>.</a:t>
            </a:r>
            <a:endParaRPr lang="es-ES" dirty="0">
              <a:solidFill>
                <a:schemeClr val="tx1">
                  <a:lumMod val="95000"/>
                  <a:lumOff val="5000"/>
                </a:schemeClr>
              </a:solidFill>
            </a:endParaRPr>
          </a:p>
          <a:p>
            <a:pPr algn="just">
              <a:spcBef>
                <a:spcPts val="600"/>
              </a:spcBef>
              <a:spcAft>
                <a:spcPts val="600"/>
              </a:spcAft>
            </a:pPr>
            <a:r>
              <a:rPr lang="es-ES" dirty="0">
                <a:solidFill>
                  <a:schemeClr val="tx1">
                    <a:lumMod val="95000"/>
                    <a:lumOff val="5000"/>
                  </a:schemeClr>
                </a:solidFill>
              </a:rPr>
              <a:t>La gestión de calidad en las organizaciones se basa en modelos y normas reconocidos, como ISO 9000, y se enfoca en la mejora continua de los procesos. La calidad del producto software se logra mediante la aplicación de herramientas y técnicas de medición y evaluación, así como la utilización de patrones de diseño probados</a:t>
            </a:r>
            <a:r>
              <a:rPr lang="es-ES" dirty="0" smtClean="0">
                <a:solidFill>
                  <a:schemeClr val="tx1">
                    <a:lumMod val="95000"/>
                    <a:lumOff val="5000"/>
                  </a:schemeClr>
                </a:solidFill>
              </a:rPr>
              <a:t>.</a:t>
            </a:r>
            <a:endParaRPr lang="es-ES" dirty="0">
              <a:solidFill>
                <a:schemeClr val="tx1">
                  <a:lumMod val="95000"/>
                  <a:lumOff val="5000"/>
                </a:schemeClr>
              </a:solidFill>
            </a:endParaRPr>
          </a:p>
          <a:p>
            <a:pPr algn="just">
              <a:spcBef>
                <a:spcPts val="600"/>
              </a:spcBef>
              <a:spcAft>
                <a:spcPts val="600"/>
              </a:spcAft>
            </a:pPr>
            <a:r>
              <a:rPr lang="es-ES" dirty="0">
                <a:solidFill>
                  <a:schemeClr val="tx1">
                    <a:lumMod val="95000"/>
                    <a:lumOff val="5000"/>
                  </a:schemeClr>
                </a:solidFill>
              </a:rPr>
              <a:t>Finalmente, la auditoría desempeña un papel importante en la garantía de la calidad al realizar revisiones sistemáticas de los procesos y productos de software. En conjunto, estos temas proporcionan un enfoque integral para garantizar y mejorar la calidad del software en el desarrollo de sistemas y aplicaciones.</a:t>
            </a:r>
            <a:endParaRPr lang="es-AR" b="1" dirty="0" smtClean="0">
              <a:solidFill>
                <a:schemeClr val="accent6">
                  <a:lumMod val="60000"/>
                  <a:lumOff val="40000"/>
                </a:schemeClr>
              </a:solidFill>
            </a:endParaRPr>
          </a:p>
        </p:txBody>
      </p:sp>
    </p:spTree>
    <p:extLst>
      <p:ext uri="{BB962C8B-B14F-4D97-AF65-F5344CB8AC3E}">
        <p14:creationId xmlns:p14="http://schemas.microsoft.com/office/powerpoint/2010/main" val="173905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smtClean="0"/>
              <a:t>Temas</a:t>
            </a:r>
            <a:endParaRPr lang="es-AR" dirty="0"/>
          </a:p>
        </p:txBody>
      </p:sp>
      <p:sp>
        <p:nvSpPr>
          <p:cNvPr id="5" name="Marcador de pie de página 4"/>
          <p:cNvSpPr>
            <a:spLocks noGrp="1"/>
          </p:cNvSpPr>
          <p:nvPr>
            <p:ph type="ftr" sz="quarter" idx="11"/>
          </p:nvPr>
        </p:nvSpPr>
        <p:spPr/>
        <p:txBody>
          <a:bodyPr/>
          <a:lstStyle/>
          <a:p>
            <a:r>
              <a:rPr lang="en-US" smtClean="0"/>
              <a:t>GESTIÓN DE CALIDAD</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2</a:t>
            </a:fld>
            <a:endParaRPr lang="en-US" dirty="0"/>
          </a:p>
        </p:txBody>
      </p:sp>
      <p:grpSp>
        <p:nvGrpSpPr>
          <p:cNvPr id="7" name="Grupo 6"/>
          <p:cNvGrpSpPr/>
          <p:nvPr/>
        </p:nvGrpSpPr>
        <p:grpSpPr>
          <a:xfrm>
            <a:off x="11162271" y="660030"/>
            <a:ext cx="518984" cy="626076"/>
            <a:chOff x="11162271" y="660030"/>
            <a:chExt cx="518984" cy="626076"/>
          </a:xfrm>
        </p:grpSpPr>
        <p:sp>
          <p:nvSpPr>
            <p:cNvPr id="8" name="Rectángulo 7"/>
            <p:cNvSpPr/>
            <p:nvPr/>
          </p:nvSpPr>
          <p:spPr>
            <a:xfrm>
              <a:off x="11162271" y="660030"/>
              <a:ext cx="518984" cy="626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 name="Imagen 8"/>
            <p:cNvPicPr/>
            <p:nvPr/>
          </p:nvPicPr>
          <p:blipFill>
            <a:blip r:embed="rId2" cstate="print">
              <a:extLst>
                <a:ext uri="{28A0092B-C50C-407E-A947-70E740481C1C}">
                  <a14:useLocalDpi xmlns:a14="http://schemas.microsoft.com/office/drawing/2010/main" val="0"/>
                </a:ext>
              </a:extLst>
            </a:blip>
            <a:stretch>
              <a:fillRect/>
            </a:stretch>
          </p:blipFill>
          <p:spPr>
            <a:xfrm>
              <a:off x="11230878" y="692983"/>
              <a:ext cx="382870" cy="561198"/>
            </a:xfrm>
            <a:prstGeom prst="rect">
              <a:avLst/>
            </a:prstGeom>
          </p:spPr>
        </p:pic>
      </p:grpSp>
      <p:sp>
        <p:nvSpPr>
          <p:cNvPr id="10" name="CuadroTexto 9"/>
          <p:cNvSpPr txBox="1"/>
          <p:nvPr/>
        </p:nvSpPr>
        <p:spPr>
          <a:xfrm>
            <a:off x="469557" y="1548713"/>
            <a:ext cx="11211698" cy="3985706"/>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s-AR" sz="2000" dirty="0" smtClean="0">
                <a:solidFill>
                  <a:schemeClr val="tx1">
                    <a:lumMod val="95000"/>
                    <a:lumOff val="5000"/>
                  </a:schemeClr>
                </a:solidFill>
              </a:rPr>
              <a:t>Perspectivas de la calidad</a:t>
            </a:r>
            <a:endParaRPr lang="es-AR" sz="2000" dirty="0">
              <a:solidFill>
                <a:schemeClr val="tx1">
                  <a:lumMod val="95000"/>
                  <a:lumOff val="5000"/>
                </a:schemeClr>
              </a:solidFill>
            </a:endParaRPr>
          </a:p>
          <a:p>
            <a:pPr marL="285750" indent="-285750">
              <a:spcBef>
                <a:spcPts val="1200"/>
              </a:spcBef>
              <a:spcAft>
                <a:spcPts val="600"/>
              </a:spcAft>
              <a:buFont typeface="Arial" panose="020B0604020202020204" pitchFamily="34" charset="0"/>
              <a:buChar char="•"/>
            </a:pPr>
            <a:r>
              <a:rPr lang="es-AR" sz="2000" dirty="0" smtClean="0">
                <a:solidFill>
                  <a:schemeClr val="tx1">
                    <a:lumMod val="95000"/>
                    <a:lumOff val="5000"/>
                  </a:schemeClr>
                </a:solidFill>
              </a:rPr>
              <a:t>Introducción a la calidad</a:t>
            </a:r>
            <a:endParaRPr lang="es-AR" sz="2000" dirty="0">
              <a:solidFill>
                <a:schemeClr val="tx1">
                  <a:lumMod val="95000"/>
                  <a:lumOff val="5000"/>
                </a:schemeClr>
              </a:solidFill>
            </a:endParaRPr>
          </a:p>
          <a:p>
            <a:pPr marL="285750" indent="-285750">
              <a:spcBef>
                <a:spcPts val="1200"/>
              </a:spcBef>
              <a:spcAft>
                <a:spcPts val="600"/>
              </a:spcAft>
              <a:buFont typeface="Arial" panose="020B0604020202020204" pitchFamily="34" charset="0"/>
              <a:buChar char="•"/>
            </a:pPr>
            <a:r>
              <a:rPr lang="es-AR" sz="2000" dirty="0" err="1" smtClean="0">
                <a:solidFill>
                  <a:schemeClr val="tx1">
                    <a:lumMod val="95000"/>
                    <a:lumOff val="5000"/>
                  </a:schemeClr>
                </a:solidFill>
              </a:rPr>
              <a:t>SWEBoK</a:t>
            </a:r>
            <a:r>
              <a:rPr lang="es-AR" sz="2000" dirty="0" smtClean="0">
                <a:solidFill>
                  <a:schemeClr val="tx1">
                    <a:lumMod val="95000"/>
                    <a:lumOff val="5000"/>
                  </a:schemeClr>
                </a:solidFill>
              </a:rPr>
              <a:t> – Anomalías y técnicas</a:t>
            </a:r>
          </a:p>
          <a:p>
            <a:pPr marL="285750" indent="-285750">
              <a:spcBef>
                <a:spcPts val="1200"/>
              </a:spcBef>
              <a:spcAft>
                <a:spcPts val="600"/>
              </a:spcAft>
              <a:buFont typeface="Arial" panose="020B0604020202020204" pitchFamily="34" charset="0"/>
              <a:buChar char="•"/>
            </a:pPr>
            <a:r>
              <a:rPr lang="es-AR" sz="2000" dirty="0" smtClean="0">
                <a:solidFill>
                  <a:schemeClr val="tx1">
                    <a:lumMod val="95000"/>
                    <a:lumOff val="5000"/>
                  </a:schemeClr>
                </a:solidFill>
              </a:rPr>
              <a:t>Gestión de riesgos</a:t>
            </a:r>
          </a:p>
          <a:p>
            <a:pPr marL="285750" indent="-285750">
              <a:spcBef>
                <a:spcPts val="1200"/>
              </a:spcBef>
              <a:spcAft>
                <a:spcPts val="600"/>
              </a:spcAft>
              <a:buFont typeface="Arial" panose="020B0604020202020204" pitchFamily="34" charset="0"/>
              <a:buChar char="•"/>
            </a:pPr>
            <a:r>
              <a:rPr lang="es-AR" sz="2000" dirty="0" smtClean="0">
                <a:solidFill>
                  <a:schemeClr val="tx1">
                    <a:lumMod val="95000"/>
                    <a:lumOff val="5000"/>
                  </a:schemeClr>
                </a:solidFill>
              </a:rPr>
              <a:t>Gestión de la calidad en las organizaciones</a:t>
            </a:r>
          </a:p>
          <a:p>
            <a:pPr marL="285750" indent="-285750">
              <a:spcBef>
                <a:spcPts val="1200"/>
              </a:spcBef>
              <a:spcAft>
                <a:spcPts val="600"/>
              </a:spcAft>
              <a:buFont typeface="Arial" panose="020B0604020202020204" pitchFamily="34" charset="0"/>
              <a:buChar char="•"/>
            </a:pPr>
            <a:r>
              <a:rPr lang="es-AR" sz="2000" dirty="0" smtClean="0">
                <a:solidFill>
                  <a:schemeClr val="tx1">
                    <a:lumMod val="95000"/>
                    <a:lumOff val="5000"/>
                  </a:schemeClr>
                </a:solidFill>
              </a:rPr>
              <a:t>Calidad del producto</a:t>
            </a:r>
          </a:p>
          <a:p>
            <a:pPr marL="285750" indent="-285750">
              <a:spcBef>
                <a:spcPts val="1200"/>
              </a:spcBef>
              <a:spcAft>
                <a:spcPts val="600"/>
              </a:spcAft>
              <a:buFont typeface="Arial" panose="020B0604020202020204" pitchFamily="34" charset="0"/>
              <a:buChar char="•"/>
            </a:pPr>
            <a:r>
              <a:rPr lang="es-AR" sz="2000" dirty="0" smtClean="0">
                <a:solidFill>
                  <a:schemeClr val="tx1">
                    <a:lumMod val="95000"/>
                    <a:lumOff val="5000"/>
                  </a:schemeClr>
                </a:solidFill>
              </a:rPr>
              <a:t>Auditoria</a:t>
            </a:r>
            <a:endParaRPr lang="es-AR" sz="2000" dirty="0">
              <a:solidFill>
                <a:schemeClr val="tx1">
                  <a:lumMod val="95000"/>
                  <a:lumOff val="5000"/>
                </a:schemeClr>
              </a:solidFill>
            </a:endParaRPr>
          </a:p>
          <a:p>
            <a:endParaRPr lang="es-AR" dirty="0"/>
          </a:p>
        </p:txBody>
      </p:sp>
    </p:spTree>
    <p:extLst>
      <p:ext uri="{BB962C8B-B14F-4D97-AF65-F5344CB8AC3E}">
        <p14:creationId xmlns:p14="http://schemas.microsoft.com/office/powerpoint/2010/main" val="2065450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smtClean="0"/>
              <a:t>PERSPECTIVAS DE LA CALIDAD DEL SOFTWARE</a:t>
            </a:r>
            <a:endParaRPr lang="es-AR" dirty="0"/>
          </a:p>
        </p:txBody>
      </p:sp>
      <p:sp>
        <p:nvSpPr>
          <p:cNvPr id="5" name="Marcador de pie de página 4"/>
          <p:cNvSpPr>
            <a:spLocks noGrp="1"/>
          </p:cNvSpPr>
          <p:nvPr>
            <p:ph type="ftr" sz="quarter" idx="11"/>
          </p:nvPr>
        </p:nvSpPr>
        <p:spPr/>
        <p:txBody>
          <a:bodyPr/>
          <a:lstStyle/>
          <a:p>
            <a:r>
              <a:rPr lang="en-US" smtClean="0"/>
              <a:t>GESTIÓN DE CALIDAD</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3</a:t>
            </a:fld>
            <a:endParaRPr lang="en-US" dirty="0"/>
          </a:p>
        </p:txBody>
      </p:sp>
      <p:grpSp>
        <p:nvGrpSpPr>
          <p:cNvPr id="9" name="Grupo 8"/>
          <p:cNvGrpSpPr/>
          <p:nvPr/>
        </p:nvGrpSpPr>
        <p:grpSpPr>
          <a:xfrm>
            <a:off x="11162271" y="660030"/>
            <a:ext cx="518984" cy="626076"/>
            <a:chOff x="11162271" y="660030"/>
            <a:chExt cx="518984" cy="626076"/>
          </a:xfrm>
        </p:grpSpPr>
        <p:sp>
          <p:nvSpPr>
            <p:cNvPr id="8" name="Rectángulo 7"/>
            <p:cNvSpPr/>
            <p:nvPr/>
          </p:nvSpPr>
          <p:spPr>
            <a:xfrm>
              <a:off x="11162271" y="660030"/>
              <a:ext cx="518984" cy="626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p:cNvPicPr/>
            <p:nvPr/>
          </p:nvPicPr>
          <p:blipFill>
            <a:blip r:embed="rId2" cstate="print">
              <a:extLst>
                <a:ext uri="{28A0092B-C50C-407E-A947-70E740481C1C}">
                  <a14:useLocalDpi xmlns:a14="http://schemas.microsoft.com/office/drawing/2010/main" val="0"/>
                </a:ext>
              </a:extLst>
            </a:blip>
            <a:stretch>
              <a:fillRect/>
            </a:stretch>
          </p:blipFill>
          <p:spPr>
            <a:xfrm>
              <a:off x="11230878" y="692983"/>
              <a:ext cx="382870" cy="561198"/>
            </a:xfrm>
            <a:prstGeom prst="rect">
              <a:avLst/>
            </a:prstGeom>
          </p:spPr>
        </p:pic>
      </p:grpSp>
      <p:sp>
        <p:nvSpPr>
          <p:cNvPr id="11" name="CuadroTexto 10"/>
          <p:cNvSpPr txBox="1"/>
          <p:nvPr/>
        </p:nvSpPr>
        <p:spPr>
          <a:xfrm>
            <a:off x="469557" y="1548713"/>
            <a:ext cx="11211698" cy="3293209"/>
          </a:xfrm>
          <a:prstGeom prst="rect">
            <a:avLst/>
          </a:prstGeom>
          <a:noFill/>
        </p:spPr>
        <p:txBody>
          <a:bodyPr wrap="square" rtlCol="0">
            <a:spAutoFit/>
          </a:bodyPr>
          <a:lstStyle/>
          <a:p>
            <a:r>
              <a:rPr lang="es-AR" sz="2000" dirty="0" smtClean="0">
                <a:solidFill>
                  <a:schemeClr val="tx1">
                    <a:lumMod val="95000"/>
                    <a:lumOff val="5000"/>
                  </a:schemeClr>
                </a:solidFill>
              </a:rPr>
              <a:t>Se </a:t>
            </a:r>
            <a:r>
              <a:rPr lang="es-AR" sz="2000" dirty="0">
                <a:solidFill>
                  <a:schemeClr val="tx1">
                    <a:lumMod val="95000"/>
                    <a:lumOff val="5000"/>
                  </a:schemeClr>
                </a:solidFill>
              </a:rPr>
              <a:t>aborda la calidad desde el punto de vista de:</a:t>
            </a:r>
          </a:p>
          <a:p>
            <a:endParaRPr lang="es-AR" sz="2000" dirty="0">
              <a:solidFill>
                <a:schemeClr val="tx1">
                  <a:lumMod val="95000"/>
                  <a:lumOff val="5000"/>
                </a:schemeClr>
              </a:solidFill>
            </a:endParaRPr>
          </a:p>
          <a:p>
            <a:pPr marL="285750" indent="-285750">
              <a:spcBef>
                <a:spcPts val="600"/>
              </a:spcBef>
              <a:spcAft>
                <a:spcPts val="600"/>
              </a:spcAft>
              <a:buFont typeface="Arial" panose="020B0604020202020204" pitchFamily="34" charset="0"/>
              <a:buChar char="•"/>
            </a:pPr>
            <a:r>
              <a:rPr lang="es-AR" sz="2000" dirty="0" smtClean="0">
                <a:solidFill>
                  <a:schemeClr val="tx1">
                    <a:lumMod val="95000"/>
                    <a:lumOff val="5000"/>
                  </a:schemeClr>
                </a:solidFill>
              </a:rPr>
              <a:t>Organización</a:t>
            </a:r>
            <a:endParaRPr lang="es-AR" sz="2000" dirty="0">
              <a:solidFill>
                <a:schemeClr val="tx1">
                  <a:lumMod val="95000"/>
                  <a:lumOff val="5000"/>
                </a:schemeClr>
              </a:solidFill>
            </a:endParaRPr>
          </a:p>
          <a:p>
            <a:pPr marL="285750" indent="-285750">
              <a:spcBef>
                <a:spcPts val="600"/>
              </a:spcBef>
              <a:spcAft>
                <a:spcPts val="600"/>
              </a:spcAft>
              <a:buFont typeface="Arial" panose="020B0604020202020204" pitchFamily="34" charset="0"/>
              <a:buChar char="•"/>
            </a:pPr>
            <a:r>
              <a:rPr lang="es-AR" sz="2000" dirty="0" smtClean="0">
                <a:solidFill>
                  <a:schemeClr val="tx1">
                    <a:lumMod val="95000"/>
                    <a:lumOff val="5000"/>
                  </a:schemeClr>
                </a:solidFill>
              </a:rPr>
              <a:t>Producto</a:t>
            </a:r>
            <a:endParaRPr lang="es-AR" sz="2000" dirty="0">
              <a:solidFill>
                <a:schemeClr val="tx1">
                  <a:lumMod val="95000"/>
                  <a:lumOff val="5000"/>
                </a:schemeClr>
              </a:solidFill>
            </a:endParaRPr>
          </a:p>
          <a:p>
            <a:pPr marL="285750" indent="-285750">
              <a:spcBef>
                <a:spcPts val="600"/>
              </a:spcBef>
              <a:spcAft>
                <a:spcPts val="600"/>
              </a:spcAft>
              <a:buFont typeface="Arial" panose="020B0604020202020204" pitchFamily="34" charset="0"/>
              <a:buChar char="•"/>
            </a:pPr>
            <a:r>
              <a:rPr lang="es-AR" sz="2000" dirty="0" smtClean="0">
                <a:solidFill>
                  <a:schemeClr val="tx1">
                    <a:lumMod val="95000"/>
                    <a:lumOff val="5000"/>
                  </a:schemeClr>
                </a:solidFill>
              </a:rPr>
              <a:t>Proceso</a:t>
            </a:r>
          </a:p>
          <a:p>
            <a:pPr marL="285750" indent="-285750">
              <a:spcBef>
                <a:spcPts val="600"/>
              </a:spcBef>
              <a:spcAft>
                <a:spcPts val="600"/>
              </a:spcAft>
              <a:buFont typeface="Arial" panose="020B0604020202020204" pitchFamily="34" charset="0"/>
              <a:buChar char="•"/>
            </a:pPr>
            <a:endParaRPr lang="es-AR" sz="2000" dirty="0">
              <a:solidFill>
                <a:schemeClr val="tx1">
                  <a:lumMod val="95000"/>
                  <a:lumOff val="5000"/>
                </a:schemeClr>
              </a:solidFill>
            </a:endParaRPr>
          </a:p>
          <a:p>
            <a:pPr algn="ctr">
              <a:spcBef>
                <a:spcPts val="600"/>
              </a:spcBef>
              <a:spcAft>
                <a:spcPts val="600"/>
              </a:spcAft>
            </a:pPr>
            <a:r>
              <a:rPr lang="es-AR" sz="2000" b="1" i="1" dirty="0" smtClean="0">
                <a:solidFill>
                  <a:schemeClr val="accent6">
                    <a:lumMod val="60000"/>
                    <a:lumOff val="40000"/>
                  </a:schemeClr>
                </a:solidFill>
              </a:rPr>
              <a:t>ACA SE PUEDE PONER UNA IMAGEN</a:t>
            </a:r>
            <a:endParaRPr lang="es-AR" sz="2000" b="1" i="1" dirty="0">
              <a:solidFill>
                <a:schemeClr val="accent6">
                  <a:lumMod val="60000"/>
                  <a:lumOff val="40000"/>
                </a:schemeClr>
              </a:solidFill>
            </a:endParaRPr>
          </a:p>
          <a:p>
            <a:endParaRPr lang="es-AR" dirty="0"/>
          </a:p>
        </p:txBody>
      </p:sp>
    </p:spTree>
    <p:extLst>
      <p:ext uri="{BB962C8B-B14F-4D97-AF65-F5344CB8AC3E}">
        <p14:creationId xmlns:p14="http://schemas.microsoft.com/office/powerpoint/2010/main" val="3650098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smtClean="0"/>
              <a:t>Introducción a la calidad</a:t>
            </a:r>
            <a:endParaRPr lang="es-AR" dirty="0"/>
          </a:p>
        </p:txBody>
      </p:sp>
      <p:sp>
        <p:nvSpPr>
          <p:cNvPr id="5" name="Marcador de pie de página 4"/>
          <p:cNvSpPr>
            <a:spLocks noGrp="1"/>
          </p:cNvSpPr>
          <p:nvPr>
            <p:ph type="ftr" sz="quarter" idx="11"/>
          </p:nvPr>
        </p:nvSpPr>
        <p:spPr/>
        <p:txBody>
          <a:bodyPr/>
          <a:lstStyle/>
          <a:p>
            <a:r>
              <a:rPr lang="en-US" smtClean="0"/>
              <a:t>GESTIÓN DE CALIDAD</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4</a:t>
            </a:fld>
            <a:endParaRPr lang="en-US" dirty="0"/>
          </a:p>
        </p:txBody>
      </p:sp>
      <p:grpSp>
        <p:nvGrpSpPr>
          <p:cNvPr id="9" name="Grupo 8"/>
          <p:cNvGrpSpPr/>
          <p:nvPr/>
        </p:nvGrpSpPr>
        <p:grpSpPr>
          <a:xfrm>
            <a:off x="11162271" y="660030"/>
            <a:ext cx="518984" cy="626076"/>
            <a:chOff x="11162271" y="660030"/>
            <a:chExt cx="518984" cy="626076"/>
          </a:xfrm>
        </p:grpSpPr>
        <p:sp>
          <p:nvSpPr>
            <p:cNvPr id="8" name="Rectángulo 7"/>
            <p:cNvSpPr/>
            <p:nvPr/>
          </p:nvSpPr>
          <p:spPr>
            <a:xfrm>
              <a:off x="11162271" y="660030"/>
              <a:ext cx="518984" cy="626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p:cNvPicPr/>
            <p:nvPr/>
          </p:nvPicPr>
          <p:blipFill>
            <a:blip r:embed="rId2" cstate="print">
              <a:extLst>
                <a:ext uri="{28A0092B-C50C-407E-A947-70E740481C1C}">
                  <a14:useLocalDpi xmlns:a14="http://schemas.microsoft.com/office/drawing/2010/main" val="0"/>
                </a:ext>
              </a:extLst>
            </a:blip>
            <a:stretch>
              <a:fillRect/>
            </a:stretch>
          </p:blipFill>
          <p:spPr>
            <a:xfrm>
              <a:off x="11230878" y="692983"/>
              <a:ext cx="382870" cy="561198"/>
            </a:xfrm>
            <a:prstGeom prst="rect">
              <a:avLst/>
            </a:prstGeom>
          </p:spPr>
        </p:pic>
      </p:grpSp>
      <p:sp>
        <p:nvSpPr>
          <p:cNvPr id="10" name="CuadroTexto 9"/>
          <p:cNvSpPr txBox="1"/>
          <p:nvPr/>
        </p:nvSpPr>
        <p:spPr>
          <a:xfrm>
            <a:off x="469557" y="1548713"/>
            <a:ext cx="11211698" cy="2816156"/>
          </a:xfrm>
          <a:prstGeom prst="rect">
            <a:avLst/>
          </a:prstGeom>
          <a:noFill/>
        </p:spPr>
        <p:txBody>
          <a:bodyPr wrap="square" rtlCol="0">
            <a:spAutoFit/>
          </a:bodyPr>
          <a:lstStyle/>
          <a:p>
            <a:pPr algn="just">
              <a:spcBef>
                <a:spcPts val="1200"/>
              </a:spcBef>
              <a:spcAft>
                <a:spcPts val="600"/>
              </a:spcAft>
            </a:pPr>
            <a:r>
              <a:rPr lang="es-ES" sz="2000" dirty="0" smtClean="0">
                <a:solidFill>
                  <a:schemeClr val="tx1">
                    <a:lumMod val="95000"/>
                    <a:lumOff val="5000"/>
                  </a:schemeClr>
                </a:solidFill>
              </a:rPr>
              <a:t>La </a:t>
            </a:r>
            <a:r>
              <a:rPr lang="es-ES" sz="2000" b="1" dirty="0">
                <a:solidFill>
                  <a:schemeClr val="tx1">
                    <a:lumMod val="95000"/>
                    <a:lumOff val="5000"/>
                  </a:schemeClr>
                </a:solidFill>
              </a:rPr>
              <a:t>calidad del software </a:t>
            </a:r>
            <a:r>
              <a:rPr lang="es-ES" sz="2000" dirty="0">
                <a:solidFill>
                  <a:schemeClr val="tx1">
                    <a:lumMod val="95000"/>
                    <a:lumOff val="5000"/>
                  </a:schemeClr>
                </a:solidFill>
              </a:rPr>
              <a:t>es un aspecto fundamental en el desarrollo de </a:t>
            </a:r>
            <a:r>
              <a:rPr lang="es-ES" sz="2000" dirty="0" smtClean="0">
                <a:solidFill>
                  <a:schemeClr val="tx1">
                    <a:lumMod val="95000"/>
                    <a:lumOff val="5000"/>
                  </a:schemeClr>
                </a:solidFill>
              </a:rPr>
              <a:t>software </a:t>
            </a:r>
            <a:r>
              <a:rPr lang="es-ES" sz="2000" dirty="0">
                <a:solidFill>
                  <a:schemeClr val="tx1">
                    <a:lumMod val="95000"/>
                    <a:lumOff val="5000"/>
                  </a:schemeClr>
                </a:solidFill>
              </a:rPr>
              <a:t>ya que determina la satisfacción del usuario </a:t>
            </a:r>
            <a:r>
              <a:rPr lang="es-ES" sz="2000" dirty="0" smtClean="0">
                <a:solidFill>
                  <a:schemeClr val="tx1">
                    <a:lumMod val="95000"/>
                    <a:lumOff val="5000"/>
                  </a:schemeClr>
                </a:solidFill>
              </a:rPr>
              <a:t>y </a:t>
            </a:r>
            <a:r>
              <a:rPr lang="es-ES" sz="2000" dirty="0">
                <a:solidFill>
                  <a:schemeClr val="tx1">
                    <a:lumMod val="95000"/>
                    <a:lumOff val="5000"/>
                  </a:schemeClr>
                </a:solidFill>
              </a:rPr>
              <a:t>la eficacia de la solución en términos de cumplir con los requisitos y expectativas establecidos. La calidad del software se refiere a la medida en que un producto cumple con los requisitos especificados, las necesidades del usuario y los estándares establecidos.</a:t>
            </a:r>
            <a:endParaRPr lang="es-AR" sz="2000" dirty="0">
              <a:solidFill>
                <a:schemeClr val="tx1">
                  <a:lumMod val="95000"/>
                  <a:lumOff val="5000"/>
                </a:schemeClr>
              </a:solidFill>
            </a:endParaRPr>
          </a:p>
          <a:p>
            <a:endParaRPr lang="es-AR" dirty="0" smtClean="0"/>
          </a:p>
          <a:p>
            <a:r>
              <a:rPr lang="es-AR" b="1" dirty="0" smtClean="0">
                <a:solidFill>
                  <a:schemeClr val="accent6">
                    <a:lumMod val="60000"/>
                    <a:lumOff val="40000"/>
                  </a:schemeClr>
                </a:solidFill>
              </a:rPr>
              <a:t>ATRIBUTOS DE CALIDAD?</a:t>
            </a:r>
          </a:p>
          <a:p>
            <a:r>
              <a:rPr lang="es-AR" b="1" dirty="0" smtClean="0">
                <a:solidFill>
                  <a:schemeClr val="accent6">
                    <a:lumMod val="60000"/>
                    <a:lumOff val="40000"/>
                  </a:schemeClr>
                </a:solidFill>
              </a:rPr>
              <a:t>CONTROL DE CALIDAD</a:t>
            </a:r>
          </a:p>
          <a:p>
            <a:r>
              <a:rPr lang="es-AR" b="1" dirty="0" smtClean="0">
                <a:solidFill>
                  <a:schemeClr val="accent6">
                    <a:lumMod val="60000"/>
                    <a:lumOff val="40000"/>
                  </a:schemeClr>
                </a:solidFill>
              </a:rPr>
              <a:t>ASEGURAMIENTO DE LA CALIDAD</a:t>
            </a:r>
            <a:endParaRPr lang="es-AR" b="1" dirty="0">
              <a:solidFill>
                <a:schemeClr val="accent6">
                  <a:lumMod val="60000"/>
                  <a:lumOff val="40000"/>
                </a:schemeClr>
              </a:solidFill>
            </a:endParaRPr>
          </a:p>
        </p:txBody>
      </p:sp>
    </p:spTree>
    <p:extLst>
      <p:ext uri="{BB962C8B-B14F-4D97-AF65-F5344CB8AC3E}">
        <p14:creationId xmlns:p14="http://schemas.microsoft.com/office/powerpoint/2010/main" val="2702686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err="1" smtClean="0"/>
              <a:t>swebOk</a:t>
            </a:r>
            <a:r>
              <a:rPr lang="es-AR" dirty="0" smtClean="0"/>
              <a:t> – Anomalías y técnicas</a:t>
            </a:r>
            <a:endParaRPr lang="es-AR" dirty="0"/>
          </a:p>
        </p:txBody>
      </p:sp>
      <p:sp>
        <p:nvSpPr>
          <p:cNvPr id="5" name="Marcador de pie de página 4"/>
          <p:cNvSpPr>
            <a:spLocks noGrp="1"/>
          </p:cNvSpPr>
          <p:nvPr>
            <p:ph type="ftr" sz="quarter" idx="11"/>
          </p:nvPr>
        </p:nvSpPr>
        <p:spPr/>
        <p:txBody>
          <a:bodyPr/>
          <a:lstStyle/>
          <a:p>
            <a:r>
              <a:rPr lang="en-US" smtClean="0"/>
              <a:t>GESTIÓN DE CALIDAD</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5</a:t>
            </a:fld>
            <a:endParaRPr lang="en-US" dirty="0"/>
          </a:p>
        </p:txBody>
      </p:sp>
      <p:grpSp>
        <p:nvGrpSpPr>
          <p:cNvPr id="9" name="Grupo 8"/>
          <p:cNvGrpSpPr/>
          <p:nvPr/>
        </p:nvGrpSpPr>
        <p:grpSpPr>
          <a:xfrm>
            <a:off x="11162271" y="660030"/>
            <a:ext cx="518984" cy="626076"/>
            <a:chOff x="11162271" y="660030"/>
            <a:chExt cx="518984" cy="626076"/>
          </a:xfrm>
        </p:grpSpPr>
        <p:sp>
          <p:nvSpPr>
            <p:cNvPr id="8" name="Rectángulo 7"/>
            <p:cNvSpPr/>
            <p:nvPr/>
          </p:nvSpPr>
          <p:spPr>
            <a:xfrm>
              <a:off x="11162271" y="660030"/>
              <a:ext cx="518984" cy="626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p:cNvPicPr/>
            <p:nvPr/>
          </p:nvPicPr>
          <p:blipFill>
            <a:blip r:embed="rId2" cstate="print">
              <a:extLst>
                <a:ext uri="{28A0092B-C50C-407E-A947-70E740481C1C}">
                  <a14:useLocalDpi xmlns:a14="http://schemas.microsoft.com/office/drawing/2010/main" val="0"/>
                </a:ext>
              </a:extLst>
            </a:blip>
            <a:stretch>
              <a:fillRect/>
            </a:stretch>
          </p:blipFill>
          <p:spPr>
            <a:xfrm>
              <a:off x="11230878" y="692983"/>
              <a:ext cx="382870" cy="561198"/>
            </a:xfrm>
            <a:prstGeom prst="rect">
              <a:avLst/>
            </a:prstGeom>
          </p:spPr>
        </p:pic>
      </p:grpSp>
      <p:sp>
        <p:nvSpPr>
          <p:cNvPr id="10" name="CuadroTexto 9"/>
          <p:cNvSpPr txBox="1"/>
          <p:nvPr/>
        </p:nvSpPr>
        <p:spPr>
          <a:xfrm>
            <a:off x="469557" y="1548713"/>
            <a:ext cx="11211698" cy="4062651"/>
          </a:xfrm>
          <a:prstGeom prst="rect">
            <a:avLst/>
          </a:prstGeom>
          <a:noFill/>
        </p:spPr>
        <p:txBody>
          <a:bodyPr wrap="square" rtlCol="0">
            <a:spAutoFit/>
          </a:bodyPr>
          <a:lstStyle/>
          <a:p>
            <a:pPr algn="just">
              <a:spcBef>
                <a:spcPts val="600"/>
              </a:spcBef>
              <a:spcAft>
                <a:spcPts val="600"/>
              </a:spcAft>
            </a:pPr>
            <a:r>
              <a:rPr lang="es-ES" dirty="0" smtClean="0">
                <a:solidFill>
                  <a:schemeClr val="tx1">
                    <a:lumMod val="95000"/>
                    <a:lumOff val="5000"/>
                  </a:schemeClr>
                </a:solidFill>
              </a:rPr>
              <a:t>Las </a:t>
            </a:r>
            <a:r>
              <a:rPr lang="es-ES" dirty="0">
                <a:solidFill>
                  <a:schemeClr val="tx1">
                    <a:lumMod val="95000"/>
                    <a:lumOff val="5000"/>
                  </a:schemeClr>
                </a:solidFill>
              </a:rPr>
              <a:t>anomalías son desviaciones o errores que se encuentran en el software durante las actividades de control de calidad. Estas anomalías pueden incluir defectos, errores de diseño, problemas de rendimiento, vulnerabilidades de seguridad, entre otros. La gestión de calidad se refiere a las técnicas y procesos utilizados para identificar, analizar y resolver estas anomalías.</a:t>
            </a:r>
          </a:p>
          <a:p>
            <a:pPr algn="just">
              <a:spcBef>
                <a:spcPts val="600"/>
              </a:spcBef>
              <a:spcAft>
                <a:spcPts val="600"/>
              </a:spcAft>
            </a:pPr>
            <a:endParaRPr lang="es-ES" dirty="0" smtClean="0">
              <a:solidFill>
                <a:schemeClr val="tx1">
                  <a:lumMod val="95000"/>
                  <a:lumOff val="5000"/>
                </a:schemeClr>
              </a:solidFill>
            </a:endParaRPr>
          </a:p>
          <a:p>
            <a:pPr algn="just">
              <a:spcBef>
                <a:spcPts val="600"/>
              </a:spcBef>
              <a:spcAft>
                <a:spcPts val="600"/>
              </a:spcAft>
            </a:pPr>
            <a:r>
              <a:rPr lang="es-ES" dirty="0" smtClean="0">
                <a:solidFill>
                  <a:schemeClr val="tx1">
                    <a:lumMod val="95000"/>
                    <a:lumOff val="5000"/>
                  </a:schemeClr>
                </a:solidFill>
              </a:rPr>
              <a:t>El </a:t>
            </a:r>
            <a:r>
              <a:rPr lang="es-ES" dirty="0">
                <a:solidFill>
                  <a:schemeClr val="tx1">
                    <a:lumMod val="95000"/>
                    <a:lumOff val="5000"/>
                  </a:schemeClr>
                </a:solidFill>
              </a:rPr>
              <a:t>plan de </a:t>
            </a:r>
            <a:r>
              <a:rPr lang="es-ES" dirty="0" smtClean="0">
                <a:solidFill>
                  <a:schemeClr val="tx1">
                    <a:lumMod val="95000"/>
                    <a:lumOff val="5000"/>
                  </a:schemeClr>
                </a:solidFill>
              </a:rPr>
              <a:t>SQA es </a:t>
            </a:r>
            <a:r>
              <a:rPr lang="es-ES" dirty="0">
                <a:solidFill>
                  <a:schemeClr val="tx1">
                    <a:lumMod val="95000"/>
                    <a:lumOff val="5000"/>
                  </a:schemeClr>
                </a:solidFill>
              </a:rPr>
              <a:t>un documento que describe las actividades, procesos y recursos necesarios para garantizar la calidad del software.  </a:t>
            </a:r>
            <a:r>
              <a:rPr lang="es-ES" dirty="0" smtClean="0">
                <a:solidFill>
                  <a:schemeClr val="tx1">
                    <a:lumMod val="95000"/>
                    <a:lumOff val="5000"/>
                  </a:schemeClr>
                </a:solidFill>
              </a:rPr>
              <a:t>Establece </a:t>
            </a:r>
            <a:r>
              <a:rPr lang="es-ES" dirty="0">
                <a:solidFill>
                  <a:schemeClr val="tx1">
                    <a:lumMod val="95000"/>
                    <a:lumOff val="5000"/>
                  </a:schemeClr>
                </a:solidFill>
              </a:rPr>
              <a:t>los </a:t>
            </a:r>
            <a:endParaRPr lang="es-ES" dirty="0" smtClean="0">
              <a:solidFill>
                <a:schemeClr val="tx1">
                  <a:lumMod val="95000"/>
                  <a:lumOff val="5000"/>
                </a:schemeClr>
              </a:solidFill>
            </a:endParaRPr>
          </a:p>
          <a:p>
            <a:pPr marL="342900" indent="-342900" algn="just">
              <a:spcBef>
                <a:spcPts val="600"/>
              </a:spcBef>
              <a:spcAft>
                <a:spcPts val="600"/>
              </a:spcAft>
              <a:buFont typeface="Arial" panose="020B0604020202020204" pitchFamily="34" charset="0"/>
              <a:buChar char="•"/>
            </a:pPr>
            <a:r>
              <a:rPr lang="es-ES" dirty="0">
                <a:solidFill>
                  <a:schemeClr val="tx1">
                    <a:lumMod val="95000"/>
                    <a:lumOff val="5000"/>
                  </a:schemeClr>
                </a:solidFill>
              </a:rPr>
              <a:t>E</a:t>
            </a:r>
            <a:r>
              <a:rPr lang="es-ES" dirty="0" smtClean="0">
                <a:solidFill>
                  <a:schemeClr val="tx1">
                    <a:lumMod val="95000"/>
                    <a:lumOff val="5000"/>
                  </a:schemeClr>
                </a:solidFill>
              </a:rPr>
              <a:t>stándares </a:t>
            </a:r>
            <a:r>
              <a:rPr lang="es-ES" dirty="0">
                <a:solidFill>
                  <a:schemeClr val="tx1">
                    <a:lumMod val="95000"/>
                    <a:lumOff val="5000"/>
                  </a:schemeClr>
                </a:solidFill>
              </a:rPr>
              <a:t>de </a:t>
            </a:r>
            <a:r>
              <a:rPr lang="es-ES" dirty="0" smtClean="0">
                <a:solidFill>
                  <a:schemeClr val="tx1">
                    <a:lumMod val="95000"/>
                    <a:lumOff val="5000"/>
                  </a:schemeClr>
                </a:solidFill>
              </a:rPr>
              <a:t>calidad</a:t>
            </a:r>
          </a:p>
          <a:p>
            <a:pPr marL="342900" indent="-342900" algn="just">
              <a:spcBef>
                <a:spcPts val="600"/>
              </a:spcBef>
              <a:spcAft>
                <a:spcPts val="600"/>
              </a:spcAft>
              <a:buFont typeface="Arial" panose="020B0604020202020204" pitchFamily="34" charset="0"/>
              <a:buChar char="•"/>
            </a:pPr>
            <a:r>
              <a:rPr lang="es-ES" dirty="0" smtClean="0">
                <a:solidFill>
                  <a:schemeClr val="tx1">
                    <a:lumMod val="95000"/>
                    <a:lumOff val="5000"/>
                  </a:schemeClr>
                </a:solidFill>
              </a:rPr>
              <a:t>Métricas </a:t>
            </a:r>
            <a:r>
              <a:rPr lang="es-ES" dirty="0">
                <a:solidFill>
                  <a:schemeClr val="tx1">
                    <a:lumMod val="95000"/>
                    <a:lumOff val="5000"/>
                  </a:schemeClr>
                </a:solidFill>
              </a:rPr>
              <a:t>de </a:t>
            </a:r>
            <a:r>
              <a:rPr lang="es-ES" dirty="0" smtClean="0">
                <a:solidFill>
                  <a:schemeClr val="tx1">
                    <a:lumMod val="95000"/>
                    <a:lumOff val="5000"/>
                  </a:schemeClr>
                </a:solidFill>
              </a:rPr>
              <a:t>evaluación</a:t>
            </a:r>
          </a:p>
          <a:p>
            <a:pPr marL="342900" indent="-342900" algn="just">
              <a:spcBef>
                <a:spcPts val="600"/>
              </a:spcBef>
              <a:spcAft>
                <a:spcPts val="600"/>
              </a:spcAft>
              <a:buFont typeface="Arial" panose="020B0604020202020204" pitchFamily="34" charset="0"/>
              <a:buChar char="•"/>
            </a:pPr>
            <a:r>
              <a:rPr lang="es-ES" dirty="0">
                <a:solidFill>
                  <a:schemeClr val="tx1">
                    <a:lumMod val="95000"/>
                    <a:lumOff val="5000"/>
                  </a:schemeClr>
                </a:solidFill>
              </a:rPr>
              <a:t>R</a:t>
            </a:r>
            <a:r>
              <a:rPr lang="es-ES" dirty="0" smtClean="0">
                <a:solidFill>
                  <a:schemeClr val="tx1">
                    <a:lumMod val="95000"/>
                    <a:lumOff val="5000"/>
                  </a:schemeClr>
                </a:solidFill>
              </a:rPr>
              <a:t>esponsabilidades </a:t>
            </a:r>
            <a:r>
              <a:rPr lang="es-ES" dirty="0">
                <a:solidFill>
                  <a:schemeClr val="tx1">
                    <a:lumMod val="95000"/>
                    <a:lumOff val="5000"/>
                  </a:schemeClr>
                </a:solidFill>
              </a:rPr>
              <a:t>del equipo de </a:t>
            </a:r>
            <a:r>
              <a:rPr lang="es-ES" dirty="0" smtClean="0">
                <a:solidFill>
                  <a:schemeClr val="tx1">
                    <a:lumMod val="95000"/>
                    <a:lumOff val="5000"/>
                  </a:schemeClr>
                </a:solidFill>
              </a:rPr>
              <a:t>desarrollo</a:t>
            </a:r>
          </a:p>
          <a:p>
            <a:pPr marL="342900" indent="-342900" algn="just">
              <a:spcBef>
                <a:spcPts val="600"/>
              </a:spcBef>
              <a:spcAft>
                <a:spcPts val="600"/>
              </a:spcAft>
              <a:buFont typeface="Arial" panose="020B0604020202020204" pitchFamily="34" charset="0"/>
              <a:buChar char="•"/>
            </a:pPr>
            <a:r>
              <a:rPr lang="es-ES" dirty="0">
                <a:solidFill>
                  <a:schemeClr val="tx1">
                    <a:lumMod val="95000"/>
                    <a:lumOff val="5000"/>
                  </a:schemeClr>
                </a:solidFill>
              </a:rPr>
              <a:t>A</a:t>
            </a:r>
            <a:r>
              <a:rPr lang="es-ES" dirty="0" smtClean="0">
                <a:solidFill>
                  <a:schemeClr val="tx1">
                    <a:lumMod val="95000"/>
                    <a:lumOff val="5000"/>
                  </a:schemeClr>
                </a:solidFill>
              </a:rPr>
              <a:t>ctividades </a:t>
            </a:r>
            <a:r>
              <a:rPr lang="es-ES" dirty="0">
                <a:solidFill>
                  <a:schemeClr val="tx1">
                    <a:lumMod val="95000"/>
                    <a:lumOff val="5000"/>
                  </a:schemeClr>
                </a:solidFill>
              </a:rPr>
              <a:t>de control de </a:t>
            </a:r>
            <a:r>
              <a:rPr lang="es-ES" dirty="0" smtClean="0">
                <a:solidFill>
                  <a:schemeClr val="tx1">
                    <a:lumMod val="95000"/>
                    <a:lumOff val="5000"/>
                  </a:schemeClr>
                </a:solidFill>
              </a:rPr>
              <a:t>calidad</a:t>
            </a:r>
            <a:endParaRPr lang="es-AR" dirty="0">
              <a:solidFill>
                <a:schemeClr val="tx1">
                  <a:lumMod val="95000"/>
                  <a:lumOff val="5000"/>
                </a:schemeClr>
              </a:solidFill>
            </a:endParaRPr>
          </a:p>
        </p:txBody>
      </p:sp>
    </p:spTree>
    <p:extLst>
      <p:ext uri="{BB962C8B-B14F-4D97-AF65-F5344CB8AC3E}">
        <p14:creationId xmlns:p14="http://schemas.microsoft.com/office/powerpoint/2010/main" val="122985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smtClean="0"/>
              <a:t>Gestión de riesgos</a:t>
            </a:r>
            <a:endParaRPr lang="es-AR" dirty="0"/>
          </a:p>
        </p:txBody>
      </p:sp>
      <p:sp>
        <p:nvSpPr>
          <p:cNvPr id="5" name="Marcador de pie de página 4"/>
          <p:cNvSpPr>
            <a:spLocks noGrp="1"/>
          </p:cNvSpPr>
          <p:nvPr>
            <p:ph type="ftr" sz="quarter" idx="11"/>
          </p:nvPr>
        </p:nvSpPr>
        <p:spPr/>
        <p:txBody>
          <a:bodyPr/>
          <a:lstStyle/>
          <a:p>
            <a:r>
              <a:rPr lang="en-US" smtClean="0"/>
              <a:t>GESTIÓN DE CALIDAD</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6</a:t>
            </a:fld>
            <a:endParaRPr lang="en-US" dirty="0"/>
          </a:p>
        </p:txBody>
      </p:sp>
      <p:grpSp>
        <p:nvGrpSpPr>
          <p:cNvPr id="9" name="Grupo 8"/>
          <p:cNvGrpSpPr/>
          <p:nvPr/>
        </p:nvGrpSpPr>
        <p:grpSpPr>
          <a:xfrm>
            <a:off x="11162271" y="660030"/>
            <a:ext cx="518984" cy="626076"/>
            <a:chOff x="11162271" y="660030"/>
            <a:chExt cx="518984" cy="626076"/>
          </a:xfrm>
        </p:grpSpPr>
        <p:sp>
          <p:nvSpPr>
            <p:cNvPr id="8" name="Rectángulo 7"/>
            <p:cNvSpPr/>
            <p:nvPr/>
          </p:nvSpPr>
          <p:spPr>
            <a:xfrm>
              <a:off x="11162271" y="660030"/>
              <a:ext cx="518984" cy="626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p:cNvPicPr/>
            <p:nvPr/>
          </p:nvPicPr>
          <p:blipFill>
            <a:blip r:embed="rId2" cstate="print">
              <a:extLst>
                <a:ext uri="{28A0092B-C50C-407E-A947-70E740481C1C}">
                  <a14:useLocalDpi xmlns:a14="http://schemas.microsoft.com/office/drawing/2010/main" val="0"/>
                </a:ext>
              </a:extLst>
            </a:blip>
            <a:stretch>
              <a:fillRect/>
            </a:stretch>
          </p:blipFill>
          <p:spPr>
            <a:xfrm>
              <a:off x="11230878" y="692983"/>
              <a:ext cx="382870" cy="561198"/>
            </a:xfrm>
            <a:prstGeom prst="rect">
              <a:avLst/>
            </a:prstGeom>
          </p:spPr>
        </p:pic>
      </p:grpSp>
      <p:sp>
        <p:nvSpPr>
          <p:cNvPr id="10" name="CuadroTexto 9"/>
          <p:cNvSpPr txBox="1"/>
          <p:nvPr/>
        </p:nvSpPr>
        <p:spPr>
          <a:xfrm>
            <a:off x="469557" y="1548713"/>
            <a:ext cx="11211698" cy="3724096"/>
          </a:xfrm>
          <a:prstGeom prst="rect">
            <a:avLst/>
          </a:prstGeom>
          <a:noFill/>
        </p:spPr>
        <p:txBody>
          <a:bodyPr wrap="square" rtlCol="0">
            <a:spAutoFit/>
          </a:bodyPr>
          <a:lstStyle/>
          <a:p>
            <a:pPr algn="just">
              <a:spcBef>
                <a:spcPts val="600"/>
              </a:spcBef>
              <a:spcAft>
                <a:spcPts val="600"/>
              </a:spcAft>
            </a:pPr>
            <a:r>
              <a:rPr lang="es-ES" dirty="0" smtClean="0">
                <a:solidFill>
                  <a:schemeClr val="tx1">
                    <a:lumMod val="95000"/>
                    <a:lumOff val="5000"/>
                  </a:schemeClr>
                </a:solidFill>
              </a:rPr>
              <a:t>Es el </a:t>
            </a:r>
            <a:r>
              <a:rPr lang="es-ES" dirty="0">
                <a:solidFill>
                  <a:schemeClr val="tx1">
                    <a:lumMod val="95000"/>
                    <a:lumOff val="5000"/>
                  </a:schemeClr>
                </a:solidFill>
              </a:rPr>
              <a:t>proceso de identificar, analizar y mitigar los riesgos asociados con el desarrollo y la implementación de software. Los riesgos pueden incluir retrasos en el cronograma, presupuestos superados, problemas de seguridad, fallas en el rendimiento, entre otros. </a:t>
            </a:r>
            <a:endParaRPr lang="es-ES" dirty="0" smtClean="0">
              <a:solidFill>
                <a:schemeClr val="tx1">
                  <a:lumMod val="95000"/>
                  <a:lumOff val="5000"/>
                </a:schemeClr>
              </a:solidFill>
            </a:endParaRPr>
          </a:p>
          <a:p>
            <a:pPr algn="just">
              <a:spcBef>
                <a:spcPts val="600"/>
              </a:spcBef>
              <a:spcAft>
                <a:spcPts val="600"/>
              </a:spcAft>
            </a:pPr>
            <a:r>
              <a:rPr lang="es-ES" dirty="0" smtClean="0">
                <a:solidFill>
                  <a:schemeClr val="tx1">
                    <a:lumMod val="95000"/>
                    <a:lumOff val="5000"/>
                  </a:schemeClr>
                </a:solidFill>
              </a:rPr>
              <a:t>La </a:t>
            </a:r>
            <a:r>
              <a:rPr lang="es-ES" dirty="0">
                <a:solidFill>
                  <a:schemeClr val="tx1">
                    <a:lumMod val="95000"/>
                    <a:lumOff val="5000"/>
                  </a:schemeClr>
                </a:solidFill>
              </a:rPr>
              <a:t>gestión de riesgos del software implica la identificación temprana de los riesgos, la evaluación de su impacto y probabilidad, y la implementación de estrategias y planes de contingencia para minimizar su impacto</a:t>
            </a:r>
            <a:r>
              <a:rPr lang="es-ES" dirty="0" smtClean="0">
                <a:solidFill>
                  <a:schemeClr val="tx1">
                    <a:lumMod val="95000"/>
                    <a:lumOff val="5000"/>
                  </a:schemeClr>
                </a:solidFill>
              </a:rPr>
              <a:t>.</a:t>
            </a:r>
            <a:endParaRPr lang="es-ES" dirty="0">
              <a:solidFill>
                <a:schemeClr val="tx1">
                  <a:lumMod val="95000"/>
                  <a:lumOff val="5000"/>
                </a:schemeClr>
              </a:solidFill>
            </a:endParaRPr>
          </a:p>
          <a:p>
            <a:pPr algn="just">
              <a:spcBef>
                <a:spcPts val="600"/>
              </a:spcBef>
              <a:spcAft>
                <a:spcPts val="600"/>
              </a:spcAft>
            </a:pPr>
            <a:r>
              <a:rPr lang="es-ES" dirty="0">
                <a:solidFill>
                  <a:schemeClr val="tx1">
                    <a:lumMod val="95000"/>
                    <a:lumOff val="5000"/>
                  </a:schemeClr>
                </a:solidFill>
              </a:rPr>
              <a:t>Las estrategias y planes de contingencia son medidas preventivas y correctivas que se implementan para hacer frente a los riesgos identificados. Estas estrategias pueden incluir la asignación de recursos adicionales, la reprogramación de actividades, la implementación de medidas de seguridad adicionales, la realización de pruebas de contingencia, entre otras acciones. Los planes de contingencia detallan los pasos específicos que se seguirán en caso de que ocurra un riesgo identificado</a:t>
            </a:r>
            <a:r>
              <a:rPr lang="es-ES" dirty="0" smtClean="0">
                <a:solidFill>
                  <a:schemeClr val="tx1">
                    <a:lumMod val="95000"/>
                    <a:lumOff val="5000"/>
                  </a:schemeClr>
                </a:solidFill>
              </a:rPr>
              <a:t>.</a:t>
            </a:r>
            <a:endParaRPr lang="es-AR" dirty="0" smtClean="0">
              <a:solidFill>
                <a:schemeClr val="tx1">
                  <a:lumMod val="95000"/>
                  <a:lumOff val="5000"/>
                </a:schemeClr>
              </a:solidFill>
            </a:endParaRPr>
          </a:p>
        </p:txBody>
      </p:sp>
    </p:spTree>
    <p:extLst>
      <p:ext uri="{BB962C8B-B14F-4D97-AF65-F5344CB8AC3E}">
        <p14:creationId xmlns:p14="http://schemas.microsoft.com/office/powerpoint/2010/main" val="1615744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smtClean="0"/>
              <a:t>Gestión de calidad en las organizaciones</a:t>
            </a:r>
            <a:endParaRPr lang="es-AR" dirty="0"/>
          </a:p>
        </p:txBody>
      </p:sp>
      <p:sp>
        <p:nvSpPr>
          <p:cNvPr id="5" name="Marcador de pie de página 4"/>
          <p:cNvSpPr>
            <a:spLocks noGrp="1"/>
          </p:cNvSpPr>
          <p:nvPr>
            <p:ph type="ftr" sz="quarter" idx="11"/>
          </p:nvPr>
        </p:nvSpPr>
        <p:spPr/>
        <p:txBody>
          <a:bodyPr/>
          <a:lstStyle/>
          <a:p>
            <a:r>
              <a:rPr lang="en-US" smtClean="0"/>
              <a:t>GESTIÓN DE CALIDAD</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7</a:t>
            </a:fld>
            <a:endParaRPr lang="en-US" dirty="0"/>
          </a:p>
        </p:txBody>
      </p:sp>
      <p:grpSp>
        <p:nvGrpSpPr>
          <p:cNvPr id="9" name="Grupo 8"/>
          <p:cNvGrpSpPr/>
          <p:nvPr/>
        </p:nvGrpSpPr>
        <p:grpSpPr>
          <a:xfrm>
            <a:off x="11162271" y="660030"/>
            <a:ext cx="518984" cy="626076"/>
            <a:chOff x="11162271" y="660030"/>
            <a:chExt cx="518984" cy="626076"/>
          </a:xfrm>
        </p:grpSpPr>
        <p:sp>
          <p:nvSpPr>
            <p:cNvPr id="8" name="Rectángulo 7"/>
            <p:cNvSpPr/>
            <p:nvPr/>
          </p:nvSpPr>
          <p:spPr>
            <a:xfrm>
              <a:off x="11162271" y="660030"/>
              <a:ext cx="518984" cy="626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p:cNvPicPr/>
            <p:nvPr/>
          </p:nvPicPr>
          <p:blipFill>
            <a:blip r:embed="rId2" cstate="print">
              <a:extLst>
                <a:ext uri="{28A0092B-C50C-407E-A947-70E740481C1C}">
                  <a14:useLocalDpi xmlns:a14="http://schemas.microsoft.com/office/drawing/2010/main" val="0"/>
                </a:ext>
              </a:extLst>
            </a:blip>
            <a:stretch>
              <a:fillRect/>
            </a:stretch>
          </p:blipFill>
          <p:spPr>
            <a:xfrm>
              <a:off x="11230878" y="692983"/>
              <a:ext cx="382870" cy="561198"/>
            </a:xfrm>
            <a:prstGeom prst="rect">
              <a:avLst/>
            </a:prstGeom>
          </p:spPr>
        </p:pic>
      </p:grpSp>
      <p:sp>
        <p:nvSpPr>
          <p:cNvPr id="10" name="CuadroTexto 9"/>
          <p:cNvSpPr txBox="1"/>
          <p:nvPr/>
        </p:nvSpPr>
        <p:spPr>
          <a:xfrm>
            <a:off x="469557" y="1548713"/>
            <a:ext cx="11211698" cy="1631216"/>
          </a:xfrm>
          <a:prstGeom prst="rect">
            <a:avLst/>
          </a:prstGeom>
          <a:noFill/>
        </p:spPr>
        <p:txBody>
          <a:bodyPr wrap="square" rtlCol="0">
            <a:spAutoFit/>
          </a:bodyPr>
          <a:lstStyle/>
          <a:p>
            <a:pPr algn="just">
              <a:spcBef>
                <a:spcPts val="600"/>
              </a:spcBef>
              <a:spcAft>
                <a:spcPts val="600"/>
              </a:spcAft>
            </a:pPr>
            <a:r>
              <a:rPr lang="es-ES" dirty="0" smtClean="0">
                <a:solidFill>
                  <a:schemeClr val="tx1">
                    <a:lumMod val="95000"/>
                    <a:lumOff val="5000"/>
                  </a:schemeClr>
                </a:solidFill>
              </a:rPr>
              <a:t>La </a:t>
            </a:r>
            <a:r>
              <a:rPr lang="es-ES" dirty="0">
                <a:solidFill>
                  <a:schemeClr val="tx1">
                    <a:lumMod val="95000"/>
                    <a:lumOff val="5000"/>
                  </a:schemeClr>
                </a:solidFill>
              </a:rPr>
              <a:t>gestión de calidad en las organizaciones se refiere a la implementación de políticas, procesos y prácticas para garantizar la calidad en el desarrollo de software. Esto implica la asignación de recursos, la definición de estándares y procedimientos, la formación del personal, la realización de auditorías internas y la mejora continua de los procesos.</a:t>
            </a:r>
          </a:p>
          <a:p>
            <a:pPr algn="just">
              <a:spcBef>
                <a:spcPts val="600"/>
              </a:spcBef>
              <a:spcAft>
                <a:spcPts val="600"/>
              </a:spcAft>
            </a:pPr>
            <a:r>
              <a:rPr lang="es-AR" b="1" dirty="0" smtClean="0">
                <a:solidFill>
                  <a:schemeClr val="accent6">
                    <a:lumMod val="60000"/>
                    <a:lumOff val="40000"/>
                  </a:schemeClr>
                </a:solidFill>
              </a:rPr>
              <a:t>ISO 9000</a:t>
            </a:r>
          </a:p>
        </p:txBody>
      </p:sp>
    </p:spTree>
    <p:extLst>
      <p:ext uri="{BB962C8B-B14F-4D97-AF65-F5344CB8AC3E}">
        <p14:creationId xmlns:p14="http://schemas.microsoft.com/office/powerpoint/2010/main" val="2448251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smtClean="0"/>
              <a:t>Calidad del producto</a:t>
            </a:r>
            <a:endParaRPr lang="es-AR" dirty="0"/>
          </a:p>
        </p:txBody>
      </p:sp>
      <p:sp>
        <p:nvSpPr>
          <p:cNvPr id="5" name="Marcador de pie de página 4"/>
          <p:cNvSpPr>
            <a:spLocks noGrp="1"/>
          </p:cNvSpPr>
          <p:nvPr>
            <p:ph type="ftr" sz="quarter" idx="11"/>
          </p:nvPr>
        </p:nvSpPr>
        <p:spPr/>
        <p:txBody>
          <a:bodyPr/>
          <a:lstStyle/>
          <a:p>
            <a:r>
              <a:rPr lang="en-US" dirty="0" smtClean="0"/>
              <a:t>GESTIÓN DE CALIDAD</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8</a:t>
            </a:fld>
            <a:endParaRPr lang="en-US" dirty="0"/>
          </a:p>
        </p:txBody>
      </p:sp>
      <p:grpSp>
        <p:nvGrpSpPr>
          <p:cNvPr id="9" name="Grupo 8"/>
          <p:cNvGrpSpPr/>
          <p:nvPr/>
        </p:nvGrpSpPr>
        <p:grpSpPr>
          <a:xfrm>
            <a:off x="11162271" y="660030"/>
            <a:ext cx="518984" cy="626076"/>
            <a:chOff x="11162271" y="660030"/>
            <a:chExt cx="518984" cy="626076"/>
          </a:xfrm>
        </p:grpSpPr>
        <p:sp>
          <p:nvSpPr>
            <p:cNvPr id="8" name="Rectángulo 7"/>
            <p:cNvSpPr/>
            <p:nvPr/>
          </p:nvSpPr>
          <p:spPr>
            <a:xfrm>
              <a:off x="11162271" y="660030"/>
              <a:ext cx="518984" cy="626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p:cNvPicPr/>
            <p:nvPr/>
          </p:nvPicPr>
          <p:blipFill>
            <a:blip r:embed="rId2" cstate="print">
              <a:extLst>
                <a:ext uri="{28A0092B-C50C-407E-A947-70E740481C1C}">
                  <a14:useLocalDpi xmlns:a14="http://schemas.microsoft.com/office/drawing/2010/main" val="0"/>
                </a:ext>
              </a:extLst>
            </a:blip>
            <a:stretch>
              <a:fillRect/>
            </a:stretch>
          </p:blipFill>
          <p:spPr>
            <a:xfrm>
              <a:off x="11230878" y="692983"/>
              <a:ext cx="382870" cy="561198"/>
            </a:xfrm>
            <a:prstGeom prst="rect">
              <a:avLst/>
            </a:prstGeom>
          </p:spPr>
        </p:pic>
      </p:grpSp>
      <p:sp>
        <p:nvSpPr>
          <p:cNvPr id="10" name="CuadroTexto 9"/>
          <p:cNvSpPr txBox="1"/>
          <p:nvPr/>
        </p:nvSpPr>
        <p:spPr>
          <a:xfrm>
            <a:off x="469557" y="1548713"/>
            <a:ext cx="11211698" cy="3631763"/>
          </a:xfrm>
          <a:prstGeom prst="rect">
            <a:avLst/>
          </a:prstGeom>
          <a:noFill/>
        </p:spPr>
        <p:txBody>
          <a:bodyPr wrap="square" rtlCol="0">
            <a:spAutoFit/>
          </a:bodyPr>
          <a:lstStyle/>
          <a:p>
            <a:pPr algn="just">
              <a:spcBef>
                <a:spcPts val="600"/>
              </a:spcBef>
              <a:spcAft>
                <a:spcPts val="600"/>
              </a:spcAft>
            </a:pPr>
            <a:r>
              <a:rPr lang="es-ES" dirty="0" smtClean="0">
                <a:solidFill>
                  <a:schemeClr val="tx1">
                    <a:lumMod val="95000"/>
                    <a:lumOff val="5000"/>
                  </a:schemeClr>
                </a:solidFill>
              </a:rPr>
              <a:t>La </a:t>
            </a:r>
            <a:r>
              <a:rPr lang="es-ES" dirty="0">
                <a:solidFill>
                  <a:schemeClr val="tx1">
                    <a:lumMod val="95000"/>
                    <a:lumOff val="5000"/>
                  </a:schemeClr>
                </a:solidFill>
              </a:rPr>
              <a:t>calidad del producto software se refiere a las características y atributos del software en sí mismo. Esto incluye aspectos como la funcionalidad, el rendimiento, la usabilidad, la fiabilidad, la seguridad, la mantenibilidad y la portabilidad. La gestión de la calidad del producto software implica la aplicación de técnicas de diseño, desarrollo, pruebas y evaluación para garantizar que el software cumpla con los estándares de calidad establecidos.</a:t>
            </a:r>
          </a:p>
          <a:p>
            <a:pPr algn="just">
              <a:spcBef>
                <a:spcPts val="600"/>
              </a:spcBef>
              <a:spcAft>
                <a:spcPts val="600"/>
              </a:spcAft>
            </a:pPr>
            <a:r>
              <a:rPr lang="es-ES" b="1" dirty="0">
                <a:solidFill>
                  <a:schemeClr val="accent6">
                    <a:lumMod val="60000"/>
                    <a:lumOff val="40000"/>
                  </a:schemeClr>
                </a:solidFill>
              </a:rPr>
              <a:t>ISO </a:t>
            </a:r>
            <a:r>
              <a:rPr lang="es-ES" b="1" dirty="0" smtClean="0">
                <a:solidFill>
                  <a:schemeClr val="accent6">
                    <a:lumMod val="60000"/>
                    <a:lumOff val="40000"/>
                  </a:schemeClr>
                </a:solidFill>
              </a:rPr>
              <a:t>25000</a:t>
            </a:r>
          </a:p>
          <a:p>
            <a:pPr algn="just">
              <a:spcBef>
                <a:spcPts val="600"/>
              </a:spcBef>
              <a:spcAft>
                <a:spcPts val="600"/>
              </a:spcAft>
            </a:pPr>
            <a:r>
              <a:rPr lang="es-ES" b="1" dirty="0">
                <a:solidFill>
                  <a:schemeClr val="accent6">
                    <a:lumMod val="60000"/>
                    <a:lumOff val="40000"/>
                  </a:schemeClr>
                </a:solidFill>
              </a:rPr>
              <a:t>ISO </a:t>
            </a:r>
            <a:r>
              <a:rPr lang="es-ES" b="1" dirty="0" smtClean="0">
                <a:solidFill>
                  <a:schemeClr val="accent6">
                    <a:lumMod val="60000"/>
                    <a:lumOff val="40000"/>
                  </a:schemeClr>
                </a:solidFill>
              </a:rPr>
              <a:t>25010</a:t>
            </a:r>
          </a:p>
          <a:p>
            <a:pPr algn="just">
              <a:spcBef>
                <a:spcPts val="600"/>
              </a:spcBef>
              <a:spcAft>
                <a:spcPts val="600"/>
              </a:spcAft>
            </a:pPr>
            <a:r>
              <a:rPr lang="es-ES" b="1" dirty="0" err="1" smtClean="0">
                <a:solidFill>
                  <a:schemeClr val="accent6">
                    <a:lumMod val="60000"/>
                    <a:lumOff val="40000"/>
                  </a:schemeClr>
                </a:solidFill>
              </a:rPr>
              <a:t>Debug</a:t>
            </a:r>
            <a:r>
              <a:rPr lang="es-ES" b="1" dirty="0" smtClean="0">
                <a:solidFill>
                  <a:schemeClr val="accent6">
                    <a:lumMod val="60000"/>
                    <a:lumOff val="40000"/>
                  </a:schemeClr>
                </a:solidFill>
              </a:rPr>
              <a:t>/</a:t>
            </a:r>
            <a:r>
              <a:rPr lang="es-ES" b="1" dirty="0" err="1" smtClean="0">
                <a:solidFill>
                  <a:schemeClr val="accent6">
                    <a:lumMod val="60000"/>
                    <a:lumOff val="40000"/>
                  </a:schemeClr>
                </a:solidFill>
              </a:rPr>
              <a:t>Mocking</a:t>
            </a:r>
            <a:r>
              <a:rPr lang="es-ES" b="1" dirty="0" smtClean="0">
                <a:solidFill>
                  <a:schemeClr val="accent6">
                    <a:lumMod val="60000"/>
                    <a:lumOff val="40000"/>
                  </a:schemeClr>
                </a:solidFill>
              </a:rPr>
              <a:t>/PHP </a:t>
            </a:r>
            <a:r>
              <a:rPr lang="es-ES" b="1" dirty="0" err="1" smtClean="0">
                <a:solidFill>
                  <a:schemeClr val="accent6">
                    <a:lumMod val="60000"/>
                    <a:lumOff val="40000"/>
                  </a:schemeClr>
                </a:solidFill>
              </a:rPr>
              <a:t>Unit</a:t>
            </a:r>
            <a:endParaRPr lang="es-ES" b="1" dirty="0" smtClean="0">
              <a:solidFill>
                <a:schemeClr val="accent6">
                  <a:lumMod val="60000"/>
                  <a:lumOff val="40000"/>
                </a:schemeClr>
              </a:solidFill>
            </a:endParaRPr>
          </a:p>
          <a:p>
            <a:pPr algn="just">
              <a:spcBef>
                <a:spcPts val="600"/>
              </a:spcBef>
              <a:spcAft>
                <a:spcPts val="600"/>
              </a:spcAft>
            </a:pPr>
            <a:r>
              <a:rPr lang="es-ES" b="1" dirty="0" smtClean="0">
                <a:solidFill>
                  <a:schemeClr val="accent6">
                    <a:lumMod val="60000"/>
                    <a:lumOff val="40000"/>
                  </a:schemeClr>
                </a:solidFill>
              </a:rPr>
              <a:t>Patrones de diseño.</a:t>
            </a:r>
          </a:p>
          <a:p>
            <a:pPr algn="just">
              <a:spcBef>
                <a:spcPts val="600"/>
              </a:spcBef>
              <a:spcAft>
                <a:spcPts val="600"/>
              </a:spcAft>
            </a:pPr>
            <a:endParaRPr lang="es-AR" b="1" dirty="0" smtClean="0">
              <a:solidFill>
                <a:schemeClr val="accent6">
                  <a:lumMod val="60000"/>
                  <a:lumOff val="40000"/>
                </a:schemeClr>
              </a:solidFill>
            </a:endParaRPr>
          </a:p>
        </p:txBody>
      </p:sp>
    </p:spTree>
    <p:extLst>
      <p:ext uri="{BB962C8B-B14F-4D97-AF65-F5344CB8AC3E}">
        <p14:creationId xmlns:p14="http://schemas.microsoft.com/office/powerpoint/2010/main" val="1530556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n-US" smtClean="0"/>
              <a:t>GESTIÓN DE CALIDAD</a:t>
            </a:r>
            <a:endParaRPr lang="en-US" dirty="0"/>
          </a:p>
        </p:txBody>
      </p:sp>
      <p:sp>
        <p:nvSpPr>
          <p:cNvPr id="3" name="Marcador de número de diapositiva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Título 3"/>
          <p:cNvSpPr>
            <a:spLocks noGrp="1"/>
          </p:cNvSpPr>
          <p:nvPr>
            <p:ph type="title"/>
          </p:nvPr>
        </p:nvSpPr>
        <p:spPr/>
        <p:txBody>
          <a:bodyPr>
            <a:normAutofit fontScale="90000"/>
          </a:bodyPr>
          <a:lstStyle/>
          <a:p>
            <a:r>
              <a:rPr lang="es-AR" dirty="0" smtClean="0"/>
              <a:t>auditoria</a:t>
            </a:r>
            <a:endParaRPr lang="es-AR" dirty="0"/>
          </a:p>
        </p:txBody>
      </p:sp>
      <p:sp>
        <p:nvSpPr>
          <p:cNvPr id="5" name="CuadroTexto 4"/>
          <p:cNvSpPr txBox="1"/>
          <p:nvPr/>
        </p:nvSpPr>
        <p:spPr>
          <a:xfrm>
            <a:off x="469557" y="1548713"/>
            <a:ext cx="11211698" cy="2616101"/>
          </a:xfrm>
          <a:prstGeom prst="rect">
            <a:avLst/>
          </a:prstGeom>
          <a:noFill/>
        </p:spPr>
        <p:txBody>
          <a:bodyPr wrap="square" rtlCol="0">
            <a:spAutoFit/>
          </a:bodyPr>
          <a:lstStyle/>
          <a:p>
            <a:pPr algn="just">
              <a:spcBef>
                <a:spcPts val="600"/>
              </a:spcBef>
              <a:spcAft>
                <a:spcPts val="600"/>
              </a:spcAft>
            </a:pPr>
            <a:r>
              <a:rPr lang="es-ES" i="1" dirty="0" smtClean="0">
                <a:solidFill>
                  <a:schemeClr val="tx1">
                    <a:lumMod val="95000"/>
                    <a:lumOff val="5000"/>
                  </a:schemeClr>
                </a:solidFill>
              </a:rPr>
              <a:t>La </a:t>
            </a:r>
            <a:r>
              <a:rPr lang="es-ES" i="1" dirty="0">
                <a:solidFill>
                  <a:schemeClr val="tx1">
                    <a:lumMod val="95000"/>
                    <a:lumOff val="5000"/>
                  </a:schemeClr>
                </a:solidFill>
              </a:rPr>
              <a:t>auditoría en el contexto de la calidad del software implica la revisión y evaluación sistemática de los procesos, prácticas y productos de software para asegurar el cumplimiento de los estándares de calidad establecidos. La auditoría puede ser interna o externa y se realiza mediante la revisión de documentación, inspecciones de código, pruebas de software y evaluación de procesos. La auditoría ayuda a identificar áreas de mejora y garantizar la conformidad con los estándares de calidad</a:t>
            </a:r>
            <a:r>
              <a:rPr lang="es-ES" i="1" dirty="0" smtClean="0">
                <a:solidFill>
                  <a:schemeClr val="tx1">
                    <a:lumMod val="95000"/>
                    <a:lumOff val="5000"/>
                  </a:schemeClr>
                </a:solidFill>
              </a:rPr>
              <a:t>.</a:t>
            </a:r>
          </a:p>
          <a:p>
            <a:pPr algn="just">
              <a:spcBef>
                <a:spcPts val="600"/>
              </a:spcBef>
              <a:spcAft>
                <a:spcPts val="600"/>
              </a:spcAft>
            </a:pPr>
            <a:r>
              <a:rPr lang="es-ES" i="1" dirty="0" smtClean="0">
                <a:solidFill>
                  <a:schemeClr val="tx1">
                    <a:lumMod val="95000"/>
                    <a:lumOff val="5000"/>
                  </a:schemeClr>
                </a:solidFill>
              </a:rPr>
              <a:t>CHEQUEAR ESTO</a:t>
            </a:r>
            <a:endParaRPr lang="es-ES" i="1" dirty="0">
              <a:solidFill>
                <a:schemeClr val="tx1">
                  <a:lumMod val="95000"/>
                  <a:lumOff val="5000"/>
                </a:schemeClr>
              </a:solidFill>
            </a:endParaRPr>
          </a:p>
          <a:p>
            <a:pPr algn="just">
              <a:spcBef>
                <a:spcPts val="600"/>
              </a:spcBef>
              <a:spcAft>
                <a:spcPts val="600"/>
              </a:spcAft>
            </a:pPr>
            <a:endParaRPr lang="es-AR" b="1" dirty="0" smtClean="0">
              <a:solidFill>
                <a:schemeClr val="accent6">
                  <a:lumMod val="60000"/>
                  <a:lumOff val="40000"/>
                </a:schemeClr>
              </a:solidFill>
            </a:endParaRPr>
          </a:p>
        </p:txBody>
      </p:sp>
    </p:spTree>
    <p:extLst>
      <p:ext uri="{BB962C8B-B14F-4D97-AF65-F5344CB8AC3E}">
        <p14:creationId xmlns:p14="http://schemas.microsoft.com/office/powerpoint/2010/main" val="56829257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49</TotalTime>
  <Words>867</Words>
  <Application>Microsoft Office PowerPoint</Application>
  <PresentationFormat>Panorámica</PresentationFormat>
  <Paragraphs>71</Paragraphs>
  <Slides>10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Gill Sans MT</vt:lpstr>
      <vt:lpstr>Wingdings 2</vt:lpstr>
      <vt:lpstr>Dividendo</vt:lpstr>
      <vt:lpstr>GESTION DE CALIDAD</vt:lpstr>
      <vt:lpstr>Temas</vt:lpstr>
      <vt:lpstr>PERSPECTIVAS DE LA CALIDAD DEL SOFTWARE</vt:lpstr>
      <vt:lpstr>Introducción a la calidad</vt:lpstr>
      <vt:lpstr>swebOk – Anomalías y técnicas</vt:lpstr>
      <vt:lpstr>Gestión de riesgos</vt:lpstr>
      <vt:lpstr>Gestión de calidad en las organizaciones</vt:lpstr>
      <vt:lpstr>Calidad del producto</vt:lpstr>
      <vt:lpstr>auditoria</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10</cp:revision>
  <dcterms:created xsi:type="dcterms:W3CDTF">2023-06-27T21:17:56Z</dcterms:created>
  <dcterms:modified xsi:type="dcterms:W3CDTF">2023-06-27T22:07:49Z</dcterms:modified>
</cp:coreProperties>
</file>