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60" r:id="rId7"/>
    <p:sldId id="263" r:id="rId8"/>
    <p:sldId id="264" r:id="rId9"/>
    <p:sldId id="265" r:id="rId10"/>
    <p:sldId id="266" r:id="rId11"/>
    <p:sldId id="267" r:id="rId12"/>
    <p:sldId id="268" r:id="rId13"/>
    <p:sldId id="270" r:id="rId14"/>
    <p:sldId id="262" r:id="rId1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B42F606-77DC-4624-934A-091ACB71BD7E}"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8CF749-01D1-409D-BB11-9467F5BE8884}" type="slidenum">
              <a:rPr lang="es-MX" smtClean="0"/>
              <a:t>‹Nº›</a:t>
            </a:fld>
            <a:endParaRPr lang="es-MX"/>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42F606-77DC-4624-934A-091ACB71BD7E}"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42F606-77DC-4624-934A-091ACB71BD7E}"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42F606-77DC-4624-934A-091ACB71BD7E}" type="datetimeFigureOut">
              <a:rPr lang="es-MX" smtClean="0"/>
              <a:t>22/05/2018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EB42F606-77DC-4624-934A-091ACB71BD7E}" type="datetimeFigureOut">
              <a:rPr lang="es-MX" smtClean="0"/>
              <a:t>22/05/2018</a:t>
            </a:fld>
            <a:endParaRPr lang="es-MX"/>
          </a:p>
        </p:txBody>
      </p:sp>
      <p:sp>
        <p:nvSpPr>
          <p:cNvPr id="91" name="Footer Placeholder 90"/>
          <p:cNvSpPr>
            <a:spLocks noGrp="1"/>
          </p:cNvSpPr>
          <p:nvPr>
            <p:ph type="ftr" sz="quarter" idx="11"/>
          </p:nvPr>
        </p:nvSpPr>
        <p:spPr/>
        <p:txBody>
          <a:bodyPr/>
          <a:lstStyle/>
          <a:p>
            <a:endParaRPr lang="es-MX"/>
          </a:p>
        </p:txBody>
      </p:sp>
      <p:sp>
        <p:nvSpPr>
          <p:cNvPr id="92" name="Slide Number Placeholder 91"/>
          <p:cNvSpPr>
            <a:spLocks noGrp="1"/>
          </p:cNvSpPr>
          <p:nvPr>
            <p:ph type="sldNum" sz="quarter" idx="12"/>
          </p:nvPr>
        </p:nvSpPr>
        <p:spPr/>
        <p:txBody>
          <a:bodyPr/>
          <a:lstStyle/>
          <a:p>
            <a:fld id="{448CF749-01D1-409D-BB11-9467F5BE8884}"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EB42F606-77DC-4624-934A-091ACB71BD7E}" type="datetimeFigureOut">
              <a:rPr lang="es-MX" smtClean="0"/>
              <a:t>22/05/2018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EB42F606-77DC-4624-934A-091ACB71BD7E}" type="datetimeFigureOut">
              <a:rPr lang="es-MX" smtClean="0"/>
              <a:t>22/05/2018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EB42F606-77DC-4624-934A-091ACB71BD7E}" type="datetimeFigureOut">
              <a:rPr lang="es-MX" smtClean="0"/>
              <a:t>22/05/2018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2F606-77DC-4624-934A-091ACB71BD7E}" type="datetimeFigureOut">
              <a:rPr lang="es-MX" smtClean="0"/>
              <a:t>22/05/2018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48CF749-01D1-409D-BB11-9467F5BE888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42F606-77DC-4624-934A-091ACB71BD7E}" type="datetimeFigureOut">
              <a:rPr lang="es-MX" smtClean="0"/>
              <a:t>22/05/2018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8CF749-01D1-409D-BB11-9467F5BE8884}" type="slidenum">
              <a:rPr lang="es-MX" smtClean="0"/>
              <a:t>‹Nº›</a:t>
            </a:fld>
            <a:endParaRPr lang="es-MX"/>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EB42F606-77DC-4624-934A-091ACB71BD7E}" type="datetimeFigureOut">
              <a:rPr lang="es-MX" smtClean="0"/>
              <a:t>22/05/2018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48CF749-01D1-409D-BB11-9467F5BE8884}" type="slidenum">
              <a:rPr lang="es-MX" smtClean="0"/>
              <a:t>‹Nº›</a:t>
            </a:fld>
            <a:endParaRPr lang="es-MX"/>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B42F606-77DC-4624-934A-091ACB71BD7E}" type="datetimeFigureOut">
              <a:rPr lang="es-MX" smtClean="0"/>
              <a:t>22/05/2018</a:t>
            </a:fld>
            <a:endParaRPr lang="es-MX"/>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448CF749-01D1-409D-BB11-9467F5BE8884}"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americanmachinetools.com/heat_treating_metals.htm" TargetMode="External"/><Relationship Id="rId3" Type="http://schemas.openxmlformats.org/officeDocument/2006/relationships/hyperlink" Target="http://www.bodycote.com/en/services/heat-treatment/case-hardening-without-subsequent-hardening-operation.aspx" TargetMode="External"/><Relationship Id="rId7" Type="http://schemas.openxmlformats.org/officeDocument/2006/relationships/hyperlink" Target="http://www.bodycote.com/en/services/heat-treatment/annealing-normalising.aspx" TargetMode="External"/><Relationship Id="rId2" Type="http://schemas.openxmlformats.org/officeDocument/2006/relationships/hyperlink" Target="http://www.bodycote.com/en/services/heat-treatment/case-hardening-with-subsequent-hardening-operation.aspx" TargetMode="External"/><Relationship Id="rId1" Type="http://schemas.openxmlformats.org/officeDocument/2006/relationships/slideLayout" Target="../slideLayouts/slideLayout2.xml"/><Relationship Id="rId6" Type="http://schemas.openxmlformats.org/officeDocument/2006/relationships/hyperlink" Target="http://www.bodycote.com/en/services/heat-treatment/annealing-normalising/normalising.aspx" TargetMode="External"/><Relationship Id="rId5" Type="http://schemas.openxmlformats.org/officeDocument/2006/relationships/hyperlink" Target="http://www.bodycote.com/en/services/heat-treatment/solution-and-age.aspx" TargetMode="External"/><Relationship Id="rId4" Type="http://schemas.openxmlformats.org/officeDocument/2006/relationships/hyperlink" Target="http://www.bodycote.com/en/services/heat-treatment/harden-and-temper.aspx"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n-US" sz="4000" dirty="0" smtClean="0"/>
              <a:t>Heat Treatments of Metals</a:t>
            </a:r>
            <a:endParaRPr lang="en-US" sz="4000" dirty="0"/>
          </a:p>
        </p:txBody>
      </p:sp>
      <p:sp>
        <p:nvSpPr>
          <p:cNvPr id="3" name="2 Subtítulo"/>
          <p:cNvSpPr>
            <a:spLocks noGrp="1"/>
          </p:cNvSpPr>
          <p:nvPr>
            <p:ph type="subTitle" idx="1"/>
          </p:nvPr>
        </p:nvSpPr>
        <p:spPr/>
        <p:txBody>
          <a:bodyPr>
            <a:normAutofit fontScale="92500" lnSpcReduction="10000"/>
          </a:bodyPr>
          <a:lstStyle/>
          <a:p>
            <a:r>
              <a:rPr lang="es-MX" dirty="0" err="1" smtClean="0"/>
              <a:t>Oiram</a:t>
            </a:r>
            <a:r>
              <a:rPr lang="es-MX" dirty="0" smtClean="0"/>
              <a:t> Colunga Bernal</a:t>
            </a:r>
          </a:p>
          <a:p>
            <a:r>
              <a:rPr lang="es-MX" dirty="0" smtClean="0"/>
              <a:t>1818785</a:t>
            </a:r>
          </a:p>
          <a:p>
            <a:r>
              <a:rPr lang="es-MX" dirty="0" smtClean="0"/>
              <a:t>IMTC</a:t>
            </a:r>
            <a:endParaRPr lang="es-MX" dirty="0"/>
          </a:p>
        </p:txBody>
      </p:sp>
    </p:spTree>
    <p:extLst>
      <p:ext uri="{BB962C8B-B14F-4D97-AF65-F5344CB8AC3E}">
        <p14:creationId xmlns:p14="http://schemas.microsoft.com/office/powerpoint/2010/main" val="172086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n-US" sz="4000" dirty="0" smtClean="0"/>
              <a:t>Hardening</a:t>
            </a:r>
            <a:endParaRPr lang="en-US" sz="4000" dirty="0"/>
          </a:p>
        </p:txBody>
      </p:sp>
      <p:sp>
        <p:nvSpPr>
          <p:cNvPr id="3" name="2 Marcador de contenido"/>
          <p:cNvSpPr>
            <a:spLocks noGrp="1"/>
          </p:cNvSpPr>
          <p:nvPr>
            <p:ph idx="1"/>
          </p:nvPr>
        </p:nvSpPr>
        <p:spPr/>
        <p:txBody>
          <a:bodyPr>
            <a:normAutofit/>
          </a:bodyPr>
          <a:lstStyle/>
          <a:p>
            <a:pPr algn="just"/>
            <a:r>
              <a:rPr lang="en-US" dirty="0"/>
              <a:t>Metal hardening processes are used to impart specific mechanical properties to a component in order to render it fit for use. A </a:t>
            </a:r>
            <a:r>
              <a:rPr lang="en-US" dirty="0" smtClean="0"/>
              <a:t>metal </a:t>
            </a:r>
            <a:r>
              <a:rPr lang="en-US" dirty="0"/>
              <a:t>is normally hardened by heating the metal to the required temperature and then cooling it rapidly by plunging the hot metal </a:t>
            </a:r>
            <a:r>
              <a:rPr lang="en-US" dirty="0" smtClean="0"/>
              <a:t>into oil</a:t>
            </a:r>
            <a:r>
              <a:rPr lang="en-US" dirty="0"/>
              <a:t>, water, or brine. Most steels must be cooled rapidly to harden them. The hardening process increases the hardness and strength of metal, but also increases its brittleness.</a:t>
            </a:r>
          </a:p>
          <a:p>
            <a:pPr marL="0" indent="0">
              <a:buNone/>
            </a:pPr>
            <a:endParaRPr 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689688"/>
            <a:ext cx="2794504" cy="21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76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normAutofit/>
          </a:bodyPr>
          <a:lstStyle/>
          <a:p>
            <a:pPr algn="ctr"/>
            <a:r>
              <a:rPr lang="en-US" sz="4000" dirty="0" smtClean="0"/>
              <a:t>Tempering</a:t>
            </a:r>
            <a:endParaRPr lang="en-US" sz="4000" dirty="0"/>
          </a:p>
        </p:txBody>
      </p:sp>
      <p:sp>
        <p:nvSpPr>
          <p:cNvPr id="3" name="2 Marcador de contenido"/>
          <p:cNvSpPr>
            <a:spLocks noGrp="1"/>
          </p:cNvSpPr>
          <p:nvPr>
            <p:ph idx="1"/>
          </p:nvPr>
        </p:nvSpPr>
        <p:spPr>
          <a:xfrm>
            <a:off x="179512" y="1196752"/>
            <a:ext cx="8784976" cy="5472608"/>
          </a:xfrm>
        </p:spPr>
        <p:txBody>
          <a:bodyPr>
            <a:normAutofit/>
          </a:bodyPr>
          <a:lstStyle/>
          <a:p>
            <a:pPr algn="just"/>
            <a:r>
              <a:rPr lang="en-US" sz="2200" dirty="0" smtClean="0"/>
              <a:t>Steel is usually harder than necessary and too brittle for practical use after being hardened. Severe internal stresses are set up during the rapid cooling of the metal. Steel is tempered after being hardened to relive the internal stresses and reduce its brittleness. Tempering consists of heating the metal to a specified temperature and then permitting the metal to cool. The rate of cooling usually has no effect on the metal structure during tempering. Therefore, the metal is usually permitted to cool in still air. Temperatures used for tempering are normally much lower than the hardening temperatures. The higher the </a:t>
            </a:r>
            <a:r>
              <a:rPr lang="en-US" sz="2200" dirty="0" smtClean="0"/>
              <a:t>tempering temperature used, the softer the metal becomes. High-speed steel is </a:t>
            </a:r>
          </a:p>
          <a:p>
            <a:pPr marL="0" indent="0" algn="just">
              <a:buNone/>
            </a:pPr>
            <a:r>
              <a:rPr lang="en-US" sz="2200" dirty="0" smtClean="0"/>
              <a:t>    one of the few metals that becomes harder </a:t>
            </a:r>
          </a:p>
          <a:p>
            <a:pPr marL="0" indent="0" algn="just">
              <a:buNone/>
            </a:pPr>
            <a:r>
              <a:rPr lang="en-US" sz="2200" dirty="0" smtClean="0"/>
              <a:t>    instead of softer after it is tempered.</a:t>
            </a:r>
            <a:endParaRPr lang="es-MX" sz="2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367248"/>
            <a:ext cx="3347864" cy="2494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73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n-US" sz="4000" dirty="0" smtClean="0"/>
              <a:t>Annealing</a:t>
            </a:r>
            <a:endParaRPr lang="en-US" sz="4000" dirty="0"/>
          </a:p>
        </p:txBody>
      </p:sp>
      <p:sp>
        <p:nvSpPr>
          <p:cNvPr id="3" name="2 Marcador de contenido"/>
          <p:cNvSpPr>
            <a:spLocks noGrp="1"/>
          </p:cNvSpPr>
          <p:nvPr>
            <p:ph idx="1"/>
          </p:nvPr>
        </p:nvSpPr>
        <p:spPr/>
        <p:txBody>
          <a:bodyPr/>
          <a:lstStyle/>
          <a:p>
            <a:pPr algn="just"/>
            <a:r>
              <a:rPr lang="en-US" dirty="0" smtClean="0"/>
              <a:t>Metals </a:t>
            </a:r>
            <a:r>
              <a:rPr lang="en-US" dirty="0"/>
              <a:t>are annealed to relieve internal stresses, soften them, make them more ductile, and refine their grain structures. Metal is annealed by heating it to a prescribed temperature, holding it at that temperature for the required time, and then cooling it back to room temperature. The rate at which metal is cooled from the annealing temperature varies greatly. Steel must be cooled very slowly to produce maximum </a:t>
            </a:r>
            <a:r>
              <a:rPr lang="en-US" dirty="0" smtClean="0"/>
              <a:t>softness.</a:t>
            </a: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276006"/>
            <a:ext cx="2880320" cy="2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53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09"/>
            <a:ext cx="8229600" cy="1143000"/>
          </a:xfrm>
        </p:spPr>
        <p:txBody>
          <a:bodyPr>
            <a:normAutofit/>
          </a:bodyPr>
          <a:lstStyle/>
          <a:p>
            <a:pPr algn="ctr"/>
            <a:r>
              <a:rPr lang="en-US" sz="4000" dirty="0" smtClean="0"/>
              <a:t>Normalizing</a:t>
            </a:r>
            <a:endParaRPr lang="en-US" sz="4000" dirty="0"/>
          </a:p>
        </p:txBody>
      </p:sp>
      <p:sp>
        <p:nvSpPr>
          <p:cNvPr id="3" name="2 Marcador de contenido"/>
          <p:cNvSpPr>
            <a:spLocks noGrp="1"/>
          </p:cNvSpPr>
          <p:nvPr>
            <p:ph idx="1"/>
          </p:nvPr>
        </p:nvSpPr>
        <p:spPr>
          <a:xfrm>
            <a:off x="179512" y="1196752"/>
            <a:ext cx="8784976" cy="4525963"/>
          </a:xfrm>
        </p:spPr>
        <p:txBody>
          <a:bodyPr>
            <a:normAutofit/>
          </a:bodyPr>
          <a:lstStyle/>
          <a:p>
            <a:pPr algn="just"/>
            <a:r>
              <a:rPr lang="en-US" sz="2200" dirty="0" smtClean="0"/>
              <a:t>Metals </a:t>
            </a:r>
            <a:r>
              <a:rPr lang="en-US" sz="2200" dirty="0"/>
              <a:t>are normalized to relieve the internal stresses produced by machining, forging, or welding. Normalized steels are harder and stronger than annealed steels</a:t>
            </a:r>
            <a:r>
              <a:rPr lang="en-US" sz="2200" dirty="0" smtClean="0"/>
              <a:t>. Parts that will be subjected to impact and parts that require maximum toughness and resistance to external stresses are usually normalized. Low carbon steels do not usually require normalizing, but no harmful effects result if these steels are normalized. </a:t>
            </a:r>
            <a:r>
              <a:rPr lang="en-US" sz="2200" dirty="0"/>
              <a:t>Normalizing is achieved by heating the metal to a specified temperature (which is </a:t>
            </a:r>
            <a:r>
              <a:rPr lang="en-US" sz="2200" dirty="0" smtClean="0"/>
              <a:t>higher than </a:t>
            </a:r>
            <a:r>
              <a:rPr lang="en-US" sz="2200" dirty="0"/>
              <a:t>either the </a:t>
            </a:r>
            <a:r>
              <a:rPr lang="en-US" sz="2200" dirty="0" smtClean="0"/>
              <a:t>hardening or </a:t>
            </a:r>
            <a:r>
              <a:rPr lang="en-US" sz="2200" dirty="0"/>
              <a:t>annealing temperatures), soaking </a:t>
            </a:r>
            <a:r>
              <a:rPr lang="en-US" sz="2200" dirty="0"/>
              <a:t>the </a:t>
            </a:r>
            <a:r>
              <a:rPr lang="en-US" sz="2200" dirty="0" smtClean="0"/>
              <a:t>metal until </a:t>
            </a:r>
            <a:r>
              <a:rPr lang="en-US" sz="2200" dirty="0"/>
              <a:t>it is uniformly heated, and cooling it in </a:t>
            </a:r>
            <a:r>
              <a:rPr lang="en-US" sz="2200"/>
              <a:t>still </a:t>
            </a:r>
            <a:r>
              <a:rPr lang="en-US" sz="2200" smtClean="0"/>
              <a:t>air.</a:t>
            </a:r>
            <a:endParaRPr lang="es-MX"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296396"/>
            <a:ext cx="3419872" cy="256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63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n-US" sz="4000" dirty="0" smtClean="0"/>
              <a:t>Bibliography</a:t>
            </a:r>
            <a:endParaRPr lang="en-US" sz="4000" dirty="0"/>
          </a:p>
        </p:txBody>
      </p:sp>
      <p:sp>
        <p:nvSpPr>
          <p:cNvPr id="3" name="2 Marcador de contenido"/>
          <p:cNvSpPr>
            <a:spLocks noGrp="1"/>
          </p:cNvSpPr>
          <p:nvPr>
            <p:ph idx="1"/>
          </p:nvPr>
        </p:nvSpPr>
        <p:spPr/>
        <p:txBody>
          <a:bodyPr/>
          <a:lstStyle/>
          <a:p>
            <a:pPr algn="just"/>
            <a:r>
              <a:rPr lang="es-MX" sz="2000" dirty="0">
                <a:hlinkClick r:id="rId2"/>
              </a:rPr>
              <a:t>http://</a:t>
            </a:r>
            <a:r>
              <a:rPr lang="es-MX" sz="2000" dirty="0" smtClean="0">
                <a:hlinkClick r:id="rId2"/>
              </a:rPr>
              <a:t>www.bodycote.com/en/services/heat-treatment/case-hardening-with-subsequent-hardening-operation.aspx</a:t>
            </a:r>
            <a:endParaRPr lang="es-MX" sz="2000" dirty="0" smtClean="0"/>
          </a:p>
          <a:p>
            <a:pPr algn="just"/>
            <a:r>
              <a:rPr lang="es-MX" sz="2000" dirty="0" smtClean="0">
                <a:hlinkClick r:id="rId3"/>
              </a:rPr>
              <a:t>http://www.bodycote.com/en/services/heat-treatment/case-hardening-without-subsequent-hardening-operation.aspx</a:t>
            </a:r>
            <a:endParaRPr lang="es-MX" sz="2000" dirty="0" smtClean="0"/>
          </a:p>
          <a:p>
            <a:pPr algn="just"/>
            <a:r>
              <a:rPr lang="es-MX" sz="2000" dirty="0">
                <a:hlinkClick r:id="rId4"/>
              </a:rPr>
              <a:t>http://</a:t>
            </a:r>
            <a:r>
              <a:rPr lang="es-MX" sz="2000" dirty="0" smtClean="0">
                <a:hlinkClick r:id="rId4"/>
              </a:rPr>
              <a:t>www.bodycote.com/en/services/heat-treatment/harden-and-temper.aspx</a:t>
            </a:r>
            <a:endParaRPr lang="es-MX" sz="2000" dirty="0" smtClean="0"/>
          </a:p>
          <a:p>
            <a:pPr algn="just"/>
            <a:r>
              <a:rPr lang="es-MX" sz="2000" dirty="0">
                <a:hlinkClick r:id="rId5"/>
              </a:rPr>
              <a:t>http://</a:t>
            </a:r>
            <a:r>
              <a:rPr lang="es-MX" sz="2000" dirty="0" smtClean="0">
                <a:hlinkClick r:id="rId5"/>
              </a:rPr>
              <a:t>www.bodycote.com/en/services/heat-treatment/solution-and-age.aspx</a:t>
            </a:r>
            <a:endParaRPr lang="es-MX" sz="2000" dirty="0"/>
          </a:p>
          <a:p>
            <a:pPr algn="just"/>
            <a:r>
              <a:rPr lang="es-MX" sz="2000" dirty="0" smtClean="0">
                <a:hlinkClick r:id="rId6"/>
              </a:rPr>
              <a:t>http</a:t>
            </a:r>
            <a:r>
              <a:rPr lang="es-MX" sz="2000" dirty="0">
                <a:hlinkClick r:id="rId6"/>
              </a:rPr>
              <a:t>://</a:t>
            </a:r>
            <a:r>
              <a:rPr lang="es-MX" sz="2000" dirty="0" smtClean="0">
                <a:hlinkClick r:id="rId6"/>
              </a:rPr>
              <a:t>www.bodycote.com/en/services/heat-treatment/annealing-normalising/normalising.aspx</a:t>
            </a:r>
            <a:endParaRPr lang="es-MX" sz="2000" dirty="0" smtClean="0"/>
          </a:p>
          <a:p>
            <a:pPr algn="just"/>
            <a:r>
              <a:rPr lang="es-MX" sz="2000" dirty="0">
                <a:hlinkClick r:id="rId7"/>
              </a:rPr>
              <a:t>http://</a:t>
            </a:r>
            <a:r>
              <a:rPr lang="es-MX" sz="2000" dirty="0" smtClean="0">
                <a:hlinkClick r:id="rId7"/>
              </a:rPr>
              <a:t>www.bodycote.com/en/services/heat-treatment/annealing-normalising.aspx</a:t>
            </a:r>
            <a:endParaRPr lang="es-MX" sz="2000" dirty="0" smtClean="0"/>
          </a:p>
          <a:p>
            <a:pPr algn="just"/>
            <a:r>
              <a:rPr lang="es-MX" sz="2000" dirty="0">
                <a:hlinkClick r:id="rId8"/>
              </a:rPr>
              <a:t>http://</a:t>
            </a:r>
            <a:r>
              <a:rPr lang="es-MX" sz="2000" dirty="0" smtClean="0">
                <a:hlinkClick r:id="rId8"/>
              </a:rPr>
              <a:t>www.americanmachinetools.com/heat_treating_metals.htm</a:t>
            </a:r>
            <a:endParaRPr lang="es-MX" sz="2000" dirty="0" smtClean="0"/>
          </a:p>
          <a:p>
            <a:pPr marL="0" indent="0" algn="just">
              <a:buNone/>
            </a:pPr>
            <a:endParaRPr lang="es-MX" sz="2000" dirty="0"/>
          </a:p>
          <a:p>
            <a:endParaRPr lang="es-MX" dirty="0"/>
          </a:p>
        </p:txBody>
      </p:sp>
    </p:spTree>
    <p:extLst>
      <p:ext uri="{BB962C8B-B14F-4D97-AF65-F5344CB8AC3E}">
        <p14:creationId xmlns:p14="http://schemas.microsoft.com/office/powerpoint/2010/main" val="262761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n-US" sz="4000" dirty="0" smtClean="0"/>
              <a:t>What does it consist</a:t>
            </a:r>
            <a:r>
              <a:rPr lang="es-MX" sz="4000" dirty="0" smtClean="0"/>
              <a:t> </a:t>
            </a:r>
            <a:r>
              <a:rPr lang="en-US" sz="4000" dirty="0" smtClean="0"/>
              <a:t>of</a:t>
            </a:r>
            <a:r>
              <a:rPr lang="es-MX" sz="4000" dirty="0" smtClean="0"/>
              <a:t>?</a:t>
            </a:r>
            <a:endParaRPr lang="es-MX" sz="4000" dirty="0"/>
          </a:p>
        </p:txBody>
      </p:sp>
      <p:sp>
        <p:nvSpPr>
          <p:cNvPr id="3" name="2 Marcador de contenido"/>
          <p:cNvSpPr>
            <a:spLocks noGrp="1"/>
          </p:cNvSpPr>
          <p:nvPr>
            <p:ph idx="1"/>
          </p:nvPr>
        </p:nvSpPr>
        <p:spPr/>
        <p:txBody>
          <a:bodyPr/>
          <a:lstStyle/>
          <a:p>
            <a:pPr algn="just"/>
            <a:r>
              <a:rPr lang="en-US" dirty="0" smtClean="0"/>
              <a:t>They are a series </a:t>
            </a:r>
            <a:r>
              <a:rPr lang="en-US" dirty="0"/>
              <a:t>of controlled heating and cooling operations used to bring about a desired change in the physical properties of a metal. Its purpose is to improve the structural and physical properties for some particular use or for future work of the metal.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486132"/>
            <a:ext cx="4111749" cy="3024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44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Autofit/>
          </a:bodyPr>
          <a:lstStyle/>
          <a:p>
            <a:pPr algn="ctr"/>
            <a:r>
              <a:rPr lang="en-US" sz="4000" dirty="0" smtClean="0"/>
              <a:t>The 3 basic steps of all heat-treating processes:</a:t>
            </a:r>
            <a:endParaRPr lang="en-US" sz="4000" dirty="0"/>
          </a:p>
        </p:txBody>
      </p:sp>
      <p:sp>
        <p:nvSpPr>
          <p:cNvPr id="3" name="2 Marcador de contenido"/>
          <p:cNvSpPr>
            <a:spLocks noGrp="1"/>
          </p:cNvSpPr>
          <p:nvPr>
            <p:ph idx="1"/>
          </p:nvPr>
        </p:nvSpPr>
        <p:spPr/>
        <p:txBody>
          <a:bodyPr/>
          <a:lstStyle/>
          <a:p>
            <a:pPr algn="just"/>
            <a:r>
              <a:rPr lang="en-US" dirty="0"/>
              <a:t>There are five basic heat treating </a:t>
            </a:r>
            <a:r>
              <a:rPr lang="en-US" dirty="0" smtClean="0"/>
              <a:t>processes and </a:t>
            </a:r>
            <a:r>
              <a:rPr lang="en-US" dirty="0"/>
              <a:t>all of them involve three basic steps: heating, soaking, and cooling.</a:t>
            </a:r>
          </a:p>
          <a:p>
            <a:pPr marL="0" indent="0">
              <a:buNone/>
            </a:pPr>
            <a:endParaRPr lang="en-US" dirty="0"/>
          </a:p>
        </p:txBody>
      </p:sp>
    </p:spTree>
    <p:extLst>
      <p:ext uri="{BB962C8B-B14F-4D97-AF65-F5344CB8AC3E}">
        <p14:creationId xmlns:p14="http://schemas.microsoft.com/office/powerpoint/2010/main" val="401105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6632"/>
            <a:ext cx="6912768" cy="6615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83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MX" sz="4000" dirty="0" smtClean="0"/>
              <a:t>HEATING</a:t>
            </a:r>
            <a:endParaRPr lang="es-MX" sz="4000" dirty="0"/>
          </a:p>
        </p:txBody>
      </p:sp>
      <p:sp>
        <p:nvSpPr>
          <p:cNvPr id="3" name="2 Marcador de contenido"/>
          <p:cNvSpPr>
            <a:spLocks noGrp="1"/>
          </p:cNvSpPr>
          <p:nvPr>
            <p:ph idx="1"/>
          </p:nvPr>
        </p:nvSpPr>
        <p:spPr/>
        <p:txBody>
          <a:bodyPr/>
          <a:lstStyle/>
          <a:p>
            <a:pPr algn="just"/>
            <a:r>
              <a:rPr lang="en-US" dirty="0" smtClean="0"/>
              <a:t>Heating </a:t>
            </a:r>
            <a:r>
              <a:rPr lang="en-US" dirty="0"/>
              <a:t>is the first step in a heat-treating process. Many alloys change structure when they are heated to specific temperatures. The structure of an alloy at room temperature can be either a mechanical mixture, a solid solution, or a combination solid solution and mechanical mixture.</a:t>
            </a:r>
            <a:endParaRPr lang="es-MX" dirty="0"/>
          </a:p>
        </p:txBody>
      </p:sp>
    </p:spTree>
    <p:extLst>
      <p:ext uri="{BB962C8B-B14F-4D97-AF65-F5344CB8AC3E}">
        <p14:creationId xmlns:p14="http://schemas.microsoft.com/office/powerpoint/2010/main" val="226795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MX" sz="4000" dirty="0" smtClean="0"/>
              <a:t>SOAKING</a:t>
            </a:r>
            <a:endParaRPr lang="es-MX" sz="4000" dirty="0"/>
          </a:p>
        </p:txBody>
      </p:sp>
      <p:sp>
        <p:nvSpPr>
          <p:cNvPr id="3" name="2 Marcador de contenido"/>
          <p:cNvSpPr>
            <a:spLocks noGrp="1"/>
          </p:cNvSpPr>
          <p:nvPr>
            <p:ph idx="1"/>
          </p:nvPr>
        </p:nvSpPr>
        <p:spPr/>
        <p:txBody>
          <a:bodyPr/>
          <a:lstStyle/>
          <a:p>
            <a:pPr algn="just"/>
            <a:r>
              <a:rPr lang="en-US" dirty="0"/>
              <a:t>Once a metal part has been heated to the temperature at which desired changes in its structure will take place, it must remain at that temperature until the entire part has been evenly heated throughout. This is known as soaking. The more mass the part has, the longer it must be soaked.</a:t>
            </a:r>
            <a:endParaRPr lang="es-MX" dirty="0"/>
          </a:p>
        </p:txBody>
      </p:sp>
    </p:spTree>
    <p:extLst>
      <p:ext uri="{BB962C8B-B14F-4D97-AF65-F5344CB8AC3E}">
        <p14:creationId xmlns:p14="http://schemas.microsoft.com/office/powerpoint/2010/main" val="229503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n-US" sz="4000" dirty="0" smtClean="0"/>
              <a:t>Cooling</a:t>
            </a:r>
            <a:endParaRPr lang="en-US" sz="4000" dirty="0"/>
          </a:p>
        </p:txBody>
      </p:sp>
      <p:sp>
        <p:nvSpPr>
          <p:cNvPr id="3" name="2 Marcador de contenido"/>
          <p:cNvSpPr>
            <a:spLocks noGrp="1"/>
          </p:cNvSpPr>
          <p:nvPr>
            <p:ph idx="1"/>
          </p:nvPr>
        </p:nvSpPr>
        <p:spPr/>
        <p:txBody>
          <a:bodyPr>
            <a:normAutofit/>
          </a:bodyPr>
          <a:lstStyle/>
          <a:p>
            <a:r>
              <a:rPr lang="en-US" dirty="0" smtClean="0"/>
              <a:t>After </a:t>
            </a:r>
            <a:r>
              <a:rPr lang="en-US" dirty="0"/>
              <a:t>the part has been properly soaked, the third step is to cool it. Here again, the structure may change from one chemical composition to another, it may stay the same, or it may revert to its original form</a:t>
            </a:r>
            <a:r>
              <a:rPr lang="en-US" dirty="0" smtClean="0"/>
              <a:t>.</a:t>
            </a:r>
            <a:endParaRPr lang="es-MX" dirty="0"/>
          </a:p>
        </p:txBody>
      </p:sp>
    </p:spTree>
    <p:extLst>
      <p:ext uri="{BB962C8B-B14F-4D97-AF65-F5344CB8AC3E}">
        <p14:creationId xmlns:p14="http://schemas.microsoft.com/office/powerpoint/2010/main" val="132499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784976" cy="1143000"/>
          </a:xfrm>
        </p:spPr>
        <p:txBody>
          <a:bodyPr>
            <a:noAutofit/>
          </a:bodyPr>
          <a:lstStyle/>
          <a:p>
            <a:pPr algn="ctr"/>
            <a:r>
              <a:rPr lang="en-US" sz="4000" dirty="0"/>
              <a:t>Case hardening with subsequent hardening </a:t>
            </a:r>
            <a:r>
              <a:rPr lang="en-US" sz="4000" dirty="0" smtClean="0"/>
              <a:t>operation:</a:t>
            </a:r>
            <a:endParaRPr lang="es-MX" sz="4000" dirty="0"/>
          </a:p>
        </p:txBody>
      </p:sp>
      <p:sp>
        <p:nvSpPr>
          <p:cNvPr id="3" name="2 Marcador de contenido"/>
          <p:cNvSpPr>
            <a:spLocks noGrp="1"/>
          </p:cNvSpPr>
          <p:nvPr>
            <p:ph idx="1"/>
          </p:nvPr>
        </p:nvSpPr>
        <p:spPr/>
        <p:txBody>
          <a:bodyPr/>
          <a:lstStyle/>
          <a:p>
            <a:r>
              <a:rPr lang="en-US" dirty="0"/>
              <a:t>Case hardening is the process of hardening the surface of a metal by infusing elements into the material’s surface, forming a thin layer of harder </a:t>
            </a:r>
            <a:r>
              <a:rPr lang="en-US" dirty="0" smtClean="0"/>
              <a:t>alloy.</a:t>
            </a:r>
          </a:p>
          <a:p>
            <a:r>
              <a:rPr lang="en-US" dirty="0" smtClean="0"/>
              <a:t>Combined </a:t>
            </a:r>
            <a:r>
              <a:rPr lang="en-US" dirty="0"/>
              <a:t>with a subsequent hardening operation the desired component properties can be varied to suit the application.</a:t>
            </a:r>
          </a:p>
          <a:p>
            <a:endParaRPr lang="en-US" dirty="0"/>
          </a:p>
          <a:p>
            <a:endParaRPr lang="es-MX"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717032"/>
            <a:ext cx="19240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0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784976" cy="1143000"/>
          </a:xfrm>
        </p:spPr>
        <p:txBody>
          <a:bodyPr>
            <a:noAutofit/>
          </a:bodyPr>
          <a:lstStyle/>
          <a:p>
            <a:pPr algn="ctr"/>
            <a:r>
              <a:rPr lang="en-US" sz="4000" dirty="0"/>
              <a:t>Case hardening without subsequent hardening </a:t>
            </a:r>
            <a:r>
              <a:rPr lang="en-US" sz="4000" dirty="0" smtClean="0"/>
              <a:t>operation:</a:t>
            </a:r>
            <a:endParaRPr lang="es-MX" sz="4000" dirty="0"/>
          </a:p>
        </p:txBody>
      </p:sp>
      <p:sp>
        <p:nvSpPr>
          <p:cNvPr id="3" name="2 Marcador de contenido"/>
          <p:cNvSpPr>
            <a:spLocks noGrp="1"/>
          </p:cNvSpPr>
          <p:nvPr>
            <p:ph idx="1"/>
          </p:nvPr>
        </p:nvSpPr>
        <p:spPr/>
        <p:txBody>
          <a:bodyPr/>
          <a:lstStyle/>
          <a:p>
            <a:r>
              <a:rPr lang="en-US" dirty="0"/>
              <a:t>Case hardening without subsequent hardening operation, also often generically referred to as </a:t>
            </a:r>
            <a:r>
              <a:rPr lang="en-US" dirty="0" err="1"/>
              <a:t>nitriding</a:t>
            </a:r>
            <a:r>
              <a:rPr lang="en-US" dirty="0"/>
              <a:t>, is the diffusion of nitrogen into the surface of special alloy steel to give a hard surface and soft core without the need for further treatment.</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5377780" cy="302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400645"/>
      </p:ext>
    </p:extLst>
  </p:cSld>
  <p:clrMapOvr>
    <a:masterClrMapping/>
  </p:clrMapOvr>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474</TotalTime>
  <Words>781</Words>
  <Application>Microsoft Office PowerPoint</Application>
  <PresentationFormat>Presentación en pantalla (4:3)</PresentationFormat>
  <Paragraphs>37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Paja</vt:lpstr>
      <vt:lpstr>Heat Treatments of Metals</vt:lpstr>
      <vt:lpstr>What does it consist of?</vt:lpstr>
      <vt:lpstr>The 3 basic steps of all heat-treating processes:</vt:lpstr>
      <vt:lpstr>Presentación de PowerPoint</vt:lpstr>
      <vt:lpstr>HEATING</vt:lpstr>
      <vt:lpstr>SOAKING</vt:lpstr>
      <vt:lpstr>Cooling</vt:lpstr>
      <vt:lpstr>Case hardening with subsequent hardening operation:</vt:lpstr>
      <vt:lpstr>Case hardening without subsequent hardening operation:</vt:lpstr>
      <vt:lpstr>Hardening</vt:lpstr>
      <vt:lpstr>Tempering</vt:lpstr>
      <vt:lpstr>Annealing</vt:lpstr>
      <vt:lpstr>Normalizing</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Treatments of Metals</dc:title>
  <dc:creator>user</dc:creator>
  <cp:lastModifiedBy>user</cp:lastModifiedBy>
  <cp:revision>23</cp:revision>
  <dcterms:created xsi:type="dcterms:W3CDTF">2018-05-08T01:01:04Z</dcterms:created>
  <dcterms:modified xsi:type="dcterms:W3CDTF">2018-05-23T03:03:45Z</dcterms:modified>
</cp:coreProperties>
</file>