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4ECFED3-C74D-46DA-BDD3-919067DCF70F}" type="datetimeFigureOut">
              <a:rPr lang="en-US" smtClean="0"/>
              <a:t>5/22/2018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765A58-CBF8-4B8A-BCD6-5AAA766188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3837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ECFED3-C74D-46DA-BDD3-919067DCF70F}" type="datetimeFigureOut">
              <a:rPr lang="en-US" smtClean="0"/>
              <a:t>5/22/2018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765A58-CBF8-4B8A-BCD6-5AAA7661882B}" type="slidenum">
              <a:rPr lang="en-US" smtClean="0"/>
              <a:t>‹#›</a:t>
            </a:fld>
            <a:endParaRPr lang="en-US"/>
          </a:p>
        </p:txBody>
      </p:sp>
    </p:spTree>
    <p:extLst>
      <p:ext uri="{BB962C8B-B14F-4D97-AF65-F5344CB8AC3E}">
        <p14:creationId xmlns:p14="http://schemas.microsoft.com/office/powerpoint/2010/main" val="2209131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ECFED3-C74D-46DA-BDD3-919067DCF70F}" type="datetimeFigureOut">
              <a:rPr lang="en-US" smtClean="0"/>
              <a:t>5/22/2018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765A58-CBF8-4B8A-BCD6-5AAA7661882B}" type="slidenum">
              <a:rPr lang="en-US" smtClean="0"/>
              <a:t>‹#›</a:t>
            </a:fld>
            <a:endParaRPr lang="en-US"/>
          </a:p>
        </p:txBody>
      </p:sp>
    </p:spTree>
    <p:extLst>
      <p:ext uri="{BB962C8B-B14F-4D97-AF65-F5344CB8AC3E}">
        <p14:creationId xmlns:p14="http://schemas.microsoft.com/office/powerpoint/2010/main" val="779655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ECFED3-C74D-46DA-BDD3-919067DCF70F}" type="datetimeFigureOut">
              <a:rPr lang="en-US" smtClean="0"/>
              <a:t>5/22/2018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765A58-CBF8-4B8A-BCD6-5AAA7661882B}" type="slidenum">
              <a:rPr lang="en-US" smtClean="0"/>
              <a:t>‹#›</a:t>
            </a:fld>
            <a:endParaRPr lang="en-US"/>
          </a:p>
        </p:txBody>
      </p:sp>
    </p:spTree>
    <p:extLst>
      <p:ext uri="{BB962C8B-B14F-4D97-AF65-F5344CB8AC3E}">
        <p14:creationId xmlns:p14="http://schemas.microsoft.com/office/powerpoint/2010/main" val="3653374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4ECFED3-C74D-46DA-BDD3-919067DCF70F}" type="datetimeFigureOut">
              <a:rPr lang="en-US" smtClean="0"/>
              <a:t>5/22/2018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765A58-CBF8-4B8A-BCD6-5AAA766188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3205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ECFED3-C74D-46DA-BDD3-919067DCF70F}" type="datetimeFigureOut">
              <a:rPr lang="en-US" smtClean="0"/>
              <a:t>5/22/2018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765A58-CBF8-4B8A-BCD6-5AAA7661882B}" type="slidenum">
              <a:rPr lang="en-US" smtClean="0"/>
              <a:t>‹#›</a:t>
            </a:fld>
            <a:endParaRPr lang="en-US"/>
          </a:p>
        </p:txBody>
      </p:sp>
    </p:spTree>
    <p:extLst>
      <p:ext uri="{BB962C8B-B14F-4D97-AF65-F5344CB8AC3E}">
        <p14:creationId xmlns:p14="http://schemas.microsoft.com/office/powerpoint/2010/main" val="292191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ECFED3-C74D-46DA-BDD3-919067DCF70F}" type="datetimeFigureOut">
              <a:rPr lang="en-US" smtClean="0"/>
              <a:t>5/22/2018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765A58-CBF8-4B8A-BCD6-5AAA7661882B}" type="slidenum">
              <a:rPr lang="en-US" smtClean="0"/>
              <a:t>‹#›</a:t>
            </a:fld>
            <a:endParaRPr lang="en-US"/>
          </a:p>
        </p:txBody>
      </p:sp>
    </p:spTree>
    <p:extLst>
      <p:ext uri="{BB962C8B-B14F-4D97-AF65-F5344CB8AC3E}">
        <p14:creationId xmlns:p14="http://schemas.microsoft.com/office/powerpoint/2010/main" val="1429481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ECFED3-C74D-46DA-BDD3-919067DCF70F}" type="datetimeFigureOut">
              <a:rPr lang="en-US" smtClean="0"/>
              <a:t>5/22/2018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765A58-CBF8-4B8A-BCD6-5AAA7661882B}" type="slidenum">
              <a:rPr lang="en-US" smtClean="0"/>
              <a:t>‹#›</a:t>
            </a:fld>
            <a:endParaRPr lang="en-US"/>
          </a:p>
        </p:txBody>
      </p:sp>
    </p:spTree>
    <p:extLst>
      <p:ext uri="{BB962C8B-B14F-4D97-AF65-F5344CB8AC3E}">
        <p14:creationId xmlns:p14="http://schemas.microsoft.com/office/powerpoint/2010/main" val="2414773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4ECFED3-C74D-46DA-BDD3-919067DCF70F}" type="datetimeFigureOut">
              <a:rPr lang="en-US" smtClean="0"/>
              <a:t>5/22/2018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1765A58-CBF8-4B8A-BCD6-5AAA7661882B}" type="slidenum">
              <a:rPr lang="en-US" smtClean="0"/>
              <a:t>‹#›</a:t>
            </a:fld>
            <a:endParaRPr lang="en-US"/>
          </a:p>
        </p:txBody>
      </p:sp>
    </p:spTree>
    <p:extLst>
      <p:ext uri="{BB962C8B-B14F-4D97-AF65-F5344CB8AC3E}">
        <p14:creationId xmlns:p14="http://schemas.microsoft.com/office/powerpoint/2010/main" val="508597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4ECFED3-C74D-46DA-BDD3-919067DCF70F}" type="datetimeFigureOut">
              <a:rPr lang="en-US" smtClean="0"/>
              <a:t>5/22/2018</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1765A58-CBF8-4B8A-BCD6-5AAA7661882B}" type="slidenum">
              <a:rPr lang="en-US" smtClean="0"/>
              <a:t>‹#›</a:t>
            </a:fld>
            <a:endParaRPr lang="en-US"/>
          </a:p>
        </p:txBody>
      </p:sp>
    </p:spTree>
    <p:extLst>
      <p:ext uri="{BB962C8B-B14F-4D97-AF65-F5344CB8AC3E}">
        <p14:creationId xmlns:p14="http://schemas.microsoft.com/office/powerpoint/2010/main" val="3881030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4ECFED3-C74D-46DA-BDD3-919067DCF70F}" type="datetimeFigureOut">
              <a:rPr lang="en-US" smtClean="0"/>
              <a:t>5/22/2018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765A58-CBF8-4B8A-BCD6-5AAA7661882B}" type="slidenum">
              <a:rPr lang="en-US" smtClean="0"/>
              <a:t>‹#›</a:t>
            </a:fld>
            <a:endParaRPr lang="en-US"/>
          </a:p>
        </p:txBody>
      </p:sp>
    </p:spTree>
    <p:extLst>
      <p:ext uri="{BB962C8B-B14F-4D97-AF65-F5344CB8AC3E}">
        <p14:creationId xmlns:p14="http://schemas.microsoft.com/office/powerpoint/2010/main" val="2058951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4ECFED3-C74D-46DA-BDD3-919067DCF70F}" type="datetimeFigureOut">
              <a:rPr lang="en-US" smtClean="0"/>
              <a:t>5/22/2018</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1765A58-CBF8-4B8A-BCD6-5AAA7661882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94605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www.conserve-energy-future.com/recyclingplastic.php" TargetMode="External"/><Relationship Id="rId3" Type="http://schemas.openxmlformats.org/officeDocument/2006/relationships/hyperlink" Target="http://www.businessdictionary.com/definition/raw-material.html" TargetMode="External"/><Relationship Id="rId7" Type="http://schemas.openxmlformats.org/officeDocument/2006/relationships/hyperlink" Target="http://www.recycling-guide.org.uk/science-glass.html" TargetMode="External"/><Relationship Id="rId2" Type="http://schemas.openxmlformats.org/officeDocument/2006/relationships/hyperlink" Target="https://www.synthx.com/articles/pdp2-requirements.html/" TargetMode="External"/><Relationship Id="rId1" Type="http://schemas.openxmlformats.org/officeDocument/2006/relationships/slideLayout" Target="../slideLayouts/slideLayout2.xml"/><Relationship Id="rId6" Type="http://schemas.openxmlformats.org/officeDocument/2006/relationships/hyperlink" Target="https://www.conserve-energy-future.com/recyclingmetal.php" TargetMode="External"/><Relationship Id="rId5" Type="http://schemas.openxmlformats.org/officeDocument/2006/relationships/hyperlink" Target="https://www.thenbs.com/news/what-is-green-design-and-what-are-the-steps-to-achieving-it" TargetMode="External"/><Relationship Id="rId10" Type="http://schemas.openxmlformats.org/officeDocument/2006/relationships/hyperlink" Target="http://www.businessdictionary.com/definition/synthesis.html" TargetMode="External"/><Relationship Id="rId4" Type="http://schemas.openxmlformats.org/officeDocument/2006/relationships/hyperlink" Target="http://www.businessdictionary.com/definition/green-design.html" TargetMode="External"/><Relationship Id="rId9" Type="http://schemas.openxmlformats.org/officeDocument/2006/relationships/hyperlink" Target="https://www.sciencedirect.com/science/article/abs/pii/S0255270111002029"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google.com.mx/url?sa=i&amp;source=images&amp;cd=&amp;cad=rja&amp;uact=8&amp;ved=2ahUKEwj1usj6_ZjbAhUFVa0KHW35DkoQjRx6BAgBEAU&amp;url=http://slideplayer.com/slide/7601036/&amp;psig=AOvVaw3RlNZklR13dWwz7I6hsCub&amp;ust=1527066982345952"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0380498-F99C-4F76-B876-932FB93D3D0D}"/>
              </a:ext>
            </a:extLst>
          </p:cNvPr>
          <p:cNvSpPr>
            <a:spLocks noGrp="1"/>
          </p:cNvSpPr>
          <p:nvPr>
            <p:ph type="ctrTitle"/>
          </p:nvPr>
        </p:nvSpPr>
        <p:spPr>
          <a:xfrm>
            <a:off x="1097280" y="758952"/>
            <a:ext cx="10058400" cy="3892168"/>
          </a:xfrm>
        </p:spPr>
        <p:txBody>
          <a:bodyPr>
            <a:normAutofit/>
          </a:bodyPr>
          <a:lstStyle/>
          <a:p>
            <a:r>
              <a:rPr lang="es-MX" sz="6800">
                <a:solidFill>
                  <a:srgbClr val="FFFFFF"/>
                </a:solidFill>
              </a:rPr>
              <a:t>Economic, Environmental, and Societal Issues In Materials Science and Engineering </a:t>
            </a:r>
            <a:endParaRPr lang="en-US" sz="6800">
              <a:solidFill>
                <a:srgbClr val="FFFFFF"/>
              </a:solidFill>
            </a:endParaRPr>
          </a:p>
        </p:txBody>
      </p:sp>
      <p:sp>
        <p:nvSpPr>
          <p:cNvPr id="3" name="Subtitle 2">
            <a:extLst>
              <a:ext uri="{FF2B5EF4-FFF2-40B4-BE49-F238E27FC236}">
                <a16:creationId xmlns:a16="http://schemas.microsoft.com/office/drawing/2014/main" id="{3B2C7B39-8E93-4313-BE4A-3EF53B3E0AA8}"/>
              </a:ext>
            </a:extLst>
          </p:cNvPr>
          <p:cNvSpPr>
            <a:spLocks noGrp="1"/>
          </p:cNvSpPr>
          <p:nvPr>
            <p:ph type="subTitle" idx="1"/>
          </p:nvPr>
        </p:nvSpPr>
        <p:spPr>
          <a:xfrm>
            <a:off x="1100051" y="5225240"/>
            <a:ext cx="10058400" cy="1143000"/>
          </a:xfrm>
        </p:spPr>
        <p:txBody>
          <a:bodyPr>
            <a:normAutofit/>
          </a:bodyPr>
          <a:lstStyle/>
          <a:p>
            <a:r>
              <a:rPr lang="en-US">
                <a:solidFill>
                  <a:srgbClr val="FFFFFF"/>
                </a:solidFill>
              </a:rPr>
              <a:t>Ismael Colmenero Quintanilla-18889335 Iae</a:t>
            </a:r>
          </a:p>
        </p:txBody>
      </p:sp>
    </p:spTree>
    <p:extLst>
      <p:ext uri="{BB962C8B-B14F-4D97-AF65-F5344CB8AC3E}">
        <p14:creationId xmlns:p14="http://schemas.microsoft.com/office/powerpoint/2010/main" val="293799284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66E2E-071B-41F3-96B1-EE5BFA7880BD}"/>
              </a:ext>
            </a:extLst>
          </p:cNvPr>
          <p:cNvSpPr>
            <a:spLocks noGrp="1"/>
          </p:cNvSpPr>
          <p:nvPr>
            <p:ph type="title"/>
          </p:nvPr>
        </p:nvSpPr>
        <p:spPr/>
        <p:txBody>
          <a:bodyPr/>
          <a:lstStyle/>
          <a:p>
            <a:r>
              <a:rPr lang="es-MX" dirty="0" err="1"/>
              <a:t>Sources</a:t>
            </a:r>
            <a:endParaRPr lang="en-US" dirty="0"/>
          </a:p>
        </p:txBody>
      </p:sp>
      <p:sp>
        <p:nvSpPr>
          <p:cNvPr id="3" name="Content Placeholder 2">
            <a:extLst>
              <a:ext uri="{FF2B5EF4-FFF2-40B4-BE49-F238E27FC236}">
                <a16:creationId xmlns:a16="http://schemas.microsoft.com/office/drawing/2014/main" id="{2A633B30-4471-4DCA-90B1-CE44D6B9839D}"/>
              </a:ext>
            </a:extLst>
          </p:cNvPr>
          <p:cNvSpPr>
            <a:spLocks noGrp="1"/>
          </p:cNvSpPr>
          <p:nvPr>
            <p:ph idx="1"/>
          </p:nvPr>
        </p:nvSpPr>
        <p:spPr/>
        <p:txBody>
          <a:bodyPr>
            <a:normAutofit/>
          </a:bodyPr>
          <a:lstStyle/>
          <a:p>
            <a:r>
              <a:rPr lang="en-US" sz="1400" dirty="0">
                <a:hlinkClick r:id="rId2"/>
              </a:rPr>
              <a:t>https://www.synthx.com/articles/pdp2-requirements.html/</a:t>
            </a:r>
            <a:endParaRPr lang="en-US" sz="1400" dirty="0"/>
          </a:p>
          <a:p>
            <a:r>
              <a:rPr lang="en-US" sz="1400" dirty="0">
                <a:hlinkClick r:id="rId3"/>
              </a:rPr>
              <a:t>http://www.businessdictionary.com/definition/raw-material.html</a:t>
            </a:r>
            <a:endParaRPr lang="en-US" sz="1400" dirty="0"/>
          </a:p>
          <a:p>
            <a:r>
              <a:rPr lang="en-US" sz="1400" dirty="0">
                <a:hlinkClick r:id="rId4"/>
              </a:rPr>
              <a:t>http://www.businessdictionary.com/definition/green-design.html</a:t>
            </a:r>
            <a:endParaRPr lang="en-US" sz="1400" dirty="0"/>
          </a:p>
          <a:p>
            <a:r>
              <a:rPr lang="en-US" sz="1400" dirty="0">
                <a:hlinkClick r:id="rId5"/>
              </a:rPr>
              <a:t>https://www.thenbs.com/news/what-is-green-design-and-what-are-the-steps-to-achieving-it</a:t>
            </a:r>
            <a:endParaRPr lang="en-US" sz="1400" dirty="0"/>
          </a:p>
          <a:p>
            <a:r>
              <a:rPr lang="en-US" sz="1400" dirty="0">
                <a:hlinkClick r:id="rId6"/>
              </a:rPr>
              <a:t>https://www.conserve-energy-future.com/recyclingmetal.php</a:t>
            </a:r>
            <a:endParaRPr lang="en-US" sz="1400" dirty="0"/>
          </a:p>
          <a:p>
            <a:r>
              <a:rPr lang="en-US" sz="1400" dirty="0">
                <a:hlinkClick r:id="rId7"/>
              </a:rPr>
              <a:t>http://www.recycling-guide.org.uk/science-glass.html</a:t>
            </a:r>
            <a:endParaRPr lang="en-US" sz="1400" dirty="0"/>
          </a:p>
          <a:p>
            <a:r>
              <a:rPr lang="en-US" sz="1400" dirty="0">
                <a:hlinkClick r:id="rId8"/>
              </a:rPr>
              <a:t>https://www.conserve-energy-future.com/recyclingplastic.php</a:t>
            </a:r>
            <a:endParaRPr lang="en-US" sz="1400" dirty="0"/>
          </a:p>
          <a:p>
            <a:r>
              <a:rPr lang="en-US" sz="1400" dirty="0">
                <a:hlinkClick r:id="rId9"/>
              </a:rPr>
              <a:t>https://www.sciencedirect.com/science/article/abs/pii/S0255270111002029</a:t>
            </a:r>
            <a:endParaRPr lang="en-US" sz="1400" dirty="0"/>
          </a:p>
          <a:p>
            <a:r>
              <a:rPr lang="en-US" sz="1400" dirty="0">
                <a:hlinkClick r:id="rId10"/>
              </a:rPr>
              <a:t>http://www.businessdictionary.com/definition/synthesis.html</a:t>
            </a:r>
            <a:endParaRPr lang="en-US" sz="1400" dirty="0"/>
          </a:p>
          <a:p>
            <a:r>
              <a:rPr lang="en-US" sz="1400" dirty="0"/>
              <a:t>http://www.globaltrouble.com/raw_material_problem.html</a:t>
            </a:r>
          </a:p>
        </p:txBody>
      </p:sp>
    </p:spTree>
    <p:extLst>
      <p:ext uri="{BB962C8B-B14F-4D97-AF65-F5344CB8AC3E}">
        <p14:creationId xmlns:p14="http://schemas.microsoft.com/office/powerpoint/2010/main" val="3215414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C2579DAE-C141-48DB-810E-C070C3008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Rectangle 72">
            <a:extLst>
              <a:ext uri="{FF2B5EF4-FFF2-40B4-BE49-F238E27FC236}">
                <a16:creationId xmlns:a16="http://schemas.microsoft.com/office/drawing/2014/main" id="{02FD90C3-6350-4D5B-9738-6E94EDF30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 name="Rectangle 74">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Resultado de imagen para diagram of total materials cycle">
            <a:hlinkClick r:id="rId2"/>
            <a:extLst>
              <a:ext uri="{FF2B5EF4-FFF2-40B4-BE49-F238E27FC236}">
                <a16:creationId xmlns:a16="http://schemas.microsoft.com/office/drawing/2014/main" id="{6D24EA52-7C93-4104-8B5B-DE8C339BC64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752183" y="905933"/>
            <a:ext cx="6719637" cy="5039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9749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C1A6F3B6-4ACF-4391-ACC0-D0440B3A4E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999" y="1120697"/>
            <a:ext cx="6909801" cy="4353174"/>
          </a:xfrm>
          <a:prstGeom prst="rect">
            <a:avLst/>
          </a:prstGeom>
        </p:spPr>
      </p:pic>
      <p:cxnSp>
        <p:nvCxnSpPr>
          <p:cNvPr id="31" name="Straight Connector 30">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Rectangle 34">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104BB4B-D5E6-4B23-B3D9-18E0254A994A}"/>
              </a:ext>
            </a:extLst>
          </p:cNvPr>
          <p:cNvSpPr>
            <a:spLocks noGrp="1"/>
          </p:cNvSpPr>
          <p:nvPr>
            <p:ph type="title"/>
          </p:nvPr>
        </p:nvSpPr>
        <p:spPr>
          <a:xfrm>
            <a:off x="7859485" y="634946"/>
            <a:ext cx="3690257" cy="1450757"/>
          </a:xfrm>
        </p:spPr>
        <p:txBody>
          <a:bodyPr>
            <a:normAutofit/>
          </a:bodyPr>
          <a:lstStyle/>
          <a:p>
            <a:r>
              <a:rPr lang="es-MX" dirty="0"/>
              <a:t>Raw materials</a:t>
            </a:r>
            <a:br>
              <a:rPr lang="es-MX" dirty="0"/>
            </a:br>
            <a:r>
              <a:rPr lang="es-MX" dirty="0" err="1"/>
              <a:t>issues</a:t>
            </a:r>
            <a:endParaRPr lang="en-US" dirty="0"/>
          </a:p>
        </p:txBody>
      </p:sp>
      <p:sp>
        <p:nvSpPr>
          <p:cNvPr id="3" name="Content Placeholder 2">
            <a:extLst>
              <a:ext uri="{FF2B5EF4-FFF2-40B4-BE49-F238E27FC236}">
                <a16:creationId xmlns:a16="http://schemas.microsoft.com/office/drawing/2014/main" id="{33B60ACD-86EC-445F-9FE5-18EA2AEDD1E0}"/>
              </a:ext>
            </a:extLst>
          </p:cNvPr>
          <p:cNvSpPr>
            <a:spLocks noGrp="1"/>
          </p:cNvSpPr>
          <p:nvPr>
            <p:ph idx="1"/>
          </p:nvPr>
        </p:nvSpPr>
        <p:spPr>
          <a:xfrm>
            <a:off x="7859485" y="2198914"/>
            <a:ext cx="3690257" cy="3670180"/>
          </a:xfrm>
        </p:spPr>
        <p:txBody>
          <a:bodyPr>
            <a:normAutofit/>
          </a:bodyPr>
          <a:lstStyle/>
          <a:p>
            <a:r>
              <a:rPr lang="en-US" dirty="0"/>
              <a:t>Basic substance in its natural, modified, or semi-processed state, used as an input to a production process for subsequent modification or transformation into a finished good.</a:t>
            </a:r>
          </a:p>
          <a:p>
            <a:r>
              <a:rPr lang="en-US" dirty="0"/>
              <a:t>The raw-material issue directly related with industrial, agricultural and household waste. The last category is domestic waste or debris.</a:t>
            </a:r>
          </a:p>
        </p:txBody>
      </p:sp>
    </p:spTree>
    <p:extLst>
      <p:ext uri="{BB962C8B-B14F-4D97-AF65-F5344CB8AC3E}">
        <p14:creationId xmlns:p14="http://schemas.microsoft.com/office/powerpoint/2010/main" val="396410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4BDA73A-C46E-47B2-8A54-BC6001DFD2FF}"/>
              </a:ext>
            </a:extLst>
          </p:cNvPr>
          <p:cNvPicPr>
            <a:picLocks noChangeAspect="1"/>
          </p:cNvPicPr>
          <p:nvPr/>
        </p:nvPicPr>
        <p:blipFill>
          <a:blip r:embed="rId2"/>
          <a:stretch>
            <a:fillRect/>
          </a:stretch>
        </p:blipFill>
        <p:spPr>
          <a:xfrm>
            <a:off x="1152763" y="640081"/>
            <a:ext cx="5872272" cy="5314406"/>
          </a:xfrm>
          <a:prstGeom prst="rect">
            <a:avLst/>
          </a:prstGeom>
        </p:spPr>
      </p:pic>
      <p:cxnSp>
        <p:nvCxnSpPr>
          <p:cNvPr id="11" name="Straight Connector 10">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956BB9B-7A63-4C5B-9AD2-26A3317D0AD0}"/>
              </a:ext>
            </a:extLst>
          </p:cNvPr>
          <p:cNvSpPr>
            <a:spLocks noGrp="1"/>
          </p:cNvSpPr>
          <p:nvPr>
            <p:ph type="title"/>
          </p:nvPr>
        </p:nvSpPr>
        <p:spPr>
          <a:xfrm>
            <a:off x="7859485" y="634946"/>
            <a:ext cx="3690257" cy="1450757"/>
          </a:xfrm>
        </p:spPr>
        <p:txBody>
          <a:bodyPr>
            <a:normAutofit/>
          </a:bodyPr>
          <a:lstStyle/>
          <a:p>
            <a:r>
              <a:rPr lang="es-MX" dirty="0" err="1"/>
              <a:t>Synthesis</a:t>
            </a:r>
            <a:r>
              <a:rPr lang="es-MX" dirty="0"/>
              <a:t> </a:t>
            </a:r>
            <a:r>
              <a:rPr lang="es-MX" dirty="0" err="1"/>
              <a:t>an</a:t>
            </a:r>
            <a:r>
              <a:rPr lang="es-MX" dirty="0"/>
              <a:t> </a:t>
            </a:r>
            <a:r>
              <a:rPr lang="es-MX" dirty="0" err="1"/>
              <a:t>processing</a:t>
            </a:r>
            <a:r>
              <a:rPr lang="es-MX" dirty="0"/>
              <a:t> </a:t>
            </a:r>
            <a:endParaRPr lang="en-US" dirty="0"/>
          </a:p>
        </p:txBody>
      </p:sp>
      <p:sp>
        <p:nvSpPr>
          <p:cNvPr id="3" name="Content Placeholder 2">
            <a:extLst>
              <a:ext uri="{FF2B5EF4-FFF2-40B4-BE49-F238E27FC236}">
                <a16:creationId xmlns:a16="http://schemas.microsoft.com/office/drawing/2014/main" id="{95472932-00C3-445F-B5F0-730CD7030335}"/>
              </a:ext>
            </a:extLst>
          </p:cNvPr>
          <p:cNvSpPr>
            <a:spLocks noGrp="1"/>
          </p:cNvSpPr>
          <p:nvPr>
            <p:ph idx="1"/>
          </p:nvPr>
        </p:nvSpPr>
        <p:spPr>
          <a:xfrm>
            <a:off x="7859485" y="2198914"/>
            <a:ext cx="3690257" cy="3670180"/>
          </a:xfrm>
        </p:spPr>
        <p:txBody>
          <a:bodyPr>
            <a:normAutofit/>
          </a:bodyPr>
          <a:lstStyle/>
          <a:p>
            <a:r>
              <a:rPr lang="en-US" dirty="0"/>
              <a:t>Process in which substances combine to form completely new substances or duplicated natural products. In industrial synthesis, hydrocarbon molecules are combined in various combinations to numerous types of plastics and other new compounds. </a:t>
            </a:r>
          </a:p>
        </p:txBody>
      </p:sp>
    </p:spTree>
    <p:extLst>
      <p:ext uri="{BB962C8B-B14F-4D97-AF65-F5344CB8AC3E}">
        <p14:creationId xmlns:p14="http://schemas.microsoft.com/office/powerpoint/2010/main" val="2461631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F578C93-51DB-445F-B4A7-9DDA35E3E7A6}"/>
              </a:ext>
            </a:extLst>
          </p:cNvPr>
          <p:cNvPicPr>
            <a:picLocks noChangeAspect="1"/>
          </p:cNvPicPr>
          <p:nvPr/>
        </p:nvPicPr>
        <p:blipFill rotWithShape="1">
          <a:blip r:embed="rId2"/>
          <a:srcRect l="4547" r="7363" b="-2"/>
          <a:stretch/>
        </p:blipFill>
        <p:spPr>
          <a:xfrm>
            <a:off x="633999" y="640081"/>
            <a:ext cx="6909801" cy="5314406"/>
          </a:xfrm>
          <a:prstGeom prst="rect">
            <a:avLst/>
          </a:prstGeom>
        </p:spPr>
      </p:pic>
      <p:cxnSp>
        <p:nvCxnSpPr>
          <p:cNvPr id="11" name="Straight Connector 10">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6329CBCE-21AE-419D-AC1F-8ACF510A6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FF2DA012-1414-493D-888F-5D99D0BDA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E867E49-F055-4B10-8C0A-24297C375D59}"/>
              </a:ext>
            </a:extLst>
          </p:cNvPr>
          <p:cNvSpPr>
            <a:spLocks noGrp="1"/>
          </p:cNvSpPr>
          <p:nvPr>
            <p:ph type="title"/>
          </p:nvPr>
        </p:nvSpPr>
        <p:spPr>
          <a:xfrm>
            <a:off x="7859485" y="634946"/>
            <a:ext cx="3690257" cy="1450757"/>
          </a:xfrm>
        </p:spPr>
        <p:txBody>
          <a:bodyPr>
            <a:normAutofit/>
          </a:bodyPr>
          <a:lstStyle/>
          <a:p>
            <a:r>
              <a:rPr lang="es-MX" dirty="0"/>
              <a:t>Green Design</a:t>
            </a:r>
            <a:endParaRPr lang="en-US" dirty="0"/>
          </a:p>
        </p:txBody>
      </p:sp>
      <p:sp>
        <p:nvSpPr>
          <p:cNvPr id="3" name="Content Placeholder 2">
            <a:extLst>
              <a:ext uri="{FF2B5EF4-FFF2-40B4-BE49-F238E27FC236}">
                <a16:creationId xmlns:a16="http://schemas.microsoft.com/office/drawing/2014/main" id="{5D4EE741-B655-4579-A2BA-A2569FC7ABE4}"/>
              </a:ext>
            </a:extLst>
          </p:cNvPr>
          <p:cNvSpPr>
            <a:spLocks noGrp="1"/>
          </p:cNvSpPr>
          <p:nvPr>
            <p:ph idx="1"/>
          </p:nvPr>
        </p:nvSpPr>
        <p:spPr>
          <a:xfrm>
            <a:off x="7859485" y="2198913"/>
            <a:ext cx="3690257" cy="3755565"/>
          </a:xfrm>
        </p:spPr>
        <p:txBody>
          <a:bodyPr>
            <a:normAutofit/>
          </a:bodyPr>
          <a:lstStyle/>
          <a:p>
            <a:r>
              <a:rPr lang="en-US" dirty="0"/>
              <a:t>Green design is the ‘creation of products which are energy-efficient healthy, comfortable, flexible in use and designed for long life’. Green design should have a minimal impact on the environment, both in terms of products and materials.</a:t>
            </a:r>
          </a:p>
          <a:p>
            <a:endParaRPr lang="en-US" dirty="0"/>
          </a:p>
        </p:txBody>
      </p:sp>
    </p:spTree>
    <p:extLst>
      <p:ext uri="{BB962C8B-B14F-4D97-AF65-F5344CB8AC3E}">
        <p14:creationId xmlns:p14="http://schemas.microsoft.com/office/powerpoint/2010/main" val="2971023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4F7E42D-8B5A-4FC8-81CD-9E60171F7F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CF0E4878-5D7D-4075-9025-A3A69228B06D}"/>
              </a:ext>
            </a:extLst>
          </p:cNvPr>
          <p:cNvPicPr>
            <a:picLocks noChangeAspect="1"/>
          </p:cNvPicPr>
          <p:nvPr/>
        </p:nvPicPr>
        <p:blipFill rotWithShape="1">
          <a:blip r:embed="rId2"/>
          <a:srcRect l="16623" r="4725"/>
          <a:stretch/>
        </p:blipFill>
        <p:spPr>
          <a:xfrm>
            <a:off x="4075043" y="10"/>
            <a:ext cx="8111272" cy="6857990"/>
          </a:xfrm>
          <a:prstGeom prst="rect">
            <a:avLst/>
          </a:prstGeom>
        </p:spPr>
      </p:pic>
      <p:sp>
        <p:nvSpPr>
          <p:cNvPr id="13" name="Rectangle 12">
            <a:extLst>
              <a:ext uri="{FF2B5EF4-FFF2-40B4-BE49-F238E27FC236}">
                <a16:creationId xmlns:a16="http://schemas.microsoft.com/office/drawing/2014/main" id="{8C04651D-B9F4-4935-A02D-364153FBDF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10448D9-8521-40BB-B164-81E8EAF386A8}"/>
              </a:ext>
            </a:extLst>
          </p:cNvPr>
          <p:cNvSpPr>
            <a:spLocks noGrp="1"/>
          </p:cNvSpPr>
          <p:nvPr>
            <p:ph type="title"/>
          </p:nvPr>
        </p:nvSpPr>
        <p:spPr>
          <a:xfrm>
            <a:off x="492370" y="516835"/>
            <a:ext cx="3084844" cy="2103875"/>
          </a:xfrm>
        </p:spPr>
        <p:txBody>
          <a:bodyPr>
            <a:normAutofit/>
          </a:bodyPr>
          <a:lstStyle/>
          <a:p>
            <a:r>
              <a:rPr lang="es-MX" sz="3600" dirty="0" err="1">
                <a:solidFill>
                  <a:srgbClr val="FFFFFF"/>
                </a:solidFill>
              </a:rPr>
              <a:t>Recyclability</a:t>
            </a:r>
            <a:r>
              <a:rPr lang="es-MX" sz="3600" dirty="0">
                <a:solidFill>
                  <a:srgbClr val="FFFFFF"/>
                </a:solidFill>
              </a:rPr>
              <a:t> </a:t>
            </a:r>
            <a:r>
              <a:rPr lang="es-MX" sz="3600" dirty="0" err="1">
                <a:solidFill>
                  <a:srgbClr val="FFFFFF"/>
                </a:solidFill>
              </a:rPr>
              <a:t>of</a:t>
            </a:r>
            <a:r>
              <a:rPr lang="es-MX" sz="3600" dirty="0">
                <a:solidFill>
                  <a:srgbClr val="FFFFFF"/>
                </a:solidFill>
              </a:rPr>
              <a:t> </a:t>
            </a:r>
            <a:r>
              <a:rPr lang="es-MX" sz="3600" dirty="0" err="1">
                <a:solidFill>
                  <a:srgbClr val="FFFFFF"/>
                </a:solidFill>
              </a:rPr>
              <a:t>metals</a:t>
            </a:r>
            <a:endParaRPr lang="en-US" sz="3600" dirty="0">
              <a:solidFill>
                <a:srgbClr val="FFFFFF"/>
              </a:solidFill>
            </a:endParaRPr>
          </a:p>
        </p:txBody>
      </p:sp>
      <p:sp>
        <p:nvSpPr>
          <p:cNvPr id="3" name="Content Placeholder 2">
            <a:extLst>
              <a:ext uri="{FF2B5EF4-FFF2-40B4-BE49-F238E27FC236}">
                <a16:creationId xmlns:a16="http://schemas.microsoft.com/office/drawing/2014/main" id="{7936BD78-5126-45E5-8D6F-30E417B05B38}"/>
              </a:ext>
            </a:extLst>
          </p:cNvPr>
          <p:cNvSpPr>
            <a:spLocks noGrp="1"/>
          </p:cNvSpPr>
          <p:nvPr>
            <p:ph idx="1"/>
          </p:nvPr>
        </p:nvSpPr>
        <p:spPr>
          <a:xfrm>
            <a:off x="492371" y="2653800"/>
            <a:ext cx="3084844" cy="3335519"/>
          </a:xfrm>
        </p:spPr>
        <p:txBody>
          <a:bodyPr>
            <a:normAutofit/>
          </a:bodyPr>
          <a:lstStyle/>
          <a:p>
            <a:r>
              <a:rPr lang="en-US" sz="1400" dirty="0">
                <a:solidFill>
                  <a:srgbClr val="FFFFFF"/>
                </a:solidFill>
              </a:rPr>
              <a:t>1. Collection</a:t>
            </a:r>
          </a:p>
          <a:p>
            <a:r>
              <a:rPr lang="en-US" sz="1400" dirty="0">
                <a:solidFill>
                  <a:srgbClr val="FFFFFF"/>
                </a:solidFill>
              </a:rPr>
              <a:t>2. Sorting</a:t>
            </a:r>
          </a:p>
          <a:p>
            <a:r>
              <a:rPr lang="en-US" sz="1400" dirty="0">
                <a:solidFill>
                  <a:srgbClr val="FFFFFF"/>
                </a:solidFill>
              </a:rPr>
              <a:t>3. Processing </a:t>
            </a:r>
          </a:p>
          <a:p>
            <a:r>
              <a:rPr lang="en-US" sz="1400" dirty="0">
                <a:solidFill>
                  <a:srgbClr val="FFFFFF"/>
                </a:solidFill>
              </a:rPr>
              <a:t>4. Shredding</a:t>
            </a:r>
          </a:p>
          <a:p>
            <a:r>
              <a:rPr lang="en-US" sz="1400" dirty="0">
                <a:solidFill>
                  <a:srgbClr val="FFFFFF"/>
                </a:solidFill>
              </a:rPr>
              <a:t>5. Melting and Purification </a:t>
            </a:r>
          </a:p>
          <a:p>
            <a:r>
              <a:rPr lang="en-US" sz="1400" dirty="0">
                <a:solidFill>
                  <a:srgbClr val="FFFFFF"/>
                </a:solidFill>
              </a:rPr>
              <a:t>6. Purification</a:t>
            </a:r>
          </a:p>
          <a:p>
            <a:r>
              <a:rPr lang="en-US" sz="1400" dirty="0">
                <a:solidFill>
                  <a:srgbClr val="FFFFFF"/>
                </a:solidFill>
              </a:rPr>
              <a:t>7. Melting and Solidifying of the Metal</a:t>
            </a:r>
          </a:p>
          <a:p>
            <a:r>
              <a:rPr lang="en-US" sz="1400" dirty="0">
                <a:solidFill>
                  <a:srgbClr val="FFFFFF"/>
                </a:solidFill>
              </a:rPr>
              <a:t>8. Transportation of the Metal Bars</a:t>
            </a:r>
          </a:p>
          <a:p>
            <a:endParaRPr lang="en-US" sz="1400" dirty="0">
              <a:solidFill>
                <a:srgbClr val="FFFFFF"/>
              </a:solidFill>
            </a:endParaRPr>
          </a:p>
        </p:txBody>
      </p:sp>
    </p:spTree>
    <p:extLst>
      <p:ext uri="{BB962C8B-B14F-4D97-AF65-F5344CB8AC3E}">
        <p14:creationId xmlns:p14="http://schemas.microsoft.com/office/powerpoint/2010/main" val="1727159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B257E0D0-3043-4898-BEB6-A7880C4E92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62082" y="1071285"/>
            <a:ext cx="5877572" cy="4797704"/>
          </a:xfrm>
        </p:spPr>
      </p:pic>
    </p:spTree>
    <p:extLst>
      <p:ext uri="{BB962C8B-B14F-4D97-AF65-F5344CB8AC3E}">
        <p14:creationId xmlns:p14="http://schemas.microsoft.com/office/powerpoint/2010/main" val="4153894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oup of people standing in front of a crowd&#10;&#10;Description generated with high confidence">
            <a:extLst>
              <a:ext uri="{FF2B5EF4-FFF2-40B4-BE49-F238E27FC236}">
                <a16:creationId xmlns:a16="http://schemas.microsoft.com/office/drawing/2014/main" id="{B6FA91DF-274C-4B21-8F1C-F4F375923080}"/>
              </a:ext>
            </a:extLst>
          </p:cNvPr>
          <p:cNvPicPr>
            <a:picLocks noChangeAspect="1"/>
          </p:cNvPicPr>
          <p:nvPr/>
        </p:nvPicPr>
        <p:blipFill rotWithShape="1">
          <a:blip r:embed="rId2">
            <a:extLst>
              <a:ext uri="{28A0092B-C50C-407E-A947-70E740481C1C}">
                <a14:useLocalDpi xmlns:a14="http://schemas.microsoft.com/office/drawing/2010/main" val="0"/>
              </a:ext>
            </a:extLst>
          </a:blip>
          <a:srcRect r="2487" b="2"/>
          <a:stretch/>
        </p:blipFill>
        <p:spPr>
          <a:xfrm>
            <a:off x="633999" y="640081"/>
            <a:ext cx="6909801" cy="5314406"/>
          </a:xfrm>
          <a:prstGeom prst="rect">
            <a:avLst/>
          </a:prstGeom>
        </p:spPr>
      </p:pic>
      <p:cxnSp>
        <p:nvCxnSpPr>
          <p:cNvPr id="12" name="Straight Connector 11">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6329CBCE-21AE-419D-AC1F-8ACF510A6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FF2DA012-1414-493D-888F-5D99D0BDA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0CBA33A-C58D-4461-B12F-8A1955B8741F}"/>
              </a:ext>
            </a:extLst>
          </p:cNvPr>
          <p:cNvSpPr>
            <a:spLocks noGrp="1"/>
          </p:cNvSpPr>
          <p:nvPr>
            <p:ph type="title"/>
          </p:nvPr>
        </p:nvSpPr>
        <p:spPr>
          <a:xfrm>
            <a:off x="7859485" y="634946"/>
            <a:ext cx="3690257" cy="1450757"/>
          </a:xfrm>
        </p:spPr>
        <p:txBody>
          <a:bodyPr>
            <a:normAutofit/>
          </a:bodyPr>
          <a:lstStyle/>
          <a:p>
            <a:r>
              <a:rPr lang="es-MX" b="1" dirty="0" err="1"/>
              <a:t>Plastic</a:t>
            </a:r>
            <a:r>
              <a:rPr lang="es-MX" b="1" dirty="0"/>
              <a:t> and </a:t>
            </a:r>
            <a:r>
              <a:rPr lang="es-MX" b="1" dirty="0" err="1"/>
              <a:t>rubber</a:t>
            </a:r>
            <a:r>
              <a:rPr lang="es-MX" b="1" dirty="0"/>
              <a:t> </a:t>
            </a:r>
            <a:endParaRPr lang="en-US" dirty="0"/>
          </a:p>
        </p:txBody>
      </p:sp>
      <p:sp>
        <p:nvSpPr>
          <p:cNvPr id="3" name="Content Placeholder 2">
            <a:extLst>
              <a:ext uri="{FF2B5EF4-FFF2-40B4-BE49-F238E27FC236}">
                <a16:creationId xmlns:a16="http://schemas.microsoft.com/office/drawing/2014/main" id="{D02789F9-6846-408D-83EC-3A0EF9FD9FA0}"/>
              </a:ext>
            </a:extLst>
          </p:cNvPr>
          <p:cNvSpPr>
            <a:spLocks noGrp="1"/>
          </p:cNvSpPr>
          <p:nvPr>
            <p:ph idx="1"/>
          </p:nvPr>
        </p:nvSpPr>
        <p:spPr>
          <a:xfrm>
            <a:off x="7859485" y="2198913"/>
            <a:ext cx="3690257" cy="3755565"/>
          </a:xfrm>
        </p:spPr>
        <p:txBody>
          <a:bodyPr>
            <a:normAutofit/>
          </a:bodyPr>
          <a:lstStyle/>
          <a:p>
            <a:r>
              <a:rPr lang="en-US" dirty="0"/>
              <a:t>1. Collection</a:t>
            </a:r>
          </a:p>
          <a:p>
            <a:r>
              <a:rPr lang="en-US" dirty="0"/>
              <a:t>2. Sorting</a:t>
            </a:r>
          </a:p>
          <a:p>
            <a:r>
              <a:rPr lang="en-US" dirty="0"/>
              <a:t>3. Shredding </a:t>
            </a:r>
          </a:p>
          <a:p>
            <a:r>
              <a:rPr lang="en-US" dirty="0"/>
              <a:t>4. Cleaning </a:t>
            </a:r>
          </a:p>
          <a:p>
            <a:r>
              <a:rPr lang="en-US" dirty="0"/>
              <a:t>5. Melting </a:t>
            </a:r>
          </a:p>
          <a:p>
            <a:r>
              <a:rPr lang="en-US" dirty="0"/>
              <a:t>6. Making of pellets</a:t>
            </a:r>
          </a:p>
        </p:txBody>
      </p:sp>
    </p:spTree>
    <p:extLst>
      <p:ext uri="{BB962C8B-B14F-4D97-AF65-F5344CB8AC3E}">
        <p14:creationId xmlns:p14="http://schemas.microsoft.com/office/powerpoint/2010/main" val="2751558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9" name="Rectangle 11">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3">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descr="A close up of a map&#10;&#10;Description generated with high confidence">
            <a:extLst>
              <a:ext uri="{FF2B5EF4-FFF2-40B4-BE49-F238E27FC236}">
                <a16:creationId xmlns:a16="http://schemas.microsoft.com/office/drawing/2014/main" id="{C832B8BB-896A-4BF0-B185-B46490F55F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2017" y="2018398"/>
            <a:ext cx="6798082" cy="2821204"/>
          </a:xfrm>
          <a:prstGeom prst="rect">
            <a:avLst/>
          </a:prstGeom>
        </p:spPr>
      </p:pic>
      <p:sp>
        <p:nvSpPr>
          <p:cNvPr id="2" name="Title 1">
            <a:extLst>
              <a:ext uri="{FF2B5EF4-FFF2-40B4-BE49-F238E27FC236}">
                <a16:creationId xmlns:a16="http://schemas.microsoft.com/office/drawing/2014/main" id="{1C67159C-B7DB-4900-ACB9-03AB69D1FEA9}"/>
              </a:ext>
            </a:extLst>
          </p:cNvPr>
          <p:cNvSpPr>
            <a:spLocks noGrp="1"/>
          </p:cNvSpPr>
          <p:nvPr>
            <p:ph type="title"/>
          </p:nvPr>
        </p:nvSpPr>
        <p:spPr>
          <a:xfrm>
            <a:off x="492370" y="516835"/>
            <a:ext cx="3084844" cy="2103875"/>
          </a:xfrm>
        </p:spPr>
        <p:txBody>
          <a:bodyPr>
            <a:normAutofit/>
          </a:bodyPr>
          <a:lstStyle/>
          <a:p>
            <a:r>
              <a:rPr lang="es-MX" sz="3600" dirty="0">
                <a:solidFill>
                  <a:srgbClr val="FFFFFF"/>
                </a:solidFill>
              </a:rPr>
              <a:t>Composite </a:t>
            </a:r>
            <a:r>
              <a:rPr lang="es-MX" sz="3600" dirty="0" err="1">
                <a:solidFill>
                  <a:srgbClr val="FFFFFF"/>
                </a:solidFill>
              </a:rPr>
              <a:t>Recycling</a:t>
            </a:r>
            <a:endParaRPr lang="en-US" sz="3600" dirty="0">
              <a:solidFill>
                <a:srgbClr val="FFFFFF"/>
              </a:solidFill>
            </a:endParaRPr>
          </a:p>
        </p:txBody>
      </p:sp>
      <p:sp>
        <p:nvSpPr>
          <p:cNvPr id="3" name="Content Placeholder 2">
            <a:extLst>
              <a:ext uri="{FF2B5EF4-FFF2-40B4-BE49-F238E27FC236}">
                <a16:creationId xmlns:a16="http://schemas.microsoft.com/office/drawing/2014/main" id="{3356CA2F-3531-4F56-A139-ADCFF646E69D}"/>
              </a:ext>
            </a:extLst>
          </p:cNvPr>
          <p:cNvSpPr>
            <a:spLocks noGrp="1"/>
          </p:cNvSpPr>
          <p:nvPr>
            <p:ph idx="1"/>
          </p:nvPr>
        </p:nvSpPr>
        <p:spPr>
          <a:xfrm>
            <a:off x="492371" y="2653800"/>
            <a:ext cx="3084844" cy="3335519"/>
          </a:xfrm>
        </p:spPr>
        <p:txBody>
          <a:bodyPr>
            <a:normAutofit/>
          </a:bodyPr>
          <a:lstStyle/>
          <a:p>
            <a:r>
              <a:rPr lang="en-US" sz="1500">
                <a:solidFill>
                  <a:srgbClr val="FFFFFF"/>
                </a:solidFill>
              </a:rPr>
              <a:t>Composite materials are used in a wide range of applications such as automotive, aerospace and renewable energy industries. But they have not been properly recycled, due to their inherent nature of heterogeneity, in particular for the thermoset-based polymer composites.</a:t>
            </a:r>
          </a:p>
          <a:p>
            <a:r>
              <a:rPr lang="en-US" sz="1500">
                <a:solidFill>
                  <a:srgbClr val="FFFFFF"/>
                </a:solidFill>
              </a:rPr>
              <a:t>Various technologies, mostly focusing on reinforcement fibers and yet to be commercialized, have been developed: mechanical recycling, thermal recycling, and chemical recycling.</a:t>
            </a:r>
          </a:p>
        </p:txBody>
      </p:sp>
    </p:spTree>
    <p:extLst>
      <p:ext uri="{BB962C8B-B14F-4D97-AF65-F5344CB8AC3E}">
        <p14:creationId xmlns:p14="http://schemas.microsoft.com/office/powerpoint/2010/main" val="261498616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206</TotalTime>
  <Words>421</Words>
  <Application>Microsoft Office PowerPoint</Application>
  <PresentationFormat>Widescreen</PresentationFormat>
  <Paragraphs>39</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Calibri</vt:lpstr>
      <vt:lpstr>Calibri Light</vt:lpstr>
      <vt:lpstr>Retrospect</vt:lpstr>
      <vt:lpstr>Economic, Environmental, and Societal Issues In Materials Science and Engineering </vt:lpstr>
      <vt:lpstr>PowerPoint Presentation</vt:lpstr>
      <vt:lpstr>Raw materials issues</vt:lpstr>
      <vt:lpstr>Synthesis an processing </vt:lpstr>
      <vt:lpstr>Green Design</vt:lpstr>
      <vt:lpstr>Recyclability of metals</vt:lpstr>
      <vt:lpstr>PowerPoint Presentation</vt:lpstr>
      <vt:lpstr>Plastic and rubber </vt:lpstr>
      <vt:lpstr>Composite Recycling</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Economic, Environmental, and Societal Issues In Materials Science and Engineering</dc:title>
  <dc:creator>Ismael ColmeneroQuintanilla</dc:creator>
  <cp:lastModifiedBy>Ismael ColmeneroQuintanilla</cp:lastModifiedBy>
  <cp:revision>16</cp:revision>
  <dcterms:created xsi:type="dcterms:W3CDTF">2018-05-22T09:09:02Z</dcterms:created>
  <dcterms:modified xsi:type="dcterms:W3CDTF">2018-05-22T16:29:59Z</dcterms:modified>
</cp:coreProperties>
</file>