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77B0B-2FD1-4D3A-B675-203993912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BCE6B1-AF49-44B4-B123-44EBF3312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E11B3-366E-43D4-8197-AC3FB2AF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400D-C2B6-454B-BFB8-27277922DC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15212F-5C2F-4EAD-8511-7D9E5D9C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573CAE-20EE-4023-BC4F-CA52B989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D22B-595E-427D-A24A-06CAC86AB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0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208AA-84FF-462E-AA67-23494458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0B3947-2FA7-4EAA-B63A-22D9788E5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7697B4-6228-4B5D-82E1-6075FF1E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400D-C2B6-454B-BFB8-27277922DC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27AA07-97D6-4257-8302-E71D4DE4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6E5A82-A335-4DF3-802F-316E9DA1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D22B-595E-427D-A24A-06CAC86AB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AD102A-DA24-47C4-A8BE-AF4468595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C071E7-0CEE-4A31-82D3-E847F0F55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0D4C43-55F3-410E-B332-B571DBFE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400D-C2B6-454B-BFB8-27277922DC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3077D-2F47-4FE6-8F40-CD660325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DBF6A5-93F3-4794-8EC3-AA0F00F1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D22B-595E-427D-A24A-06CAC86AB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8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42ABD-4103-4BB3-9C25-9429B559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F22FC-7AB9-4A0A-8467-F57A5FFAB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D94DE-BE89-4846-B65C-9FE7064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400D-C2B6-454B-BFB8-27277922DC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8C6BB-B8E2-40A2-A58B-94005B26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98390E-2568-4576-AE02-F4EB8C5F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D22B-595E-427D-A24A-06CAC86AB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9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2F856-35CA-4B9C-8EB5-6BB6667F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F1350E-BF2F-43BD-A348-78077D3BD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E83C9A-CF89-4500-9C60-8627A488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400D-C2B6-454B-BFB8-27277922DC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2C7F2D-0812-47F4-9CF8-A6C1ABCD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DA5EE0-73AB-4FEE-A7B9-77AEF3F1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D22B-595E-427D-A24A-06CAC86AB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E0AE3-6268-4D25-A642-B3BE1757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F9A6B-FA75-4545-9E48-91EB5FD03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306601-BF6B-4739-A953-2E70F8270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F6B372-FE97-4C4F-8F8E-8B13CAAF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400D-C2B6-454B-BFB8-27277922DC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7605B8-C7AF-4A10-984B-68F41824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AA6C2D-010A-4268-B290-1A4C6A8C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D22B-595E-427D-A24A-06CAC86AB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9CAD1-AB87-46DF-B8F0-6A4834B6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76CE58-4B2F-4D00-B663-6926FD7D0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AD0B8F-5AA8-4AFF-9D3D-7897B6E10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C691CB-4420-4EBD-BB04-826E39DFA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F98050-75E1-4FBE-8C50-C18B7296A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FD3BEA-05F3-4A1A-8DF3-D2D797E5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400D-C2B6-454B-BFB8-27277922DC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6D91CB-97FC-4B91-B617-CB68842D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0B7AFA-202A-4BDE-B0A5-E25FDCDC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D22B-595E-427D-A24A-06CAC86AB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7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B2F69-515D-4EF7-BAD5-492D9CED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6959B3-4C9B-4506-8039-7B6C6B7B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400D-C2B6-454B-BFB8-27277922DC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4A4D7E-26AC-436C-95E0-51D7B644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A5624A-8FE9-4A2C-B985-31219983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D22B-595E-427D-A24A-06CAC86AB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0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3B767D-4321-4C70-BB36-BF640623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400D-C2B6-454B-BFB8-27277922DC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64B372-1134-4B36-87B0-F0A2834D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00428B-F5DD-45A1-829C-EEA788BE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D22B-595E-427D-A24A-06CAC86AB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0B8BF-9BE5-43D3-92D7-9A24879D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075048-5490-4CAB-947A-931DA016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77FB28-7FEF-4082-9B8E-38AFC2E9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D313BE-7F77-4F99-8560-55040939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400D-C2B6-454B-BFB8-27277922DC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DAFD0D-69D9-4989-86E0-DA204108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A8877C-BC9B-4502-9AF0-0986A98B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D22B-595E-427D-A24A-06CAC86AB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9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AF0CF-B1F9-4629-AE84-C9715C5A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397C9C-AC95-40B6-ABB0-3D2DC3D6C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249CD7-DD48-473E-96B0-F57E0B023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C8171E-D7D0-4C29-8C72-F129DE30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400D-C2B6-454B-BFB8-27277922DC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40A023-4596-40EC-821A-891C0E5D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6FE7CF-C084-45F7-9874-0B80E06C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D22B-595E-427D-A24A-06CAC86AB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206D4D-7D22-44BD-88F1-010B63A4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D24B95-F176-4F2A-B32C-9B512294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4DB2E-501C-454C-881E-1689BF157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400D-C2B6-454B-BFB8-27277922DCB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55A85-E05E-4388-A12C-06D09F727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E97421-080C-4215-89F5-0BFC96E0D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9D22B-595E-427D-A24A-06CAC86AB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2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topic/ceramic-composition-and-properties-103137" TargetMode="External"/><Relationship Id="rId2" Type="http://schemas.openxmlformats.org/officeDocument/2006/relationships/hyperlink" Target="https://depts.washington.edu/matseed/mse_resources/Webpage/Ceramics/ceramic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sprucecrafts.com/an-overview-of-the-firing-process-2746250" TargetMode="External"/><Relationship Id="rId5" Type="http://schemas.openxmlformats.org/officeDocument/2006/relationships/hyperlink" Target="https://depts.washington.edu/matseed/mse_resources/Webpage/Ceramics/ceramicprocessing.htm" TargetMode="External"/><Relationship Id="rId4" Type="http://schemas.openxmlformats.org/officeDocument/2006/relationships/hyperlink" Target="http://www.substech.com/dokuwiki/doku.php?id=general_classification_of_ceram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AF1A4-1F6A-49C8-A728-ADFD3BE36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862" y="943740"/>
            <a:ext cx="9144000" cy="1060189"/>
          </a:xfrm>
        </p:spPr>
        <p:txBody>
          <a:bodyPr/>
          <a:lstStyle/>
          <a:p>
            <a:r>
              <a:rPr lang="en-US" dirty="0"/>
              <a:t>Ceramics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AEE18B-D6CA-48F5-83F7-40558A564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0730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Jaime Octavio Lopez Vazquez</a:t>
            </a:r>
          </a:p>
          <a:p>
            <a:r>
              <a:rPr lang="en-US" sz="2000" dirty="0"/>
              <a:t>1809483 IMTC</a:t>
            </a:r>
          </a:p>
          <a:p>
            <a:r>
              <a:rPr lang="en-US" sz="2000" dirty="0"/>
              <a:t>Materials Science M4-M6</a:t>
            </a:r>
          </a:p>
          <a:p>
            <a:r>
              <a:rPr lang="en-US" sz="2000" dirty="0"/>
              <a:t>Dr. Bindu Krishnan</a:t>
            </a:r>
          </a:p>
        </p:txBody>
      </p:sp>
      <p:pic>
        <p:nvPicPr>
          <p:cNvPr id="4" name="Imagen 3" descr="Image result for universidad autonoma de nuevo leon logo">
            <a:extLst>
              <a:ext uri="{FF2B5EF4-FFF2-40B4-BE49-F238E27FC236}">
                <a16:creationId xmlns:a16="http://schemas.microsoft.com/office/drawing/2014/main" id="{7958106F-312C-45B6-901E-268210A8A3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526098"/>
            <a:ext cx="1850835" cy="227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040024-C301-4A96-9982-FAB589C2D1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824" y="631508"/>
            <a:ext cx="1537335" cy="2058352"/>
          </a:xfrm>
          <a:prstGeom prst="rect">
            <a:avLst/>
          </a:prstGeom>
        </p:spPr>
      </p:pic>
      <p:pic>
        <p:nvPicPr>
          <p:cNvPr id="1026" name="Picture 2" descr="Image result for ceramics">
            <a:extLst>
              <a:ext uri="{FF2B5EF4-FFF2-40B4-BE49-F238E27FC236}">
                <a16:creationId xmlns:a16="http://schemas.microsoft.com/office/drawing/2014/main" id="{97841AFD-BA8A-482F-AA63-A60E5046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381" y="2003929"/>
            <a:ext cx="4025237" cy="24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62B6F62-3C94-4145-B603-B456E5FDB14D}"/>
              </a:ext>
            </a:extLst>
          </p:cNvPr>
          <p:cNvSpPr txBox="1"/>
          <p:nvPr/>
        </p:nvSpPr>
        <p:spPr>
          <a:xfrm>
            <a:off x="2679510" y="440864"/>
            <a:ext cx="683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Universidad Autónoma de Nuevo León</a:t>
            </a:r>
          </a:p>
          <a:p>
            <a:pPr algn="ctr"/>
            <a:r>
              <a:rPr lang="es-MX" b="1" dirty="0"/>
              <a:t>Facultad de Ingeniería Mecánica y Eléctrica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9B8F3-5607-43C3-9B5C-D4C44BC9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Ceramics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72289-A843-4C5B-9B82-F1CF1D59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Inorganic materials that are essential to our lifestyle</a:t>
            </a:r>
          </a:p>
          <a:p>
            <a:r>
              <a:rPr lang="en-US" dirty="0"/>
              <a:t>All around us</a:t>
            </a:r>
          </a:p>
          <a:p>
            <a:r>
              <a:rPr lang="en-US" dirty="0"/>
              <a:t>Lightweight or dense</a:t>
            </a:r>
          </a:p>
          <a:p>
            <a:r>
              <a:rPr lang="en-US" dirty="0"/>
              <a:t>Strong and hard</a:t>
            </a:r>
          </a:p>
          <a:p>
            <a:r>
              <a:rPr lang="en-US" dirty="0"/>
              <a:t>Usually Brittle</a:t>
            </a:r>
          </a:p>
        </p:txBody>
      </p:sp>
      <p:pic>
        <p:nvPicPr>
          <p:cNvPr id="2050" name="Picture 2" descr="Image result for ceramics">
            <a:extLst>
              <a:ext uri="{FF2B5EF4-FFF2-40B4-BE49-F238E27FC236}">
                <a16:creationId xmlns:a16="http://schemas.microsoft.com/office/drawing/2014/main" id="{44EB4A48-5CA8-4BE5-A3DC-39A678588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840" y="1443990"/>
            <a:ext cx="2646680" cy="3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32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E9EE9-C84C-4DD4-894D-BDA8E615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9E7D7-82A5-4935-85C5-F30F69F1D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245"/>
            <a:ext cx="10515600" cy="4351338"/>
          </a:xfrm>
        </p:spPr>
        <p:txBody>
          <a:bodyPr/>
          <a:lstStyle/>
          <a:p>
            <a:r>
              <a:rPr lang="en-US" dirty="0"/>
              <a:t>Two major systems for classification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C475708-06E2-4B99-8758-A7168F8E25B7}"/>
              </a:ext>
            </a:extLst>
          </p:cNvPr>
          <p:cNvSpPr/>
          <p:nvPr/>
        </p:nvSpPr>
        <p:spPr>
          <a:xfrm>
            <a:off x="1386840" y="2910840"/>
            <a:ext cx="3078480" cy="929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Base System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B3ADE29-9128-4DFE-99CA-E2BD0D69B9F7}"/>
              </a:ext>
            </a:extLst>
          </p:cNvPr>
          <p:cNvSpPr/>
          <p:nvPr/>
        </p:nvSpPr>
        <p:spPr>
          <a:xfrm>
            <a:off x="7696202" y="2910840"/>
            <a:ext cx="3078480" cy="929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Composition Base System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DDD5005-78BA-42AC-B6C7-E8A36CB90FB0}"/>
              </a:ext>
            </a:extLst>
          </p:cNvPr>
          <p:cNvSpPr/>
          <p:nvPr/>
        </p:nvSpPr>
        <p:spPr>
          <a:xfrm>
            <a:off x="320040" y="4339590"/>
            <a:ext cx="2133600" cy="76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Traditional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15E9616-D4A1-45FD-9667-3739E6437242}"/>
              </a:ext>
            </a:extLst>
          </p:cNvPr>
          <p:cNvSpPr/>
          <p:nvPr/>
        </p:nvSpPr>
        <p:spPr>
          <a:xfrm>
            <a:off x="3398520" y="4339590"/>
            <a:ext cx="2133600" cy="76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34CA40-E21F-45E5-9AA4-7636E79909AD}"/>
              </a:ext>
            </a:extLst>
          </p:cNvPr>
          <p:cNvSpPr/>
          <p:nvPr/>
        </p:nvSpPr>
        <p:spPr>
          <a:xfrm>
            <a:off x="6629402" y="4339590"/>
            <a:ext cx="2133600" cy="76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Electro-ceramics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7CDD837-895B-4FDC-A4F1-A0B5DEE9EC04}"/>
              </a:ext>
            </a:extLst>
          </p:cNvPr>
          <p:cNvSpPr/>
          <p:nvPr/>
        </p:nvSpPr>
        <p:spPr>
          <a:xfrm>
            <a:off x="9707880" y="4339590"/>
            <a:ext cx="2133600" cy="76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 Structural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48B0705-0885-4ACA-A9DF-C44FAE21F576}"/>
              </a:ext>
            </a:extLst>
          </p:cNvPr>
          <p:cNvCxnSpPr/>
          <p:nvPr/>
        </p:nvCxnSpPr>
        <p:spPr>
          <a:xfrm>
            <a:off x="6096000" y="2727960"/>
            <a:ext cx="0" cy="29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4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9FF5F-FFD6-46E6-8F62-948CE7E1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43060" cy="4351338"/>
          </a:xfrm>
        </p:spPr>
        <p:txBody>
          <a:bodyPr/>
          <a:lstStyle/>
          <a:p>
            <a:r>
              <a:rPr lang="en-US" dirty="0"/>
              <a:t>Traditional</a:t>
            </a:r>
          </a:p>
          <a:p>
            <a:pPr marL="0" indent="0">
              <a:buNone/>
            </a:pPr>
            <a:r>
              <a:rPr lang="en-US" dirty="0"/>
              <a:t>Whiteware, Structural Clay Products, Bricks and Tile, Abrasives, Refractories, Cement, etc.</a:t>
            </a:r>
          </a:p>
          <a:p>
            <a:r>
              <a:rPr lang="en-US" dirty="0"/>
              <a:t>Advanced</a:t>
            </a:r>
          </a:p>
          <a:p>
            <a:pPr marL="0" indent="0">
              <a:buNone/>
            </a:pPr>
            <a:r>
              <a:rPr lang="en-US" dirty="0"/>
              <a:t>Electro Ceramics and Advanced Structural Ceramics.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24A7A-8EE1-4D6A-8491-F3779950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base System</a:t>
            </a:r>
          </a:p>
        </p:txBody>
      </p:sp>
      <p:pic>
        <p:nvPicPr>
          <p:cNvPr id="3074" name="Picture 2" descr="Image result for clay bricks">
            <a:extLst>
              <a:ext uri="{FF2B5EF4-FFF2-40B4-BE49-F238E27FC236}">
                <a16:creationId xmlns:a16="http://schemas.microsoft.com/office/drawing/2014/main" id="{F4810FE5-94A7-415E-9339-E6137AF0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89" y="1412612"/>
            <a:ext cx="2688517" cy="20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electro ceramics">
            <a:extLst>
              <a:ext uri="{FF2B5EF4-FFF2-40B4-BE49-F238E27FC236}">
                <a16:creationId xmlns:a16="http://schemas.microsoft.com/office/drawing/2014/main" id="{55072A89-85D3-42DB-846B-1B3E35B8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89" y="4020451"/>
            <a:ext cx="2688517" cy="161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8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57A01-CEAF-4D67-A428-49121F74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base System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442DE-30D9-4D23-A216-DBE8F066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Oxide Ceramics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Silicate Ceramics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Carbide Ceramics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Nitride Ceramics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 result for aluminum oxide">
            <a:extLst>
              <a:ext uri="{FF2B5EF4-FFF2-40B4-BE49-F238E27FC236}">
                <a16:creationId xmlns:a16="http://schemas.microsoft.com/office/drawing/2014/main" id="{977A97AF-9871-4437-AD2E-2E63915E4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29" y="1599405"/>
            <a:ext cx="3159540" cy="182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arbide ceramic">
            <a:extLst>
              <a:ext uri="{FF2B5EF4-FFF2-40B4-BE49-F238E27FC236}">
                <a16:creationId xmlns:a16="http://schemas.microsoft.com/office/drawing/2014/main" id="{9A9E6BAD-CA68-4B04-A3B5-877CF8F7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9" y="3767137"/>
            <a:ext cx="2857501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nitride ceramic">
            <a:extLst>
              <a:ext uri="{FF2B5EF4-FFF2-40B4-BE49-F238E27FC236}">
                <a16:creationId xmlns:a16="http://schemas.microsoft.com/office/drawing/2014/main" id="{541F6BF3-3795-4720-92A1-78AEE8244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380" y="4001294"/>
            <a:ext cx="3661393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silicate ceramic">
            <a:extLst>
              <a:ext uri="{FF2B5EF4-FFF2-40B4-BE49-F238E27FC236}">
                <a16:creationId xmlns:a16="http://schemas.microsoft.com/office/drawing/2014/main" id="{C4E9C081-C494-4058-8C4C-0B284AD08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786" y="1336912"/>
            <a:ext cx="2354580" cy="235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38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D132D-82A3-414E-A80B-AC85BF00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Ceramic Processing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346A7-28CE-4E86-BB69-3CA21F57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Powder</a:t>
            </a:r>
          </a:p>
          <a:p>
            <a:pPr marL="0" indent="0">
              <a:buNone/>
            </a:pPr>
            <a:r>
              <a:rPr lang="en-US" sz="2000" dirty="0"/>
              <a:t>Natural or Chemically Prepared</a:t>
            </a:r>
          </a:p>
          <a:p>
            <a:r>
              <a:rPr lang="en-US" sz="2000" dirty="0"/>
              <a:t>Water</a:t>
            </a:r>
          </a:p>
          <a:p>
            <a:pPr marL="0" indent="0">
              <a:buNone/>
            </a:pPr>
            <a:r>
              <a:rPr lang="en-US" sz="2000" dirty="0"/>
              <a:t>And Additives Added</a:t>
            </a:r>
          </a:p>
          <a:p>
            <a:r>
              <a:rPr lang="en-US" sz="2000" dirty="0"/>
              <a:t>Shaping</a:t>
            </a:r>
          </a:p>
          <a:p>
            <a:pPr marL="0" indent="0">
              <a:buNone/>
            </a:pPr>
            <a:r>
              <a:rPr lang="en-US" sz="2000" dirty="0"/>
              <a:t>Extrusion,</a:t>
            </a:r>
            <a:r>
              <a:rPr lang="en-US" sz="1600" dirty="0"/>
              <a:t> </a:t>
            </a:r>
            <a:r>
              <a:rPr lang="en-US" sz="2000" dirty="0"/>
              <a:t>Slip Casting, Pressing, Tape Casting, and Injection Molding.</a:t>
            </a:r>
          </a:p>
          <a:p>
            <a:r>
              <a:rPr lang="en-US" sz="2000" dirty="0"/>
              <a:t>Heat</a:t>
            </a:r>
          </a:p>
          <a:p>
            <a:r>
              <a:rPr lang="en-US" sz="2000" dirty="0"/>
              <a:t>Glazing (optional)</a:t>
            </a:r>
          </a:p>
        </p:txBody>
      </p:sp>
      <p:pic>
        <p:nvPicPr>
          <p:cNvPr id="5122" name="Picture 2" descr="Image result for ceramic extrusion">
            <a:extLst>
              <a:ext uri="{FF2B5EF4-FFF2-40B4-BE49-F238E27FC236}">
                <a16:creationId xmlns:a16="http://schemas.microsoft.com/office/drawing/2014/main" id="{48ACFAC0-117E-4F81-8C6D-2A72890B4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5777"/>
            <a:ext cx="2599819" cy="195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ceramic slip cast">
            <a:extLst>
              <a:ext uri="{FF2B5EF4-FFF2-40B4-BE49-F238E27FC236}">
                <a16:creationId xmlns:a16="http://schemas.microsoft.com/office/drawing/2014/main" id="{E6F4A127-51A0-4164-A64B-D34D9B04B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42" y="563879"/>
            <a:ext cx="2463910" cy="18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ceramic pressing">
            <a:extLst>
              <a:ext uri="{FF2B5EF4-FFF2-40B4-BE49-F238E27FC236}">
                <a16:creationId xmlns:a16="http://schemas.microsoft.com/office/drawing/2014/main" id="{D89E4AE3-A736-4855-B300-4FB60A51B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662" y="2619376"/>
            <a:ext cx="2750870" cy="18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ceramic tape casting">
            <a:extLst>
              <a:ext uri="{FF2B5EF4-FFF2-40B4-BE49-F238E27FC236}">
                <a16:creationId xmlns:a16="http://schemas.microsoft.com/office/drawing/2014/main" id="{226053A5-1FB6-4EFD-B8BD-E69EEECACC8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83431"/>
            <a:ext cx="5943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mage result for ceramic injection moulding">
            <a:extLst>
              <a:ext uri="{FF2B5EF4-FFF2-40B4-BE49-F238E27FC236}">
                <a16:creationId xmlns:a16="http://schemas.microsoft.com/office/drawing/2014/main" id="{C89A529E-8FC6-49B6-A19F-BB50B156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662" y="4583431"/>
            <a:ext cx="2659732" cy="198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96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0652C-FEAE-4868-876C-A274D223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42134-2B81-421F-8078-4483ED23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Johnson, R. (n.d.). What is a Ceramic ? Retrieved May 7, 2018, from </a:t>
            </a:r>
            <a:r>
              <a:rPr lang="en-US" sz="2000" dirty="0">
                <a:hlinkClick r:id="rId2"/>
              </a:rPr>
              <a:t>https://depts.washington.edu/matseed/mse_resources/Webpage/Ceramics/ceramics.htm</a:t>
            </a:r>
            <a:endParaRPr lang="en-US" sz="2000" dirty="0"/>
          </a:p>
          <a:p>
            <a:r>
              <a:rPr lang="en-US" sz="2000" dirty="0"/>
              <a:t>Mason, T. O. (2011, January 24). Ceramic composition and properties. Retrieved May 7, 2018, from </a:t>
            </a:r>
            <a:r>
              <a:rPr lang="en-US" sz="2000" dirty="0">
                <a:hlinkClick r:id="rId3"/>
              </a:rPr>
              <a:t>https://www.britannica.com/topic/ceramic-composition-and-properties-103137</a:t>
            </a:r>
            <a:endParaRPr lang="en-US" sz="2000" dirty="0"/>
          </a:p>
          <a:p>
            <a:r>
              <a:rPr lang="en-US" sz="2000" dirty="0" err="1"/>
              <a:t>Kopeliovich</a:t>
            </a:r>
            <a:r>
              <a:rPr lang="en-US" sz="2000" dirty="0"/>
              <a:t>, D. (2012, June 01). Materials Engineering. Retrieved May 7, 2018, from </a:t>
            </a:r>
            <a:r>
              <a:rPr lang="en-US" sz="2000" dirty="0">
                <a:hlinkClick r:id="rId4"/>
              </a:rPr>
              <a:t>http://www.substech.com/dokuwiki/doku.php?id=general_classification_of_ceramics</a:t>
            </a:r>
            <a:endParaRPr lang="en-US" sz="2000" dirty="0"/>
          </a:p>
          <a:p>
            <a:r>
              <a:rPr lang="en-US" sz="2000" dirty="0"/>
              <a:t>Johnson, R. (n.d.). Ceramic processing. Retrieved May 7, 2018, from </a:t>
            </a:r>
            <a:r>
              <a:rPr lang="en-US" sz="2000" dirty="0">
                <a:hlinkClick r:id="rId5"/>
              </a:rPr>
              <a:t>https://depts.washington.edu/matseed/mse_resources/Webpage/Ceramics/ceramicprocessing.htm</a:t>
            </a:r>
            <a:endParaRPr lang="en-US" sz="2000" dirty="0"/>
          </a:p>
          <a:p>
            <a:r>
              <a:rPr lang="en-US" sz="2000" dirty="0"/>
              <a:t>Peterson, B. (2018, May 1). The Firing Process for Making Ceramics. Retrieved May 7, 2018, from </a:t>
            </a:r>
            <a:r>
              <a:rPr lang="en-US" sz="2000" dirty="0">
                <a:hlinkClick r:id="rId6"/>
              </a:rPr>
              <a:t>https://www.thesprucecrafts.com/an-overview-of-the-firing-process-2746250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2355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316</Words>
  <Application>Microsoft Office PowerPoint</Application>
  <PresentationFormat>Panorámica</PresentationFormat>
  <Paragraphs>49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Ceramics</vt:lpstr>
      <vt:lpstr>Ceramics</vt:lpstr>
      <vt:lpstr>Classification</vt:lpstr>
      <vt:lpstr>Application base System</vt:lpstr>
      <vt:lpstr>Composition base System</vt:lpstr>
      <vt:lpstr>Ceramic Processing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Ceramics</dc:title>
  <dc:creator>Jaime López Vázquez</dc:creator>
  <cp:lastModifiedBy>Jaime López Vázquez</cp:lastModifiedBy>
  <cp:revision>5</cp:revision>
  <dcterms:created xsi:type="dcterms:W3CDTF">2018-05-08T10:32:39Z</dcterms:created>
  <dcterms:modified xsi:type="dcterms:W3CDTF">2018-05-08T11:15:15Z</dcterms:modified>
</cp:coreProperties>
</file>