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62" r:id="rId7"/>
    <p:sldId id="263" r:id="rId8"/>
    <p:sldId id="264" r:id="rId9"/>
    <p:sldId id="265" r:id="rId10"/>
    <p:sldId id="271" r:id="rId11"/>
    <p:sldId id="266" r:id="rId12"/>
    <p:sldId id="267" r:id="rId13"/>
    <p:sldId id="268" r:id="rId14"/>
    <p:sldId id="269" r:id="rId15"/>
    <p:sldId id="270" r:id="rId16"/>
    <p:sldId id="272" r:id="rId17"/>
    <p:sldId id="25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54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5/24/2018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cxnSp>
        <p:nvCxnSpPr>
          <p:cNvPr id="13" name="Straight Connector 12"/>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0"/>
            <a:ext cx="12192000" cy="4572001"/>
          </a:xfrm>
          <a:prstGeom prst="rect">
            <a:avLst/>
          </a:prstGeom>
          <a:blipFill dpi="0" rotWithShape="1">
            <a:blip r:embed="rId2">
              <a:duotone>
                <a:schemeClr val="accent1">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5/24/2018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5/24/2018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5/24/2018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5A61015F-7CC6-4D0A-9D87-873EA4C304CC}" type="datetimeFigureOut">
              <a:rPr lang="en-US" dirty="0"/>
              <a:t>5/24/2018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blipFill dpi="0" rotWithShape="1">
            <a:blip r:embed="rId2">
              <a:duotone>
                <a:schemeClr val="accent3">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5/24/2018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024128" y="2967788"/>
            <a:ext cx="4754880" cy="3341572"/>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s-ES"/>
              <a:t>Editar los estilos de texto del patrón</a:t>
            </a:r>
          </a:p>
        </p:txBody>
      </p:sp>
      <p:sp>
        <p:nvSpPr>
          <p:cNvPr id="6" name="Content Placeholder 5"/>
          <p:cNvSpPr>
            <a:spLocks noGrp="1"/>
          </p:cNvSpPr>
          <p:nvPr>
            <p:ph sz="quarter" idx="4"/>
          </p:nvPr>
        </p:nvSpPr>
        <p:spPr>
          <a:xfrm>
            <a:off x="5990888" y="2967788"/>
            <a:ext cx="4754880" cy="3341572"/>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5/24/2018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5/24/2018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5/24/2018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05C68B11-C5A8-448C-8CE9-B1A273C79CFC}" type="datetimeFigureOut">
              <a:rPr lang="en-US" dirty="0"/>
              <a:t>5/24/2018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C7616CA0-919D-4A49-9C8A-62FDFB3A5183}" type="datetimeFigureOut">
              <a:rPr lang="en-US" dirty="0"/>
              <a:t>5/24/2018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‹Nº›</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5/24/2018</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‹Nº›</a:t>
            </a:fld>
            <a:endParaRPr lang="en-US" dirty="0"/>
          </a:p>
        </p:txBody>
      </p:sp>
      <p:cxnSp>
        <p:nvCxnSpPr>
          <p:cNvPr id="8" name="Straight Connector 7"/>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mailto:apcerda@live.com.mx" TargetMode="External"/><Relationship Id="rId1" Type="http://schemas.openxmlformats.org/officeDocument/2006/relationships/slideLayout" Target="../slideLayouts/slideLayout1.xml"/><Relationship Id="rId5" Type="http://schemas.openxmlformats.org/officeDocument/2006/relationships/image" Target="../media/image4.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worldsteel.org/about-steel.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www.reliance-foundry.com/blog/difference-cast-iron-wrough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9ECAB3-9A31-4297-AC75-B7040C55025C}"/>
              </a:ext>
            </a:extLst>
          </p:cNvPr>
          <p:cNvSpPr>
            <a:spLocks noGrp="1"/>
          </p:cNvSpPr>
          <p:nvPr>
            <p:ph type="ctrTitle"/>
          </p:nvPr>
        </p:nvSpPr>
        <p:spPr>
          <a:xfrm>
            <a:off x="1165362" y="1644230"/>
            <a:ext cx="9861273" cy="2483535"/>
          </a:xfrm>
        </p:spPr>
        <p:txBody>
          <a:bodyPr>
            <a:normAutofit fontScale="90000"/>
          </a:bodyPr>
          <a:lstStyle/>
          <a:p>
            <a:pPr algn="ctr"/>
            <a:r>
              <a:rPr lang="es-ES" sz="13800" b="1" dirty="0" err="1"/>
              <a:t>Ferrous</a:t>
            </a:r>
            <a:r>
              <a:rPr lang="es-ES" sz="13800" b="1" dirty="0"/>
              <a:t> </a:t>
            </a:r>
            <a:r>
              <a:rPr lang="es-ES" sz="13800" b="1" dirty="0" err="1"/>
              <a:t>alloys</a:t>
            </a:r>
            <a:r>
              <a:rPr lang="es-ES" sz="13800" b="1" dirty="0"/>
              <a:t> </a:t>
            </a:r>
          </a:p>
        </p:txBody>
      </p:sp>
      <p:sp>
        <p:nvSpPr>
          <p:cNvPr id="3" name="Subtítulo 2">
            <a:extLst>
              <a:ext uri="{FF2B5EF4-FFF2-40B4-BE49-F238E27FC236}">
                <a16:creationId xmlns:a16="http://schemas.microsoft.com/office/drawing/2014/main" id="{1AF13DFA-176D-438E-BBD8-0A7C817831E3}"/>
              </a:ext>
            </a:extLst>
          </p:cNvPr>
          <p:cNvSpPr>
            <a:spLocks noGrp="1"/>
          </p:cNvSpPr>
          <p:nvPr>
            <p:ph type="subTitle" idx="1"/>
          </p:nvPr>
        </p:nvSpPr>
        <p:spPr/>
        <p:txBody>
          <a:bodyPr>
            <a:normAutofit lnSpcReduction="10000"/>
          </a:bodyPr>
          <a:lstStyle/>
          <a:p>
            <a:r>
              <a:rPr lang="es-ES" dirty="0"/>
              <a:t>Ana Paola Cerda Treviño </a:t>
            </a:r>
          </a:p>
          <a:p>
            <a:r>
              <a:rPr lang="es-ES" dirty="0"/>
              <a:t>1798043 </a:t>
            </a:r>
          </a:p>
          <a:p>
            <a:r>
              <a:rPr lang="es-ES" dirty="0"/>
              <a:t>IAE </a:t>
            </a:r>
          </a:p>
          <a:p>
            <a:r>
              <a:rPr lang="es-ES" dirty="0">
                <a:hlinkClick r:id="rId2"/>
              </a:rPr>
              <a:t>apcerda@live.com.mx</a:t>
            </a:r>
            <a:endParaRPr lang="es-ES" dirty="0"/>
          </a:p>
          <a:p>
            <a:r>
              <a:rPr lang="es-ES" dirty="0" err="1"/>
              <a:t>Professor</a:t>
            </a:r>
            <a:r>
              <a:rPr lang="es-ES" dirty="0"/>
              <a:t>: Dr. </a:t>
            </a:r>
            <a:r>
              <a:rPr lang="es-ES" dirty="0" err="1"/>
              <a:t>Krishnan</a:t>
            </a:r>
            <a:r>
              <a:rPr lang="es-ES" dirty="0"/>
              <a:t> </a:t>
            </a:r>
            <a:r>
              <a:rPr lang="es-ES" dirty="0" err="1"/>
              <a:t>Bindu</a:t>
            </a:r>
            <a:r>
              <a:rPr lang="es-ES" dirty="0"/>
              <a:t> </a:t>
            </a:r>
          </a:p>
        </p:txBody>
      </p:sp>
      <p:pic>
        <p:nvPicPr>
          <p:cNvPr id="2052" name="Imagen 1" descr="Resultado de imagen para fime">
            <a:extLst>
              <a:ext uri="{FF2B5EF4-FFF2-40B4-BE49-F238E27FC236}">
                <a16:creationId xmlns:a16="http://schemas.microsoft.com/office/drawing/2014/main" id="{CC802A75-437C-4323-A4BC-0EE152856618}"/>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2449" b="98776" l="1667" r="95000">
                        <a14:foregroundMark x1="28750" y1="23673" x2="28750" y2="23673"/>
                        <a14:foregroundMark x1="27917" y1="20816" x2="13333" y2="43265"/>
                        <a14:foregroundMark x1="13333" y1="43265" x2="22083" y2="68163"/>
                        <a14:foregroundMark x1="22083" y1="68163" x2="47917" y2="83673"/>
                        <a14:foregroundMark x1="47917" y1="83673" x2="74167" y2="86531"/>
                        <a14:foregroundMark x1="74167" y1="86531" x2="90833" y2="63265"/>
                        <a14:foregroundMark x1="90833" y1="63265" x2="86250" y2="33469"/>
                        <a14:foregroundMark x1="86250" y1="33469" x2="65417" y2="11429"/>
                        <a14:foregroundMark x1="65417" y1="11429" x2="38333" y2="8163"/>
                        <a14:foregroundMark x1="38333" y1="8163" x2="23333" y2="18367"/>
                        <a14:foregroundMark x1="67500" y1="6939" x2="39167" y2="2449"/>
                        <a14:foregroundMark x1="39167" y1="2449" x2="21058" y2="10010"/>
                        <a14:foregroundMark x1="12396" y1="16520" x2="4167" y2="37551"/>
                        <a14:foregroundMark x1="4167" y1="37551" x2="5833" y2="66122"/>
                        <a14:foregroundMark x1="5833" y1="66122" x2="21250" y2="88980"/>
                        <a14:foregroundMark x1="21250" y1="88980" x2="46250" y2="98367"/>
                        <a14:foregroundMark x1="46250" y1="98367" x2="73750" y2="93469"/>
                        <a14:foregroundMark x1="73750" y1="93469" x2="92083" y2="72245"/>
                        <a14:foregroundMark x1="92083" y1="72245" x2="96667" y2="44490"/>
                        <a14:foregroundMark x1="96667" y1="44490" x2="89167" y2="17959"/>
                        <a14:foregroundMark x1="89167" y1="17959" x2="64167" y2="5306"/>
                        <a14:foregroundMark x1="64167" y1="5306" x2="86667" y2="20408"/>
                        <a14:foregroundMark x1="86667" y1="20408" x2="95000" y2="38776"/>
                        <a14:foregroundMark x1="6667" y1="30204" x2="2083" y2="58776"/>
                        <a14:foregroundMark x1="2083" y1="58776" x2="14583" y2="70612"/>
                        <a14:foregroundMark x1="31667" y1="6939" x2="59583" y2="2857"/>
                        <a14:foregroundMark x1="59583" y1="2857" x2="68333" y2="6939"/>
                        <a14:foregroundMark x1="81667" y1="28571" x2="54167" y2="12653"/>
                        <a14:foregroundMark x1="54167" y1="12653" x2="60417" y2="40000"/>
                        <a14:foregroundMark x1="60417" y1="40000" x2="86667" y2="48980"/>
                        <a14:foregroundMark x1="86667" y1="48980" x2="77917" y2="27347"/>
                        <a14:foregroundMark x1="63750" y1="30612" x2="74167" y2="33061"/>
                        <a14:foregroundMark x1="75833" y1="87347" x2="50417" y2="98776"/>
                        <a14:foregroundMark x1="50417" y1="98776" x2="27083" y2="87347"/>
                        <a14:backgroundMark x1="7917" y1="17551" x2="16250" y2="8980"/>
                        <a14:backgroundMark x1="13750" y1="9796" x2="14583" y2="13469"/>
                      </a14:backgroundRemoval>
                    </a14:imgEffect>
                  </a14:imgLayer>
                </a14:imgProps>
              </a:ext>
              <a:ext uri="{28A0092B-C50C-407E-A947-70E740481C1C}">
                <a14:useLocalDpi xmlns:a14="http://schemas.microsoft.com/office/drawing/2010/main" val="0"/>
              </a:ext>
            </a:extLst>
          </a:blip>
          <a:srcRect/>
          <a:stretch>
            <a:fillRect/>
          </a:stretch>
        </p:blipFill>
        <p:spPr bwMode="auto">
          <a:xfrm>
            <a:off x="10391033" y="-20461"/>
            <a:ext cx="1800965" cy="1832411"/>
          </a:xfrm>
          <a:prstGeom prst="rect">
            <a:avLst/>
          </a:prstGeom>
          <a:noFill/>
          <a:extLst>
            <a:ext uri="{909E8E84-426E-40DD-AFC4-6F175D3DCCD1}">
              <a14:hiddenFill xmlns:a14="http://schemas.microsoft.com/office/drawing/2010/main">
                <a:solidFill>
                  <a:srgbClr val="FFFFFF"/>
                </a:solidFill>
              </a14:hiddenFill>
            </a:ext>
          </a:extLst>
        </p:spPr>
      </p:pic>
      <p:pic>
        <p:nvPicPr>
          <p:cNvPr id="2051" name="Imagen 2" descr="Resultado de imagen para uanl">
            <a:extLst>
              <a:ext uri="{FF2B5EF4-FFF2-40B4-BE49-F238E27FC236}">
                <a16:creationId xmlns:a16="http://schemas.microsoft.com/office/drawing/2014/main" id="{AE3FBDEB-C9AA-4B2B-870A-1D3A62E458C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48337"/>
            <a:ext cx="1800964" cy="1800964"/>
          </a:xfrm>
          <a:prstGeom prst="rect">
            <a:avLst/>
          </a:prstGeom>
          <a:noFill/>
          <a:extLst>
            <a:ext uri="{909E8E84-426E-40DD-AFC4-6F175D3DCCD1}">
              <a14:hiddenFill xmlns:a14="http://schemas.microsoft.com/office/drawing/2010/main">
                <a:solidFill>
                  <a:srgbClr val="FFFFFF"/>
                </a:solidFill>
              </a14:hiddenFill>
            </a:ext>
          </a:extLst>
        </p:spPr>
      </p:pic>
      <p:sp>
        <p:nvSpPr>
          <p:cNvPr id="9" name="Cuadro de texto 2">
            <a:extLst>
              <a:ext uri="{FF2B5EF4-FFF2-40B4-BE49-F238E27FC236}">
                <a16:creationId xmlns:a16="http://schemas.microsoft.com/office/drawing/2014/main" id="{BD63386C-F208-44B9-9CC6-AF7E7BE294E9}"/>
              </a:ext>
            </a:extLst>
          </p:cNvPr>
          <p:cNvSpPr txBox="1">
            <a:spLocks noChangeArrowheads="1"/>
          </p:cNvSpPr>
          <p:nvPr/>
        </p:nvSpPr>
        <p:spPr bwMode="auto">
          <a:xfrm flipV="1">
            <a:off x="13187363" y="9037638"/>
            <a:ext cx="566737" cy="296862"/>
          </a:xfrm>
          <a:prstGeom prst="rect">
            <a:avLst/>
          </a:prstGeom>
          <a:ln w="9525">
            <a:solidFill>
              <a:srgbClr val="000000"/>
            </a:solidFill>
            <a:miter lim="800000"/>
            <a:headEnd/>
            <a:tailEnd/>
          </a:ln>
        </p:spPr>
        <p:style>
          <a:lnRef idx="0">
            <a:scrgbClr r="0" g="0" b="0"/>
          </a:lnRef>
          <a:fillRef idx="1001">
            <a:schemeClr val="lt1"/>
          </a:fillRef>
          <a:effectRef idx="0">
            <a:scrgbClr r="0" g="0" b="0"/>
          </a:effectRef>
          <a:fontRef idx="major"/>
        </p:style>
        <p:txBody>
          <a:bodyPr rot="0" vert="horz" wrap="square" lIns="91440" tIns="45720" rIns="91440" bIns="45720" anchor="t" anchorCtr="0">
            <a:noAutofit/>
          </a:bodyPr>
          <a:lstStyle/>
          <a:p>
            <a:pPr>
              <a:lnSpc>
                <a:spcPct val="107000"/>
              </a:lnSpc>
              <a:spcAft>
                <a:spcPts val="800"/>
              </a:spcAft>
            </a:pPr>
            <a:r>
              <a:rPr lang="es-MX" sz="1100">
                <a:effectLst/>
                <a:latin typeface="Calibri" panose="020F0502020204030204" pitchFamily="34" charset="0"/>
                <a:ea typeface="Calibri" panose="020F0502020204030204" pitchFamily="34" charset="0"/>
                <a:cs typeface="Times New Roman" panose="02020603050405020304" pitchFamily="18" charset="0"/>
              </a:rPr>
              <a:t> </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5">
            <a:extLst>
              <a:ext uri="{FF2B5EF4-FFF2-40B4-BE49-F238E27FC236}">
                <a16:creationId xmlns:a16="http://schemas.microsoft.com/office/drawing/2014/main" id="{51CD9E1E-3B55-4C68-BA69-3AD0728F70FC}"/>
              </a:ext>
            </a:extLst>
          </p:cNvPr>
          <p:cNvSpPr>
            <a:spLocks noChangeArrowheads="1"/>
          </p:cNvSpPr>
          <p:nvPr/>
        </p:nvSpPr>
        <p:spPr bwMode="auto">
          <a:xfrm>
            <a:off x="1023938" y="33020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11" name="Rectangle 9">
            <a:extLst>
              <a:ext uri="{FF2B5EF4-FFF2-40B4-BE49-F238E27FC236}">
                <a16:creationId xmlns:a16="http://schemas.microsoft.com/office/drawing/2014/main" id="{B77E7962-826D-4D8C-BD78-EB07B0BAF66E}"/>
              </a:ext>
            </a:extLst>
          </p:cNvPr>
          <p:cNvSpPr>
            <a:spLocks noChangeArrowheads="1"/>
          </p:cNvSpPr>
          <p:nvPr/>
        </p:nvSpPr>
        <p:spPr bwMode="auto">
          <a:xfrm>
            <a:off x="6466930" y="6410545"/>
            <a:ext cx="534473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s-MX" altLang="es-ES" sz="1600" b="1" dirty="0">
                <a:latin typeface="Arial" panose="020B0604020202020204" pitchFamily="34" charset="0"/>
                <a:ea typeface="Calibri" panose="020F0502020204030204" pitchFamily="34" charset="0"/>
                <a:cs typeface="Times New Roman" panose="02020603050405020304" pitchFamily="18" charset="0"/>
              </a:rPr>
              <a:t>May 8</a:t>
            </a:r>
            <a:r>
              <a:rPr kumimoji="0" lang="es-MX" altLang="es-ES" sz="16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th 2018, San Nicolás de los Garza, Nuevo León</a:t>
            </a:r>
            <a:r>
              <a:rPr kumimoji="0" lang="es-ES" altLang="es-ES" sz="1100" b="0" i="0" u="none" strike="noStrike" cap="none" normalizeH="0" baseline="0" dirty="0">
                <a:ln>
                  <a:noFill/>
                </a:ln>
                <a:solidFill>
                  <a:schemeClr val="tx1"/>
                </a:solidFill>
                <a:effectLst/>
                <a:latin typeface="Arial" panose="020B0604020202020204" pitchFamily="34" charset="0"/>
              </a:rPr>
              <a:t> </a:t>
            </a: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sp>
        <p:nvSpPr>
          <p:cNvPr id="12" name="Rectángulo 11">
            <a:extLst>
              <a:ext uri="{FF2B5EF4-FFF2-40B4-BE49-F238E27FC236}">
                <a16:creationId xmlns:a16="http://schemas.microsoft.com/office/drawing/2014/main" id="{7E2BF7F4-46CD-4085-861D-04D3449FE2B0}"/>
              </a:ext>
            </a:extLst>
          </p:cNvPr>
          <p:cNvSpPr/>
          <p:nvPr/>
        </p:nvSpPr>
        <p:spPr>
          <a:xfrm>
            <a:off x="195469" y="4795897"/>
            <a:ext cx="7772400" cy="1015663"/>
          </a:xfrm>
          <a:prstGeom prst="rect">
            <a:avLst/>
          </a:prstGeom>
          <a:noFill/>
        </p:spPr>
        <p:txBody>
          <a:bodyPr wrap="square" lIns="91440" tIns="45720" rIns="91440" bIns="45720">
            <a:spAutoFit/>
          </a:bodyPr>
          <a:lstStyle/>
          <a:p>
            <a:pPr lvl="0" defTabSz="914400" eaLnBrk="0" fontAlgn="base" hangingPunct="0">
              <a:spcBef>
                <a:spcPct val="0"/>
              </a:spcBef>
              <a:spcAft>
                <a:spcPct val="0"/>
              </a:spcAft>
            </a:pPr>
            <a:r>
              <a:rPr lang="es-MX" altLang="es-ES" sz="2400" dirty="0">
                <a:ln w="22225">
                  <a:solidFill>
                    <a:schemeClr val="tx1"/>
                  </a:solidFill>
                  <a:prstDash val="solid"/>
                </a:ln>
                <a:latin typeface="Century Gothic" panose="020B0502020202020204" pitchFamily="34" charset="0"/>
                <a:ea typeface="Calibri" panose="020F0502020204030204" pitchFamily="34" charset="0"/>
                <a:cs typeface="Times New Roman" panose="02020603050405020304" pitchFamily="18" charset="0"/>
              </a:rPr>
              <a:t>UNIVERSIDAD AUTÓNOMA DE NUEVO LEÓN</a:t>
            </a:r>
            <a:br>
              <a:rPr lang="es-MX" altLang="es-ES" sz="2400" dirty="0">
                <a:ln w="22225">
                  <a:solidFill>
                    <a:schemeClr val="tx1"/>
                  </a:solidFill>
                  <a:prstDash val="solid"/>
                </a:ln>
                <a:latin typeface="Century Gothic" panose="020B0502020202020204" pitchFamily="34" charset="0"/>
                <a:ea typeface="Calibri" panose="020F0502020204030204" pitchFamily="34" charset="0"/>
                <a:cs typeface="Times New Roman" panose="02020603050405020304" pitchFamily="18" charset="0"/>
              </a:rPr>
            </a:br>
            <a:endParaRPr lang="es-ES" altLang="es-ES" sz="1200" dirty="0">
              <a:ln w="22225">
                <a:solidFill>
                  <a:schemeClr val="tx1"/>
                </a:solidFill>
                <a:prstDash val="solid"/>
              </a:ln>
              <a:latin typeface="Century Gothic" panose="020B0502020202020204" pitchFamily="34" charset="0"/>
            </a:endParaRPr>
          </a:p>
          <a:p>
            <a:pPr lvl="0" defTabSz="914400" eaLnBrk="0" fontAlgn="base" hangingPunct="0">
              <a:spcBef>
                <a:spcPct val="0"/>
              </a:spcBef>
              <a:spcAft>
                <a:spcPct val="0"/>
              </a:spcAft>
            </a:pPr>
            <a:r>
              <a:rPr lang="es-MX" altLang="es-ES" sz="2400" dirty="0">
                <a:ln w="22225">
                  <a:solidFill>
                    <a:schemeClr val="tx1"/>
                  </a:solidFill>
                  <a:prstDash val="solid"/>
                </a:ln>
                <a:latin typeface="Century Gothic" panose="020B0502020202020204" pitchFamily="34" charset="0"/>
                <a:ea typeface="Calibri" panose="020F0502020204030204" pitchFamily="34" charset="0"/>
                <a:cs typeface="Times New Roman" panose="02020603050405020304" pitchFamily="18" charset="0"/>
              </a:rPr>
              <a:t>FACULTAD DE INGENIERÍA MECÁNICA Y ELÉCTRICA</a:t>
            </a:r>
            <a:endParaRPr lang="es-ES" altLang="es-ES" sz="1200" dirty="0">
              <a:ln w="22225">
                <a:solidFill>
                  <a:schemeClr val="tx1"/>
                </a:solidFill>
                <a:prstDash val="solid"/>
              </a:ln>
              <a:latin typeface="Century Gothic" panose="020B0502020202020204" pitchFamily="34" charset="0"/>
            </a:endParaRPr>
          </a:p>
        </p:txBody>
      </p:sp>
    </p:spTree>
    <p:extLst>
      <p:ext uri="{BB962C8B-B14F-4D97-AF65-F5344CB8AC3E}">
        <p14:creationId xmlns:p14="http://schemas.microsoft.com/office/powerpoint/2010/main" val="38675067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3EAF06-E1D2-4EB2-BB13-A954D1BA7273}"/>
              </a:ext>
            </a:extLst>
          </p:cNvPr>
          <p:cNvSpPr>
            <a:spLocks noGrp="1"/>
          </p:cNvSpPr>
          <p:nvPr>
            <p:ph type="title"/>
          </p:nvPr>
        </p:nvSpPr>
        <p:spPr/>
        <p:txBody>
          <a:bodyPr/>
          <a:lstStyle/>
          <a:p>
            <a:r>
              <a:rPr lang="es-ES" dirty="0" err="1"/>
              <a:t>Mechanical</a:t>
            </a:r>
            <a:r>
              <a:rPr lang="es-ES" dirty="0"/>
              <a:t> </a:t>
            </a:r>
            <a:r>
              <a:rPr lang="es-ES" dirty="0" err="1"/>
              <a:t>properties</a:t>
            </a:r>
            <a:r>
              <a:rPr lang="es-ES" dirty="0"/>
              <a:t> </a:t>
            </a:r>
            <a:r>
              <a:rPr lang="es-ES" dirty="0" err="1"/>
              <a:t>of</a:t>
            </a:r>
            <a:r>
              <a:rPr lang="es-ES" dirty="0"/>
              <a:t> </a:t>
            </a:r>
            <a:r>
              <a:rPr lang="es-ES" dirty="0" err="1"/>
              <a:t>cast</a:t>
            </a:r>
            <a:r>
              <a:rPr lang="es-ES" dirty="0"/>
              <a:t> </a:t>
            </a:r>
            <a:r>
              <a:rPr lang="es-ES" dirty="0" err="1"/>
              <a:t>irons</a:t>
            </a:r>
            <a:endParaRPr lang="es-ES" dirty="0"/>
          </a:p>
        </p:txBody>
      </p:sp>
      <p:sp>
        <p:nvSpPr>
          <p:cNvPr id="3" name="Marcador de contenido 2">
            <a:extLst>
              <a:ext uri="{FF2B5EF4-FFF2-40B4-BE49-F238E27FC236}">
                <a16:creationId xmlns:a16="http://schemas.microsoft.com/office/drawing/2014/main" id="{82BB8DA9-B39B-4B01-B11B-D6EBD953E4FA}"/>
              </a:ext>
            </a:extLst>
          </p:cNvPr>
          <p:cNvSpPr>
            <a:spLocks noGrp="1"/>
          </p:cNvSpPr>
          <p:nvPr>
            <p:ph idx="1"/>
          </p:nvPr>
        </p:nvSpPr>
        <p:spPr/>
        <p:txBody>
          <a:bodyPr>
            <a:normAutofit fontScale="92500"/>
          </a:bodyPr>
          <a:lstStyle/>
          <a:p>
            <a:pPr fontAlgn="base"/>
            <a:r>
              <a:rPr lang="en-US" dirty="0"/>
              <a:t>A few common mechanical properties for cast iron include:</a:t>
            </a:r>
          </a:p>
          <a:p>
            <a:pPr fontAlgn="base"/>
            <a:r>
              <a:rPr lang="en-US" b="1" dirty="0"/>
              <a:t>Hardness</a:t>
            </a:r>
            <a:r>
              <a:rPr lang="en-US" dirty="0"/>
              <a:t> – material's resistance to abrasion and indentation</a:t>
            </a:r>
          </a:p>
          <a:p>
            <a:pPr fontAlgn="base"/>
            <a:r>
              <a:rPr lang="en-US" b="1" dirty="0"/>
              <a:t>Toughness</a:t>
            </a:r>
            <a:r>
              <a:rPr lang="en-US" dirty="0"/>
              <a:t> – material’s ability to absorb energy</a:t>
            </a:r>
          </a:p>
          <a:p>
            <a:pPr fontAlgn="base"/>
            <a:r>
              <a:rPr lang="en-US" b="1" dirty="0"/>
              <a:t>Ductility</a:t>
            </a:r>
            <a:r>
              <a:rPr lang="en-US" dirty="0"/>
              <a:t> – material's ability to deform without fracture</a:t>
            </a:r>
          </a:p>
          <a:p>
            <a:pPr fontAlgn="base"/>
            <a:r>
              <a:rPr lang="en-US" b="1" dirty="0"/>
              <a:t>Elasticity</a:t>
            </a:r>
            <a:r>
              <a:rPr lang="en-US" dirty="0"/>
              <a:t> – material's ability to return to its original dimensions after it has been deformed</a:t>
            </a:r>
          </a:p>
          <a:p>
            <a:pPr fontAlgn="base"/>
            <a:r>
              <a:rPr lang="en-US" b="1" dirty="0"/>
              <a:t>Malleability</a:t>
            </a:r>
            <a:r>
              <a:rPr lang="en-US" dirty="0"/>
              <a:t> – material's ability to deform under compression without rupturing</a:t>
            </a:r>
          </a:p>
          <a:p>
            <a:pPr fontAlgn="base"/>
            <a:r>
              <a:rPr lang="en-US" b="1" dirty="0"/>
              <a:t>Tensile strength</a:t>
            </a:r>
            <a:r>
              <a:rPr lang="en-US" dirty="0"/>
              <a:t> – the greatest longitudinal stress a material can bear without tearing apart</a:t>
            </a:r>
          </a:p>
          <a:p>
            <a:pPr fontAlgn="base"/>
            <a:r>
              <a:rPr lang="en-US" b="1" dirty="0"/>
              <a:t>Fatigue strength</a:t>
            </a:r>
            <a:r>
              <a:rPr lang="en-US" dirty="0"/>
              <a:t> – the highest stress that a material can withstand for a given number of cycles without breaking</a:t>
            </a:r>
          </a:p>
          <a:p>
            <a:endParaRPr lang="es-ES" dirty="0"/>
          </a:p>
        </p:txBody>
      </p:sp>
    </p:spTree>
    <p:extLst>
      <p:ext uri="{BB962C8B-B14F-4D97-AF65-F5344CB8AC3E}">
        <p14:creationId xmlns:p14="http://schemas.microsoft.com/office/powerpoint/2010/main" val="3737120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6BB24A-2664-416D-8ABB-A8E42D347CD9}"/>
              </a:ext>
            </a:extLst>
          </p:cNvPr>
          <p:cNvSpPr>
            <a:spLocks noGrp="1"/>
          </p:cNvSpPr>
          <p:nvPr>
            <p:ph type="title"/>
          </p:nvPr>
        </p:nvSpPr>
        <p:spPr/>
        <p:txBody>
          <a:bodyPr/>
          <a:lstStyle/>
          <a:p>
            <a:r>
              <a:rPr lang="es-ES" dirty="0"/>
              <a:t>Gray </a:t>
            </a:r>
            <a:r>
              <a:rPr lang="es-ES" dirty="0" err="1"/>
              <a:t>iron</a:t>
            </a:r>
            <a:endParaRPr lang="es-ES" dirty="0"/>
          </a:p>
        </p:txBody>
      </p:sp>
      <p:sp>
        <p:nvSpPr>
          <p:cNvPr id="4" name="Marcador de contenido 3">
            <a:extLst>
              <a:ext uri="{FF2B5EF4-FFF2-40B4-BE49-F238E27FC236}">
                <a16:creationId xmlns:a16="http://schemas.microsoft.com/office/drawing/2014/main" id="{9134CE42-042D-4022-866E-05985A22D73E}"/>
              </a:ext>
            </a:extLst>
          </p:cNvPr>
          <p:cNvSpPr>
            <a:spLocks noGrp="1"/>
          </p:cNvSpPr>
          <p:nvPr>
            <p:ph idx="1"/>
          </p:nvPr>
        </p:nvSpPr>
        <p:spPr>
          <a:xfrm>
            <a:off x="1024127" y="1596887"/>
            <a:ext cx="9720073" cy="3193695"/>
          </a:xfrm>
          <a:prstGeom prst="rect">
            <a:avLst/>
          </a:prstGeom>
        </p:spPr>
        <p:txBody>
          <a:bodyPr wrap="square">
            <a:spAutoFit/>
          </a:bodyPr>
          <a:lstStyle/>
          <a:p>
            <a:pPr marL="0" indent="0" fontAlgn="base">
              <a:buNone/>
            </a:pPr>
            <a:endParaRPr lang="en-US" b="1" dirty="0">
              <a:solidFill>
                <a:srgbClr val="1F1E1E"/>
              </a:solidFill>
              <a:latin typeface="Open Sans"/>
            </a:endParaRPr>
          </a:p>
          <a:p>
            <a:pPr fontAlgn="base"/>
            <a:r>
              <a:rPr lang="en-US" dirty="0">
                <a:solidFill>
                  <a:srgbClr val="1F1E1E"/>
                </a:solidFill>
                <a:latin typeface="Open Sans"/>
              </a:rPr>
              <a:t>Gray iron is characterized by the flake shape of the graphite molecules in the metal. When the metal is fractured, it happens along the graphite flakes, which gives it the gray color on the fractured metal's </a:t>
            </a:r>
            <a:r>
              <a:rPr lang="en-US" dirty="0" err="1">
                <a:solidFill>
                  <a:srgbClr val="1F1E1E"/>
                </a:solidFill>
                <a:latin typeface="Open Sans"/>
              </a:rPr>
              <a:t>surface,hense</a:t>
            </a:r>
            <a:r>
              <a:rPr lang="en-US" dirty="0">
                <a:solidFill>
                  <a:srgbClr val="1F1E1E"/>
                </a:solidFill>
                <a:latin typeface="Open Sans"/>
              </a:rPr>
              <a:t> the name gray iron. </a:t>
            </a:r>
            <a:br>
              <a:rPr lang="en-US" dirty="0">
                <a:solidFill>
                  <a:srgbClr val="1F1E1E"/>
                </a:solidFill>
                <a:latin typeface="Open Sans"/>
              </a:rPr>
            </a:br>
            <a:endParaRPr lang="en-US" dirty="0">
              <a:solidFill>
                <a:srgbClr val="1F1E1E"/>
              </a:solidFill>
              <a:latin typeface="Open Sans"/>
            </a:endParaRPr>
          </a:p>
          <a:p>
            <a:pPr fontAlgn="base"/>
            <a:r>
              <a:rPr lang="en-US" dirty="0">
                <a:solidFill>
                  <a:srgbClr val="1F1E1E"/>
                </a:solidFill>
                <a:latin typeface="Open Sans"/>
              </a:rPr>
              <a:t>Gray iron is not as ductile as other forms of cast iron and its tensile strength is also lower. However, it is a better thermal conductor and has a higher level of vibration damping it is also easier to machine than other cast irons.</a:t>
            </a:r>
          </a:p>
        </p:txBody>
      </p:sp>
    </p:spTree>
    <p:extLst>
      <p:ext uri="{BB962C8B-B14F-4D97-AF65-F5344CB8AC3E}">
        <p14:creationId xmlns:p14="http://schemas.microsoft.com/office/powerpoint/2010/main" val="2876535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B576E1-60E7-4EC1-BED8-C74BD191F525}"/>
              </a:ext>
            </a:extLst>
          </p:cNvPr>
          <p:cNvSpPr>
            <a:spLocks noGrp="1"/>
          </p:cNvSpPr>
          <p:nvPr>
            <p:ph type="title"/>
          </p:nvPr>
        </p:nvSpPr>
        <p:spPr/>
        <p:txBody>
          <a:bodyPr/>
          <a:lstStyle/>
          <a:p>
            <a:r>
              <a:rPr lang="es-ES" dirty="0"/>
              <a:t>White </a:t>
            </a:r>
            <a:r>
              <a:rPr lang="es-ES" dirty="0" err="1"/>
              <a:t>iron</a:t>
            </a:r>
            <a:endParaRPr lang="es-ES" dirty="0"/>
          </a:p>
        </p:txBody>
      </p:sp>
      <p:sp>
        <p:nvSpPr>
          <p:cNvPr id="3" name="Marcador de contenido 2">
            <a:extLst>
              <a:ext uri="{FF2B5EF4-FFF2-40B4-BE49-F238E27FC236}">
                <a16:creationId xmlns:a16="http://schemas.microsoft.com/office/drawing/2014/main" id="{C2E37332-BF9B-415F-927B-18F07621F325}"/>
              </a:ext>
            </a:extLst>
          </p:cNvPr>
          <p:cNvSpPr>
            <a:spLocks noGrp="1"/>
          </p:cNvSpPr>
          <p:nvPr>
            <p:ph idx="1"/>
          </p:nvPr>
        </p:nvSpPr>
        <p:spPr>
          <a:xfrm>
            <a:off x="717453" y="1454599"/>
            <a:ext cx="10265899" cy="4818185"/>
          </a:xfrm>
        </p:spPr>
        <p:txBody>
          <a:bodyPr>
            <a:normAutofit/>
          </a:bodyPr>
          <a:lstStyle/>
          <a:p>
            <a:pPr fontAlgn="base"/>
            <a:endParaRPr lang="en-US" b="1" dirty="0"/>
          </a:p>
          <a:p>
            <a:pPr fontAlgn="base"/>
            <a:r>
              <a:rPr lang="en-US" dirty="0"/>
              <a:t>With the right carbon content and a high cooling rate, carbon atoms combine with iron to form iron carbide. This means that there are little to no free graphite molecules in the solidified material. </a:t>
            </a:r>
          </a:p>
          <a:p>
            <a:pPr fontAlgn="base"/>
            <a:endParaRPr lang="en-US" dirty="0"/>
          </a:p>
          <a:p>
            <a:pPr fontAlgn="base"/>
            <a:r>
              <a:rPr lang="en-US" dirty="0"/>
              <a:t>The cementite microcrystalline structure is hard and brittle with a high compressive strength and good wear resistance. </a:t>
            </a:r>
          </a:p>
          <a:p>
            <a:pPr fontAlgn="base"/>
            <a:endParaRPr lang="en-US" dirty="0"/>
          </a:p>
          <a:p>
            <a:pPr fontAlgn="base"/>
            <a:r>
              <a:rPr lang="en-US" dirty="0"/>
              <a:t>The addition of chromium and nickel alloys gives this product excellent properties for low impact, sliding abrasion applications.</a:t>
            </a:r>
          </a:p>
          <a:p>
            <a:endParaRPr lang="es-ES" dirty="0"/>
          </a:p>
        </p:txBody>
      </p:sp>
    </p:spTree>
    <p:extLst>
      <p:ext uri="{BB962C8B-B14F-4D97-AF65-F5344CB8AC3E}">
        <p14:creationId xmlns:p14="http://schemas.microsoft.com/office/powerpoint/2010/main" val="10330398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C390AF-E42B-4986-AD93-622C22412217}"/>
              </a:ext>
            </a:extLst>
          </p:cNvPr>
          <p:cNvSpPr>
            <a:spLocks noGrp="1"/>
          </p:cNvSpPr>
          <p:nvPr>
            <p:ph type="title"/>
          </p:nvPr>
        </p:nvSpPr>
        <p:spPr/>
        <p:txBody>
          <a:bodyPr/>
          <a:lstStyle/>
          <a:p>
            <a:r>
              <a:rPr lang="es-ES" dirty="0" err="1"/>
              <a:t>Malleable</a:t>
            </a:r>
            <a:r>
              <a:rPr lang="es-ES" dirty="0"/>
              <a:t> </a:t>
            </a:r>
            <a:r>
              <a:rPr lang="es-ES" dirty="0" err="1"/>
              <a:t>iron</a:t>
            </a:r>
            <a:endParaRPr lang="es-ES" dirty="0"/>
          </a:p>
        </p:txBody>
      </p:sp>
      <p:sp>
        <p:nvSpPr>
          <p:cNvPr id="3" name="Marcador de contenido 2">
            <a:extLst>
              <a:ext uri="{FF2B5EF4-FFF2-40B4-BE49-F238E27FC236}">
                <a16:creationId xmlns:a16="http://schemas.microsoft.com/office/drawing/2014/main" id="{D1423DB6-62D7-42A2-9A58-8F2FE3617C5E}"/>
              </a:ext>
            </a:extLst>
          </p:cNvPr>
          <p:cNvSpPr>
            <a:spLocks noGrp="1"/>
          </p:cNvSpPr>
          <p:nvPr>
            <p:ph idx="1"/>
          </p:nvPr>
        </p:nvSpPr>
        <p:spPr/>
        <p:txBody>
          <a:bodyPr/>
          <a:lstStyle/>
          <a:p>
            <a:pPr fontAlgn="base"/>
            <a:r>
              <a:rPr lang="en-US" dirty="0"/>
              <a:t>White iron can be further processed into malleable iron through a process of heat treatment. An extended program of heating and cooling, results in the breakdown of the iron carbide molecules, releasing free graphite molecules into the iron. Different cooling rates, and the addition of alloys, produces a malleable iron with a microcrystalline structure.</a:t>
            </a:r>
          </a:p>
          <a:p>
            <a:endParaRPr lang="es-ES" dirty="0"/>
          </a:p>
        </p:txBody>
      </p:sp>
    </p:spTree>
    <p:extLst>
      <p:ext uri="{BB962C8B-B14F-4D97-AF65-F5344CB8AC3E}">
        <p14:creationId xmlns:p14="http://schemas.microsoft.com/office/powerpoint/2010/main" val="30176292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ECAF3B-877F-41D3-876C-85A7D89211C1}"/>
              </a:ext>
            </a:extLst>
          </p:cNvPr>
          <p:cNvSpPr>
            <a:spLocks noGrp="1"/>
          </p:cNvSpPr>
          <p:nvPr>
            <p:ph type="title"/>
          </p:nvPr>
        </p:nvSpPr>
        <p:spPr/>
        <p:txBody>
          <a:bodyPr/>
          <a:lstStyle/>
          <a:p>
            <a:r>
              <a:rPr lang="es-ES" dirty="0" err="1"/>
              <a:t>Ductile</a:t>
            </a:r>
            <a:r>
              <a:rPr lang="es-ES" dirty="0"/>
              <a:t> </a:t>
            </a:r>
            <a:r>
              <a:rPr lang="es-ES" dirty="0" err="1"/>
              <a:t>iron</a:t>
            </a:r>
            <a:endParaRPr lang="es-ES" dirty="0"/>
          </a:p>
        </p:txBody>
      </p:sp>
      <p:sp>
        <p:nvSpPr>
          <p:cNvPr id="3" name="Marcador de contenido 2">
            <a:extLst>
              <a:ext uri="{FF2B5EF4-FFF2-40B4-BE49-F238E27FC236}">
                <a16:creationId xmlns:a16="http://schemas.microsoft.com/office/drawing/2014/main" id="{675136BB-A015-4A5F-ADA5-F116A39334AE}"/>
              </a:ext>
            </a:extLst>
          </p:cNvPr>
          <p:cNvSpPr>
            <a:spLocks noGrp="1"/>
          </p:cNvSpPr>
          <p:nvPr>
            <p:ph idx="1"/>
          </p:nvPr>
        </p:nvSpPr>
        <p:spPr/>
        <p:txBody>
          <a:bodyPr/>
          <a:lstStyle/>
          <a:p>
            <a:pPr fontAlgn="base"/>
            <a:r>
              <a:rPr lang="en-US" dirty="0"/>
              <a:t>Ductile iron, or nodular iron, obtains its special properties through the addition of magnesium into the alloy. The presence of magnesium causes the graphite to form in a spheroid shape as opposed to the flakes of gray iron. </a:t>
            </a:r>
            <a:br>
              <a:rPr lang="en-US" dirty="0"/>
            </a:br>
            <a:br>
              <a:rPr lang="en-US" dirty="0"/>
            </a:br>
            <a:br>
              <a:rPr lang="en-US" dirty="0"/>
            </a:br>
            <a:r>
              <a:rPr lang="en-US" dirty="0"/>
              <a:t>Different grades of ductile iron can formed by manipulating the microcrystalline structure, this can be achieved through the casting process, or through heat treatment, as a downstream processing step.</a:t>
            </a:r>
          </a:p>
          <a:p>
            <a:pPr fontAlgn="base"/>
            <a:endParaRPr lang="es-ES" dirty="0"/>
          </a:p>
        </p:txBody>
      </p:sp>
    </p:spTree>
    <p:extLst>
      <p:ext uri="{BB962C8B-B14F-4D97-AF65-F5344CB8AC3E}">
        <p14:creationId xmlns:p14="http://schemas.microsoft.com/office/powerpoint/2010/main" val="34125033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D8A3A5-5842-4790-83B9-064743660B61}"/>
              </a:ext>
            </a:extLst>
          </p:cNvPr>
          <p:cNvSpPr>
            <a:spLocks noGrp="1"/>
          </p:cNvSpPr>
          <p:nvPr>
            <p:ph type="title"/>
          </p:nvPr>
        </p:nvSpPr>
        <p:spPr/>
        <p:txBody>
          <a:bodyPr/>
          <a:lstStyle/>
          <a:p>
            <a:r>
              <a:rPr lang="es-ES" dirty="0" err="1"/>
              <a:t>Compacted</a:t>
            </a:r>
            <a:r>
              <a:rPr lang="es-ES" dirty="0"/>
              <a:t> </a:t>
            </a:r>
            <a:r>
              <a:rPr lang="es-ES" dirty="0" err="1"/>
              <a:t>graphite</a:t>
            </a:r>
            <a:r>
              <a:rPr lang="es-ES" dirty="0"/>
              <a:t> </a:t>
            </a:r>
            <a:r>
              <a:rPr lang="es-ES" dirty="0" err="1"/>
              <a:t>iron</a:t>
            </a:r>
            <a:endParaRPr lang="es-ES" dirty="0"/>
          </a:p>
        </p:txBody>
      </p:sp>
      <p:sp>
        <p:nvSpPr>
          <p:cNvPr id="3" name="Marcador de contenido 2">
            <a:extLst>
              <a:ext uri="{FF2B5EF4-FFF2-40B4-BE49-F238E27FC236}">
                <a16:creationId xmlns:a16="http://schemas.microsoft.com/office/drawing/2014/main" id="{E9AEC2D7-935B-4C21-A407-5AF62F493C78}"/>
              </a:ext>
            </a:extLst>
          </p:cNvPr>
          <p:cNvSpPr>
            <a:spLocks noGrp="1"/>
          </p:cNvSpPr>
          <p:nvPr>
            <p:ph idx="1"/>
          </p:nvPr>
        </p:nvSpPr>
        <p:spPr/>
        <p:txBody>
          <a:bodyPr/>
          <a:lstStyle/>
          <a:p>
            <a:pPr fontAlgn="base"/>
            <a:r>
              <a:rPr lang="en-US" dirty="0"/>
              <a:t>Compacted graphite iron has a graphite structure and associated properties that are a mix of gray and white iron.</a:t>
            </a:r>
            <a:br>
              <a:rPr lang="en-US" dirty="0"/>
            </a:br>
            <a:br>
              <a:rPr lang="en-US" dirty="0"/>
            </a:br>
            <a:br>
              <a:rPr lang="en-US" dirty="0"/>
            </a:br>
            <a:r>
              <a:rPr lang="en-US" dirty="0"/>
              <a:t> The microcrystalline structure is formed around blunt flakes of graphite which are interconnected. </a:t>
            </a:r>
            <a:br>
              <a:rPr lang="en-US" dirty="0"/>
            </a:br>
            <a:endParaRPr lang="en-US" dirty="0"/>
          </a:p>
          <a:p>
            <a:pPr fontAlgn="base"/>
            <a:r>
              <a:rPr lang="en-US" dirty="0"/>
              <a:t>Compacted graphite iron has a higher tensile strength and improved ductility compared to gray iron. The microcrystalline structure and properties can be adjusted through heat treatment or the addition of other alloys.</a:t>
            </a:r>
          </a:p>
          <a:p>
            <a:endParaRPr lang="es-ES" dirty="0"/>
          </a:p>
        </p:txBody>
      </p:sp>
    </p:spTree>
    <p:extLst>
      <p:ext uri="{BB962C8B-B14F-4D97-AF65-F5344CB8AC3E}">
        <p14:creationId xmlns:p14="http://schemas.microsoft.com/office/powerpoint/2010/main" val="16711685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5CF60C-BB67-49B0-BEE1-F39F58D98F44}"/>
              </a:ext>
            </a:extLst>
          </p:cNvPr>
          <p:cNvSpPr>
            <a:spLocks noGrp="1"/>
          </p:cNvSpPr>
          <p:nvPr>
            <p:ph type="title"/>
          </p:nvPr>
        </p:nvSpPr>
        <p:spPr/>
        <p:txBody>
          <a:bodyPr/>
          <a:lstStyle/>
          <a:p>
            <a:r>
              <a:rPr lang="es-ES" dirty="0" err="1"/>
              <a:t>Conclusion</a:t>
            </a:r>
            <a:endParaRPr lang="es-ES" dirty="0"/>
          </a:p>
        </p:txBody>
      </p:sp>
      <p:sp>
        <p:nvSpPr>
          <p:cNvPr id="3" name="Marcador de contenido 2">
            <a:extLst>
              <a:ext uri="{FF2B5EF4-FFF2-40B4-BE49-F238E27FC236}">
                <a16:creationId xmlns:a16="http://schemas.microsoft.com/office/drawing/2014/main" id="{86D12D5F-AFB1-4114-B799-DDB1F0DC806D}"/>
              </a:ext>
            </a:extLst>
          </p:cNvPr>
          <p:cNvSpPr>
            <a:spLocks noGrp="1"/>
          </p:cNvSpPr>
          <p:nvPr>
            <p:ph idx="1"/>
          </p:nvPr>
        </p:nvSpPr>
        <p:spPr/>
        <p:txBody>
          <a:bodyPr>
            <a:normAutofit/>
          </a:bodyPr>
          <a:lstStyle/>
          <a:p>
            <a:pPr marL="0" indent="0">
              <a:buNone/>
            </a:pPr>
            <a:r>
              <a:rPr lang="es-ES" sz="3200" dirty="0"/>
              <a:t>In </a:t>
            </a:r>
            <a:r>
              <a:rPr lang="es-ES" sz="3200" dirty="0" err="1"/>
              <a:t>conclusion</a:t>
            </a:r>
            <a:r>
              <a:rPr lang="es-ES" sz="3200" dirty="0"/>
              <a:t>, Steel and </a:t>
            </a:r>
            <a:r>
              <a:rPr lang="es-ES" sz="3200" dirty="0" err="1"/>
              <a:t>iron</a:t>
            </a:r>
            <a:r>
              <a:rPr lang="es-ES" sz="3200" dirty="0"/>
              <a:t> are </a:t>
            </a:r>
            <a:r>
              <a:rPr lang="es-ES" sz="3200" dirty="0" err="1"/>
              <a:t>both</a:t>
            </a:r>
            <a:r>
              <a:rPr lang="es-ES" sz="3200" dirty="0"/>
              <a:t> </a:t>
            </a:r>
            <a:r>
              <a:rPr lang="es-ES" sz="3200" dirty="0" err="1"/>
              <a:t>very</a:t>
            </a:r>
            <a:r>
              <a:rPr lang="es-ES" sz="3200" dirty="0"/>
              <a:t> </a:t>
            </a:r>
            <a:r>
              <a:rPr lang="es-ES" sz="3200" dirty="0" err="1"/>
              <a:t>important</a:t>
            </a:r>
            <a:r>
              <a:rPr lang="es-ES" sz="3200" dirty="0"/>
              <a:t> </a:t>
            </a:r>
            <a:r>
              <a:rPr lang="es-ES" sz="3200" dirty="0" err="1"/>
              <a:t>materials</a:t>
            </a:r>
            <a:r>
              <a:rPr lang="es-ES" sz="3200" dirty="0"/>
              <a:t> </a:t>
            </a:r>
            <a:r>
              <a:rPr lang="es-ES" sz="3200" dirty="0" err="1"/>
              <a:t>for</a:t>
            </a:r>
            <a:r>
              <a:rPr lang="es-ES" sz="3200" dirty="0"/>
              <a:t> </a:t>
            </a:r>
            <a:r>
              <a:rPr lang="es-ES" sz="3200" dirty="0" err="1"/>
              <a:t>engineering</a:t>
            </a:r>
            <a:r>
              <a:rPr lang="es-ES" sz="3200" dirty="0"/>
              <a:t>, and </a:t>
            </a:r>
            <a:r>
              <a:rPr lang="es-ES" sz="3200" dirty="0" err="1"/>
              <a:t>this</a:t>
            </a:r>
            <a:r>
              <a:rPr lang="es-ES" sz="3200" dirty="0"/>
              <a:t> </a:t>
            </a:r>
            <a:r>
              <a:rPr lang="es-ES" sz="3200" dirty="0" err="1"/>
              <a:t>is</a:t>
            </a:r>
            <a:r>
              <a:rPr lang="es-ES" sz="3200" dirty="0"/>
              <a:t> </a:t>
            </a:r>
            <a:r>
              <a:rPr lang="es-ES" sz="3200" dirty="0" err="1"/>
              <a:t>due</a:t>
            </a:r>
            <a:r>
              <a:rPr lang="es-ES" sz="3200" dirty="0"/>
              <a:t> </a:t>
            </a:r>
            <a:r>
              <a:rPr lang="es-ES" sz="3200" dirty="0" err="1"/>
              <a:t>to</a:t>
            </a:r>
            <a:r>
              <a:rPr lang="es-ES" sz="3200" dirty="0"/>
              <a:t> </a:t>
            </a:r>
            <a:r>
              <a:rPr lang="es-ES" sz="3200" dirty="0" err="1"/>
              <a:t>their</a:t>
            </a:r>
            <a:r>
              <a:rPr lang="es-ES" sz="3200" dirty="0"/>
              <a:t> </a:t>
            </a:r>
            <a:r>
              <a:rPr lang="es-ES" sz="3200" dirty="0" err="1"/>
              <a:t>unique</a:t>
            </a:r>
            <a:r>
              <a:rPr lang="es-ES" sz="3200" dirty="0"/>
              <a:t> </a:t>
            </a:r>
            <a:r>
              <a:rPr lang="es-ES" sz="3200" dirty="0" err="1"/>
              <a:t>properties</a:t>
            </a:r>
            <a:r>
              <a:rPr lang="es-ES" sz="3200" dirty="0"/>
              <a:t>, </a:t>
            </a:r>
            <a:r>
              <a:rPr lang="es-ES" sz="3200" dirty="0" err="1"/>
              <a:t>even</a:t>
            </a:r>
            <a:r>
              <a:rPr lang="es-ES" sz="3200" dirty="0"/>
              <a:t> so </a:t>
            </a:r>
            <a:r>
              <a:rPr lang="es-ES" sz="3200" dirty="0" err="1"/>
              <a:t>they</a:t>
            </a:r>
            <a:r>
              <a:rPr lang="es-ES" sz="3200" dirty="0"/>
              <a:t> </a:t>
            </a:r>
            <a:r>
              <a:rPr lang="es-ES" sz="3200" dirty="0" err="1"/>
              <a:t>cannot</a:t>
            </a:r>
            <a:r>
              <a:rPr lang="es-ES" sz="3200" dirty="0"/>
              <a:t> be </a:t>
            </a:r>
            <a:r>
              <a:rPr lang="es-ES" sz="3200" dirty="0" err="1"/>
              <a:t>used</a:t>
            </a:r>
            <a:r>
              <a:rPr lang="es-ES" sz="3200" dirty="0"/>
              <a:t> in </a:t>
            </a:r>
            <a:r>
              <a:rPr lang="es-ES" sz="3200" dirty="0" err="1"/>
              <a:t>every</a:t>
            </a:r>
            <a:r>
              <a:rPr lang="es-ES" sz="3200" dirty="0"/>
              <a:t> </a:t>
            </a:r>
            <a:r>
              <a:rPr lang="es-ES" sz="3200" dirty="0" err="1"/>
              <a:t>field</a:t>
            </a:r>
            <a:r>
              <a:rPr lang="es-ES" sz="3200" dirty="0"/>
              <a:t> </a:t>
            </a:r>
            <a:r>
              <a:rPr lang="es-ES" sz="3200" dirty="0" err="1"/>
              <a:t>or</a:t>
            </a:r>
            <a:r>
              <a:rPr lang="es-ES" sz="3200" dirty="0"/>
              <a:t> </a:t>
            </a:r>
            <a:r>
              <a:rPr lang="es-ES" sz="3200" dirty="0" err="1"/>
              <a:t>to</a:t>
            </a:r>
            <a:r>
              <a:rPr lang="es-ES" sz="3200" dirty="0"/>
              <a:t> </a:t>
            </a:r>
            <a:r>
              <a:rPr lang="es-ES" sz="3200" dirty="0" err="1"/>
              <a:t>build</a:t>
            </a:r>
            <a:r>
              <a:rPr lang="es-ES" sz="3200" dirty="0"/>
              <a:t> </a:t>
            </a:r>
            <a:r>
              <a:rPr lang="es-ES" sz="3200" dirty="0" err="1"/>
              <a:t>just</a:t>
            </a:r>
            <a:r>
              <a:rPr lang="es-ES" sz="3200" dirty="0"/>
              <a:t> </a:t>
            </a:r>
            <a:r>
              <a:rPr lang="es-ES" sz="3200" dirty="0" err="1"/>
              <a:t>anything</a:t>
            </a:r>
            <a:r>
              <a:rPr lang="es-ES" sz="3200" dirty="0"/>
              <a:t>, </a:t>
            </a:r>
            <a:r>
              <a:rPr lang="es-ES" sz="3200" dirty="0" err="1"/>
              <a:t>they</a:t>
            </a:r>
            <a:r>
              <a:rPr lang="es-ES" sz="3200" dirty="0"/>
              <a:t> are </a:t>
            </a:r>
            <a:r>
              <a:rPr lang="es-ES" sz="3200" dirty="0" err="1"/>
              <a:t>mostly</a:t>
            </a:r>
            <a:r>
              <a:rPr lang="es-ES" sz="3200" dirty="0"/>
              <a:t> </a:t>
            </a:r>
            <a:r>
              <a:rPr lang="es-ES" sz="3200" dirty="0" err="1"/>
              <a:t>used</a:t>
            </a:r>
            <a:r>
              <a:rPr lang="es-ES" sz="3200" dirty="0"/>
              <a:t> </a:t>
            </a:r>
            <a:r>
              <a:rPr lang="es-ES" sz="3200" dirty="0" err="1"/>
              <a:t>for</a:t>
            </a:r>
            <a:r>
              <a:rPr lang="es-ES" sz="3200" dirty="0"/>
              <a:t> </a:t>
            </a:r>
            <a:r>
              <a:rPr lang="es-ES" sz="3200" dirty="0" err="1"/>
              <a:t>building</a:t>
            </a:r>
            <a:r>
              <a:rPr lang="es-ES" sz="3200" dirty="0"/>
              <a:t> </a:t>
            </a:r>
            <a:r>
              <a:rPr lang="es-ES" sz="3200" dirty="0" err="1"/>
              <a:t>very</a:t>
            </a:r>
            <a:r>
              <a:rPr lang="es-ES" sz="3200" dirty="0"/>
              <a:t> </a:t>
            </a:r>
            <a:r>
              <a:rPr lang="es-ES" sz="3200" dirty="0" err="1"/>
              <a:t>strong</a:t>
            </a:r>
            <a:r>
              <a:rPr lang="es-ES" sz="3200" dirty="0"/>
              <a:t> and stress </a:t>
            </a:r>
            <a:r>
              <a:rPr lang="es-ES" sz="3200" dirty="0" err="1"/>
              <a:t>resistant</a:t>
            </a:r>
            <a:r>
              <a:rPr lang="es-ES" sz="3200" dirty="0"/>
              <a:t> </a:t>
            </a:r>
            <a:r>
              <a:rPr lang="es-ES" sz="3200" dirty="0" err="1"/>
              <a:t>products</a:t>
            </a:r>
            <a:r>
              <a:rPr lang="es-ES" sz="3200" dirty="0"/>
              <a:t>. </a:t>
            </a:r>
            <a:r>
              <a:rPr lang="es-ES" sz="3200" dirty="0" err="1"/>
              <a:t>But</a:t>
            </a:r>
            <a:r>
              <a:rPr lang="es-ES" sz="3200" dirty="0"/>
              <a:t> in </a:t>
            </a:r>
            <a:r>
              <a:rPr lang="es-ES" sz="3200" dirty="0" err="1"/>
              <a:t>the</a:t>
            </a:r>
            <a:r>
              <a:rPr lang="es-ES" sz="3200" dirty="0"/>
              <a:t> </a:t>
            </a:r>
            <a:r>
              <a:rPr lang="es-ES" sz="3200" dirty="0" err="1"/>
              <a:t>end</a:t>
            </a:r>
            <a:r>
              <a:rPr lang="es-ES" sz="3200" dirty="0"/>
              <a:t> </a:t>
            </a:r>
            <a:r>
              <a:rPr lang="es-ES" sz="3200" dirty="0" err="1"/>
              <a:t>this</a:t>
            </a:r>
            <a:r>
              <a:rPr lang="es-ES" sz="3200" dirty="0"/>
              <a:t> </a:t>
            </a:r>
            <a:r>
              <a:rPr lang="es-ES" sz="3200" dirty="0" err="1"/>
              <a:t>ultimately</a:t>
            </a:r>
            <a:r>
              <a:rPr lang="es-ES" sz="3200" dirty="0"/>
              <a:t> </a:t>
            </a:r>
            <a:r>
              <a:rPr lang="es-ES" sz="3200" dirty="0" err="1"/>
              <a:t>depends</a:t>
            </a:r>
            <a:r>
              <a:rPr lang="es-ES" sz="3200" dirty="0"/>
              <a:t> </a:t>
            </a:r>
            <a:r>
              <a:rPr lang="es-ES" sz="3200" dirty="0" err="1"/>
              <a:t>on</a:t>
            </a:r>
            <a:r>
              <a:rPr lang="es-ES" sz="3200" dirty="0"/>
              <a:t> </a:t>
            </a:r>
            <a:r>
              <a:rPr lang="es-ES" sz="3200" dirty="0" err="1"/>
              <a:t>the</a:t>
            </a:r>
            <a:r>
              <a:rPr lang="es-ES" sz="3200" dirty="0"/>
              <a:t> </a:t>
            </a:r>
            <a:r>
              <a:rPr lang="es-ES" sz="3200" dirty="0" err="1"/>
              <a:t>mission</a:t>
            </a:r>
            <a:r>
              <a:rPr lang="es-ES" sz="3200" dirty="0"/>
              <a:t> </a:t>
            </a:r>
            <a:r>
              <a:rPr lang="es-ES" sz="3200" dirty="0" err="1"/>
              <a:t>assigned</a:t>
            </a:r>
            <a:r>
              <a:rPr lang="es-ES" sz="3200" dirty="0"/>
              <a:t> </a:t>
            </a:r>
            <a:r>
              <a:rPr lang="es-ES" sz="3200" dirty="0" err="1"/>
              <a:t>to</a:t>
            </a:r>
            <a:r>
              <a:rPr lang="es-ES" sz="3200" dirty="0"/>
              <a:t> </a:t>
            </a:r>
            <a:r>
              <a:rPr lang="es-ES" sz="3200" dirty="0" err="1"/>
              <a:t>them</a:t>
            </a:r>
            <a:r>
              <a:rPr lang="es-ES" sz="3200" dirty="0"/>
              <a:t>, </a:t>
            </a:r>
            <a:r>
              <a:rPr lang="es-ES" sz="3200" dirty="0" err="1"/>
              <a:t>which</a:t>
            </a:r>
            <a:r>
              <a:rPr lang="es-ES" sz="3200" dirty="0"/>
              <a:t> </a:t>
            </a:r>
            <a:r>
              <a:rPr lang="es-ES" sz="3200" dirty="0" err="1"/>
              <a:t>is</a:t>
            </a:r>
            <a:r>
              <a:rPr lang="es-ES" sz="3200" dirty="0"/>
              <a:t> </a:t>
            </a:r>
            <a:r>
              <a:rPr lang="es-ES" sz="3200" dirty="0" err="1"/>
              <a:t>why</a:t>
            </a:r>
            <a:r>
              <a:rPr lang="es-ES" sz="3200" dirty="0"/>
              <a:t> </a:t>
            </a:r>
            <a:r>
              <a:rPr lang="es-ES" sz="3200" dirty="0" err="1"/>
              <a:t>alloys</a:t>
            </a:r>
            <a:r>
              <a:rPr lang="es-ES" sz="3200" dirty="0"/>
              <a:t> are </a:t>
            </a:r>
            <a:r>
              <a:rPr lang="es-ES" sz="3200" dirty="0" err="1"/>
              <a:t>very</a:t>
            </a:r>
            <a:r>
              <a:rPr lang="es-ES" sz="3200" dirty="0"/>
              <a:t> </a:t>
            </a:r>
            <a:r>
              <a:rPr lang="es-ES" sz="3200" dirty="0" err="1"/>
              <a:t>useful</a:t>
            </a:r>
            <a:r>
              <a:rPr lang="es-ES" sz="3200" dirty="0"/>
              <a:t>, so </a:t>
            </a:r>
            <a:r>
              <a:rPr lang="es-ES" sz="3200" dirty="0" err="1"/>
              <a:t>that</a:t>
            </a:r>
            <a:r>
              <a:rPr lang="es-ES" sz="3200" dirty="0"/>
              <a:t> </a:t>
            </a:r>
            <a:r>
              <a:rPr lang="es-ES" sz="3200" dirty="0" err="1"/>
              <a:t>they</a:t>
            </a:r>
            <a:r>
              <a:rPr lang="es-ES" sz="3200" dirty="0"/>
              <a:t> can </a:t>
            </a:r>
            <a:r>
              <a:rPr lang="es-ES" sz="3200" dirty="0" err="1"/>
              <a:t>have</a:t>
            </a:r>
            <a:r>
              <a:rPr lang="es-ES" sz="3200" dirty="0"/>
              <a:t> </a:t>
            </a:r>
            <a:r>
              <a:rPr lang="es-ES" sz="3200" dirty="0" err="1"/>
              <a:t>whatever</a:t>
            </a:r>
            <a:r>
              <a:rPr lang="es-ES" sz="3200" dirty="0"/>
              <a:t> </a:t>
            </a:r>
            <a:r>
              <a:rPr lang="es-ES" sz="3200" dirty="0" err="1"/>
              <a:t>properties</a:t>
            </a:r>
            <a:r>
              <a:rPr lang="es-ES" sz="3200" dirty="0"/>
              <a:t> </a:t>
            </a:r>
            <a:r>
              <a:rPr lang="es-ES" sz="3200" dirty="0" err="1"/>
              <a:t>they</a:t>
            </a:r>
            <a:r>
              <a:rPr lang="es-ES" sz="3200" dirty="0"/>
              <a:t> </a:t>
            </a:r>
            <a:r>
              <a:rPr lang="es-ES" sz="3200" dirty="0" err="1"/>
              <a:t>may</a:t>
            </a:r>
            <a:r>
              <a:rPr lang="es-ES" sz="3200" dirty="0"/>
              <a:t> </a:t>
            </a:r>
            <a:r>
              <a:rPr lang="es-ES" sz="3200" dirty="0" err="1"/>
              <a:t>need</a:t>
            </a:r>
            <a:r>
              <a:rPr lang="es-ES" sz="3200" dirty="0"/>
              <a:t>.</a:t>
            </a:r>
          </a:p>
        </p:txBody>
      </p:sp>
    </p:spTree>
    <p:extLst>
      <p:ext uri="{BB962C8B-B14F-4D97-AF65-F5344CB8AC3E}">
        <p14:creationId xmlns:p14="http://schemas.microsoft.com/office/powerpoint/2010/main" val="2081808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9FE09E-8CA6-4E46-B372-44470E6D8B64}"/>
              </a:ext>
            </a:extLst>
          </p:cNvPr>
          <p:cNvSpPr>
            <a:spLocks noGrp="1"/>
          </p:cNvSpPr>
          <p:nvPr>
            <p:ph type="title"/>
          </p:nvPr>
        </p:nvSpPr>
        <p:spPr/>
        <p:txBody>
          <a:bodyPr/>
          <a:lstStyle/>
          <a:p>
            <a:r>
              <a:rPr lang="es-ES" dirty="0" err="1"/>
              <a:t>Bibliography</a:t>
            </a:r>
            <a:r>
              <a:rPr lang="es-ES" dirty="0"/>
              <a:t> </a:t>
            </a:r>
          </a:p>
        </p:txBody>
      </p:sp>
      <p:sp>
        <p:nvSpPr>
          <p:cNvPr id="3" name="Marcador de contenido 2">
            <a:extLst>
              <a:ext uri="{FF2B5EF4-FFF2-40B4-BE49-F238E27FC236}">
                <a16:creationId xmlns:a16="http://schemas.microsoft.com/office/drawing/2014/main" id="{3247872E-322D-4300-BACD-608B908F461B}"/>
              </a:ext>
            </a:extLst>
          </p:cNvPr>
          <p:cNvSpPr>
            <a:spLocks noGrp="1"/>
          </p:cNvSpPr>
          <p:nvPr>
            <p:ph idx="1"/>
          </p:nvPr>
        </p:nvSpPr>
        <p:spPr/>
        <p:txBody>
          <a:bodyPr>
            <a:normAutofit fontScale="92500"/>
          </a:bodyPr>
          <a:lstStyle/>
          <a:p>
            <a:r>
              <a:rPr lang="es-ES" dirty="0" err="1"/>
              <a:t>Cited</a:t>
            </a:r>
            <a:r>
              <a:rPr lang="es-ES" dirty="0"/>
              <a:t> </a:t>
            </a:r>
            <a:r>
              <a:rPr lang="es-ES" dirty="0" err="1"/>
              <a:t>websites</a:t>
            </a:r>
            <a:r>
              <a:rPr lang="es-ES" dirty="0"/>
              <a:t>: </a:t>
            </a:r>
            <a:br>
              <a:rPr lang="es-ES" dirty="0"/>
            </a:br>
            <a:r>
              <a:rPr lang="en-US" dirty="0"/>
              <a:t>W. (n.d.). ABOUT STEEL. Retrieved from </a:t>
            </a:r>
            <a:r>
              <a:rPr lang="en-US" dirty="0">
                <a:hlinkClick r:id="rId2"/>
              </a:rPr>
              <a:t>https://www.worldsteel.org/about-steel.html</a:t>
            </a:r>
            <a:br>
              <a:rPr lang="en-US" dirty="0"/>
            </a:br>
            <a:br>
              <a:rPr lang="es-ES" dirty="0"/>
            </a:br>
            <a:r>
              <a:rPr lang="en-US" dirty="0" err="1"/>
              <a:t>AZoM</a:t>
            </a:r>
            <a:r>
              <a:rPr lang="en-US" dirty="0"/>
              <a:t>, W. B. (2014, August 08). SAE/AISI Carbon Steel Naming Conventions. Retrieved from https://www.azom.com/article.aspx?ArticleID=6151</a:t>
            </a:r>
            <a:br>
              <a:rPr lang="es-ES" dirty="0"/>
            </a:br>
            <a:br>
              <a:rPr lang="es-ES" dirty="0"/>
            </a:br>
            <a:r>
              <a:rPr lang="en-US" dirty="0"/>
              <a:t>Introduction to Cast Iron: History, Properties, and Uses. (n.d.). Retrieved from http://www.reliance-foundry.com/castings/cast-iron#gref</a:t>
            </a:r>
            <a:br>
              <a:rPr lang="es-ES" dirty="0"/>
            </a:br>
            <a:br>
              <a:rPr lang="es-ES" dirty="0"/>
            </a:br>
            <a:br>
              <a:rPr lang="es-ES" dirty="0"/>
            </a:br>
            <a:r>
              <a:rPr lang="es-ES" dirty="0" err="1"/>
              <a:t>Cited</a:t>
            </a:r>
            <a:r>
              <a:rPr lang="es-ES" dirty="0"/>
              <a:t> </a:t>
            </a:r>
            <a:r>
              <a:rPr lang="es-ES" dirty="0" err="1"/>
              <a:t>books</a:t>
            </a:r>
            <a:r>
              <a:rPr lang="es-ES" dirty="0"/>
              <a:t>:</a:t>
            </a:r>
          </a:p>
          <a:p>
            <a:r>
              <a:rPr lang="en-US" dirty="0"/>
              <a:t>Street, Arthur &amp; Alexander, W.O. 1944. </a:t>
            </a:r>
            <a:r>
              <a:rPr lang="en-US" i="1" dirty="0"/>
              <a:t>Metals in the Service of Man</a:t>
            </a:r>
            <a:r>
              <a:rPr lang="en-US" dirty="0"/>
              <a:t>. 11th Edition (1998).</a:t>
            </a:r>
          </a:p>
          <a:p>
            <a:r>
              <a:rPr lang="es-ES" dirty="0"/>
              <a:t> </a:t>
            </a:r>
          </a:p>
        </p:txBody>
      </p:sp>
    </p:spTree>
    <p:extLst>
      <p:ext uri="{BB962C8B-B14F-4D97-AF65-F5344CB8AC3E}">
        <p14:creationId xmlns:p14="http://schemas.microsoft.com/office/powerpoint/2010/main" val="350880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868FEC-D1AC-46D1-AA39-44874E360F96}"/>
              </a:ext>
            </a:extLst>
          </p:cNvPr>
          <p:cNvSpPr>
            <a:spLocks noGrp="1"/>
          </p:cNvSpPr>
          <p:nvPr>
            <p:ph type="title"/>
          </p:nvPr>
        </p:nvSpPr>
        <p:spPr>
          <a:xfrm>
            <a:off x="1024128" y="0"/>
            <a:ext cx="9720072" cy="1499616"/>
          </a:xfrm>
        </p:spPr>
        <p:txBody>
          <a:bodyPr/>
          <a:lstStyle/>
          <a:p>
            <a:r>
              <a:rPr lang="es-ES" dirty="0" err="1"/>
              <a:t>What</a:t>
            </a:r>
            <a:r>
              <a:rPr lang="es-ES" dirty="0"/>
              <a:t> </a:t>
            </a:r>
            <a:r>
              <a:rPr lang="es-ES" dirty="0" err="1"/>
              <a:t>is</a:t>
            </a:r>
            <a:r>
              <a:rPr lang="es-ES" dirty="0"/>
              <a:t> </a:t>
            </a:r>
            <a:r>
              <a:rPr lang="es-ES" dirty="0" err="1"/>
              <a:t>an</a:t>
            </a:r>
            <a:r>
              <a:rPr lang="es-ES" dirty="0"/>
              <a:t> </a:t>
            </a:r>
            <a:r>
              <a:rPr lang="es-ES" dirty="0" err="1"/>
              <a:t>alloy</a:t>
            </a:r>
            <a:r>
              <a:rPr lang="es-ES" dirty="0"/>
              <a:t> ? </a:t>
            </a:r>
          </a:p>
        </p:txBody>
      </p:sp>
      <p:sp>
        <p:nvSpPr>
          <p:cNvPr id="3" name="Marcador de contenido 2">
            <a:extLst>
              <a:ext uri="{FF2B5EF4-FFF2-40B4-BE49-F238E27FC236}">
                <a16:creationId xmlns:a16="http://schemas.microsoft.com/office/drawing/2014/main" id="{BC97C452-B21E-47F1-BD79-86A4FD61F624}"/>
              </a:ext>
            </a:extLst>
          </p:cNvPr>
          <p:cNvSpPr>
            <a:spLocks noGrp="1"/>
          </p:cNvSpPr>
          <p:nvPr>
            <p:ph idx="1"/>
          </p:nvPr>
        </p:nvSpPr>
        <p:spPr>
          <a:xfrm>
            <a:off x="904659" y="1076989"/>
            <a:ext cx="9720073" cy="4023360"/>
          </a:xfrm>
        </p:spPr>
        <p:txBody>
          <a:bodyPr>
            <a:normAutofit/>
          </a:bodyPr>
          <a:lstStyle/>
          <a:p>
            <a:pPr marL="0" indent="0">
              <a:buNone/>
            </a:pPr>
            <a:r>
              <a:rPr lang="es-ES" sz="4400" dirty="0" err="1"/>
              <a:t>An</a:t>
            </a:r>
            <a:r>
              <a:rPr lang="es-ES" sz="4400" dirty="0"/>
              <a:t> </a:t>
            </a:r>
            <a:r>
              <a:rPr lang="es-ES" sz="4400" dirty="0" err="1"/>
              <a:t>alloy</a:t>
            </a:r>
            <a:r>
              <a:rPr lang="es-ES" sz="4400" dirty="0"/>
              <a:t> </a:t>
            </a:r>
            <a:r>
              <a:rPr lang="es-ES" sz="4400" dirty="0" err="1"/>
              <a:t>is</a:t>
            </a:r>
            <a:r>
              <a:rPr lang="es-ES" sz="4400" dirty="0"/>
              <a:t> </a:t>
            </a:r>
            <a:r>
              <a:rPr lang="es-ES" sz="4400" dirty="0" err="1"/>
              <a:t>defined</a:t>
            </a:r>
            <a:r>
              <a:rPr lang="es-ES" sz="4400" dirty="0"/>
              <a:t> as </a:t>
            </a:r>
            <a:r>
              <a:rPr lang="es-ES" sz="4400" dirty="0" err="1"/>
              <a:t>any</a:t>
            </a:r>
            <a:r>
              <a:rPr lang="es-ES" sz="4400" dirty="0"/>
              <a:t> </a:t>
            </a:r>
            <a:r>
              <a:rPr lang="en-US" sz="4400" dirty="0"/>
              <a:t>metal made by combining two or more metallic elements, including some traces of </a:t>
            </a:r>
            <a:r>
              <a:rPr lang="en-US" sz="4400"/>
              <a:t>other non-metallic elements.</a:t>
            </a:r>
            <a:endParaRPr lang="es-ES" sz="4400" dirty="0"/>
          </a:p>
        </p:txBody>
      </p:sp>
      <p:pic>
        <p:nvPicPr>
          <p:cNvPr id="3074" name="Picture 2" descr="Resultado de imagen para most common alloys">
            <a:extLst>
              <a:ext uri="{FF2B5EF4-FFF2-40B4-BE49-F238E27FC236}">
                <a16:creationId xmlns:a16="http://schemas.microsoft.com/office/drawing/2014/main" id="{70CCE1AB-10E1-46D7-A4B4-B2D0B37E31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478" y="3482847"/>
            <a:ext cx="6467062" cy="3316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9426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n 5" descr="Imagen que contiene interior&#10;&#10;Descripción generada con confianza muy alta">
            <a:extLst>
              <a:ext uri="{FF2B5EF4-FFF2-40B4-BE49-F238E27FC236}">
                <a16:creationId xmlns:a16="http://schemas.microsoft.com/office/drawing/2014/main" id="{1D55CCAB-6C29-4C4C-B3F2-2861C9635DBF}"/>
              </a:ext>
            </a:extLst>
          </p:cNvPr>
          <p:cNvPicPr>
            <a:picLocks noChangeAspect="1"/>
          </p:cNvPicPr>
          <p:nvPr/>
        </p:nvPicPr>
        <p:blipFill rotWithShape="1">
          <a:blip r:embed="rId2"/>
          <a:srcRect l="3338"/>
          <a:stretch/>
        </p:blipFill>
        <p:spPr>
          <a:xfrm>
            <a:off x="327547" y="321733"/>
            <a:ext cx="7058306" cy="4107392"/>
          </a:xfrm>
          <a:prstGeom prst="rect">
            <a:avLst/>
          </a:prstGeom>
        </p:spPr>
      </p:pic>
      <p:sp>
        <p:nvSpPr>
          <p:cNvPr id="2" name="Título 1">
            <a:extLst>
              <a:ext uri="{FF2B5EF4-FFF2-40B4-BE49-F238E27FC236}">
                <a16:creationId xmlns:a16="http://schemas.microsoft.com/office/drawing/2014/main" id="{66A3F8D8-68A2-4718-83C3-1BBDC82910E9}"/>
              </a:ext>
            </a:extLst>
          </p:cNvPr>
          <p:cNvSpPr>
            <a:spLocks noGrp="1"/>
          </p:cNvSpPr>
          <p:nvPr>
            <p:ph type="title"/>
          </p:nvPr>
        </p:nvSpPr>
        <p:spPr>
          <a:xfrm>
            <a:off x="524256" y="4767072"/>
            <a:ext cx="6594189" cy="1625210"/>
          </a:xfrm>
        </p:spPr>
        <p:txBody>
          <a:bodyPr>
            <a:normAutofit/>
          </a:bodyPr>
          <a:lstStyle/>
          <a:p>
            <a:pPr algn="r"/>
            <a:r>
              <a:rPr lang="es-ES">
                <a:solidFill>
                  <a:srgbClr val="FFFFFF"/>
                </a:solidFill>
              </a:rPr>
              <a:t>Steel containing alloys </a:t>
            </a:r>
          </a:p>
        </p:txBody>
      </p:sp>
      <p:sp>
        <p:nvSpPr>
          <p:cNvPr id="3" name="Marcador de contenido 2">
            <a:extLst>
              <a:ext uri="{FF2B5EF4-FFF2-40B4-BE49-F238E27FC236}">
                <a16:creationId xmlns:a16="http://schemas.microsoft.com/office/drawing/2014/main" id="{54F9C394-2B29-4FF4-B738-0EB6DB48B7F0}"/>
              </a:ext>
            </a:extLst>
          </p:cNvPr>
          <p:cNvSpPr>
            <a:spLocks noGrp="1"/>
          </p:cNvSpPr>
          <p:nvPr>
            <p:ph idx="1"/>
          </p:nvPr>
        </p:nvSpPr>
        <p:spPr>
          <a:xfrm>
            <a:off x="7534655" y="321732"/>
            <a:ext cx="4329798" cy="6070550"/>
          </a:xfrm>
        </p:spPr>
        <p:txBody>
          <a:bodyPr anchor="ctr">
            <a:normAutofit/>
          </a:bodyPr>
          <a:lstStyle/>
          <a:p>
            <a:r>
              <a:rPr lang="en-US" sz="2400" dirty="0">
                <a:solidFill>
                  <a:srgbClr val="FFFFFF"/>
                </a:solidFill>
                <a:highlight>
                  <a:srgbClr val="FF00FF"/>
                </a:highlight>
              </a:rPr>
              <a:t>Steel</a:t>
            </a:r>
            <a:r>
              <a:rPr lang="en-US" sz="2400" dirty="0">
                <a:solidFill>
                  <a:srgbClr val="FFFFFF"/>
                </a:solidFill>
              </a:rPr>
              <a:t> is an alloy made of </a:t>
            </a:r>
            <a:r>
              <a:rPr lang="en-US" sz="2400" dirty="0">
                <a:solidFill>
                  <a:srgbClr val="FFFFFF"/>
                </a:solidFill>
                <a:highlight>
                  <a:srgbClr val="FF00FF"/>
                </a:highlight>
              </a:rPr>
              <a:t>iron</a:t>
            </a:r>
            <a:r>
              <a:rPr lang="en-US" sz="2400" dirty="0">
                <a:solidFill>
                  <a:srgbClr val="FFFFFF"/>
                </a:solidFill>
              </a:rPr>
              <a:t> and </a:t>
            </a:r>
            <a:r>
              <a:rPr lang="en-US" sz="2400" dirty="0">
                <a:solidFill>
                  <a:srgbClr val="FFFFFF"/>
                </a:solidFill>
                <a:highlight>
                  <a:srgbClr val="FF00FF"/>
                </a:highlight>
              </a:rPr>
              <a:t>carbon</a:t>
            </a:r>
            <a:r>
              <a:rPr lang="en-US" sz="2400" dirty="0">
                <a:solidFill>
                  <a:srgbClr val="FFFFFF"/>
                </a:solidFill>
              </a:rPr>
              <a:t> containing less than 2% carbon and 1% </a:t>
            </a:r>
            <a:r>
              <a:rPr lang="en-US" sz="2400" dirty="0">
                <a:solidFill>
                  <a:srgbClr val="FFFFFF"/>
                </a:solidFill>
                <a:highlight>
                  <a:srgbClr val="FF00FF"/>
                </a:highlight>
              </a:rPr>
              <a:t>manganese</a:t>
            </a:r>
            <a:r>
              <a:rPr lang="en-US" sz="2400" dirty="0">
                <a:solidFill>
                  <a:srgbClr val="FFFFFF"/>
                </a:solidFill>
              </a:rPr>
              <a:t> and small amounts of </a:t>
            </a:r>
            <a:r>
              <a:rPr lang="en-US" sz="2400" dirty="0">
                <a:solidFill>
                  <a:srgbClr val="FFFFFF"/>
                </a:solidFill>
                <a:highlight>
                  <a:srgbClr val="FF00FF"/>
                </a:highlight>
              </a:rPr>
              <a:t>silicon, phosphorus, </a:t>
            </a:r>
            <a:r>
              <a:rPr lang="en-US" sz="2400" dirty="0" err="1">
                <a:solidFill>
                  <a:srgbClr val="FFFFFF"/>
                </a:solidFill>
                <a:highlight>
                  <a:srgbClr val="FF00FF"/>
                </a:highlight>
              </a:rPr>
              <a:t>sulphur</a:t>
            </a:r>
            <a:r>
              <a:rPr lang="en-US" sz="2400" dirty="0">
                <a:solidFill>
                  <a:srgbClr val="FFFFFF"/>
                </a:solidFill>
                <a:highlight>
                  <a:srgbClr val="FF00FF"/>
                </a:highlight>
              </a:rPr>
              <a:t> and oxygen</a:t>
            </a:r>
            <a:r>
              <a:rPr lang="en-US" sz="2400" dirty="0">
                <a:solidFill>
                  <a:srgbClr val="FFFFFF"/>
                </a:solidFill>
              </a:rPr>
              <a:t>.</a:t>
            </a:r>
            <a:br>
              <a:rPr lang="en-US" sz="2400" dirty="0">
                <a:solidFill>
                  <a:srgbClr val="FFFFFF"/>
                </a:solidFill>
              </a:rPr>
            </a:br>
            <a:br>
              <a:rPr lang="en-US" sz="2400" dirty="0">
                <a:solidFill>
                  <a:srgbClr val="FFFFFF"/>
                </a:solidFill>
              </a:rPr>
            </a:br>
            <a:r>
              <a:rPr lang="en-US" sz="2400" dirty="0">
                <a:solidFill>
                  <a:srgbClr val="FFFFFF"/>
                </a:solidFill>
              </a:rPr>
              <a:t> Steel is the world's most important engineering and construction material. It is used in every aspect of our lives; in cars and construction products, refrigerators and washing machines, cargo ships and surgical </a:t>
            </a:r>
            <a:r>
              <a:rPr lang="en-US" sz="2400" dirty="0" err="1">
                <a:solidFill>
                  <a:srgbClr val="FFFFFF"/>
                </a:solidFill>
              </a:rPr>
              <a:t>scalpels,etc</a:t>
            </a:r>
            <a:r>
              <a:rPr lang="en-US" sz="2400" dirty="0">
                <a:solidFill>
                  <a:srgbClr val="FFFFFF"/>
                </a:solidFill>
              </a:rPr>
              <a:t>. </a:t>
            </a:r>
            <a:endParaRPr lang="es-ES" sz="2400" dirty="0">
              <a:solidFill>
                <a:srgbClr val="FFFFFF"/>
              </a:solidFill>
            </a:endParaRPr>
          </a:p>
        </p:txBody>
      </p:sp>
    </p:spTree>
    <p:extLst>
      <p:ext uri="{BB962C8B-B14F-4D97-AF65-F5344CB8AC3E}">
        <p14:creationId xmlns:p14="http://schemas.microsoft.com/office/powerpoint/2010/main" val="1539342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0464899-924C-4A74-A8D8-61F26F19201E}"/>
              </a:ext>
            </a:extLst>
          </p:cNvPr>
          <p:cNvSpPr>
            <a:spLocks noGrp="1"/>
          </p:cNvSpPr>
          <p:nvPr>
            <p:ph idx="1"/>
          </p:nvPr>
        </p:nvSpPr>
        <p:spPr>
          <a:xfrm>
            <a:off x="781878" y="278296"/>
            <a:ext cx="7832035" cy="6031064"/>
          </a:xfrm>
        </p:spPr>
        <p:txBody>
          <a:bodyPr>
            <a:normAutofit/>
          </a:bodyPr>
          <a:lstStyle/>
          <a:p>
            <a:r>
              <a:rPr lang="en-US" dirty="0"/>
              <a:t>Steel is not a single product. There are more than 3,500 different grades of steel with many different physical, chemical, and environmental properties.</a:t>
            </a:r>
          </a:p>
          <a:p>
            <a:r>
              <a:rPr lang="en-US" dirty="0"/>
              <a:t>But it is mainly divided in four categories, depending on their amount of carbon: </a:t>
            </a:r>
          </a:p>
          <a:p>
            <a:r>
              <a:rPr lang="en-US" dirty="0">
                <a:highlight>
                  <a:srgbClr val="00FFFF"/>
                </a:highlight>
              </a:rPr>
              <a:t>Carbon Steels</a:t>
            </a:r>
          </a:p>
          <a:p>
            <a:r>
              <a:rPr lang="en-US" dirty="0"/>
              <a:t>Carbon steels</a:t>
            </a:r>
            <a:r>
              <a:rPr lang="en-US" b="1" dirty="0"/>
              <a:t> </a:t>
            </a:r>
            <a:r>
              <a:rPr lang="en-US" dirty="0"/>
              <a:t>contain trace amounts of alloying elements and account for 90% of total steel production. </a:t>
            </a:r>
          </a:p>
          <a:p>
            <a:r>
              <a:rPr lang="en-US" dirty="0">
                <a:highlight>
                  <a:srgbClr val="00FFFF"/>
                </a:highlight>
              </a:rPr>
              <a:t>Alloy Steels</a:t>
            </a:r>
          </a:p>
          <a:p>
            <a:r>
              <a:rPr lang="en-US" dirty="0"/>
              <a:t>Alloy steels contain alloying elements (e.g. manganese, silicon, nickel, titanium, copper, chromium, and aluminum) in varying proportions in order to manipulate the steel's properties, such as its hardenability, corrosion resistance, strength, formability, weldability or ductility.</a:t>
            </a:r>
          </a:p>
          <a:p>
            <a:r>
              <a:rPr lang="en-US" dirty="0"/>
              <a:t>Applications for alloys steel include pipelines, auto parts, transformers, power generators and electric motors.</a:t>
            </a:r>
          </a:p>
          <a:p>
            <a:endParaRPr lang="en-US" dirty="0"/>
          </a:p>
          <a:p>
            <a:endParaRPr lang="es-ES" dirty="0"/>
          </a:p>
        </p:txBody>
      </p:sp>
      <p:pic>
        <p:nvPicPr>
          <p:cNvPr id="4" name="Imagen 3" descr="Carbon steel is the most common material for building knifes.&#10;">
            <a:extLst>
              <a:ext uri="{FF2B5EF4-FFF2-40B4-BE49-F238E27FC236}">
                <a16:creationId xmlns:a16="http://schemas.microsoft.com/office/drawing/2014/main" id="{ED731852-1477-498B-8A36-EB9EB45FD2EC}"/>
              </a:ext>
            </a:extLst>
          </p:cNvPr>
          <p:cNvPicPr>
            <a:picLocks noChangeAspect="1"/>
          </p:cNvPicPr>
          <p:nvPr/>
        </p:nvPicPr>
        <p:blipFill>
          <a:blip r:embed="rId2"/>
          <a:stretch>
            <a:fillRect/>
          </a:stretch>
        </p:blipFill>
        <p:spPr>
          <a:xfrm>
            <a:off x="8772940" y="547949"/>
            <a:ext cx="2865089" cy="1910992"/>
          </a:xfrm>
          <a:prstGeom prst="rect">
            <a:avLst/>
          </a:prstGeom>
        </p:spPr>
      </p:pic>
      <p:pic>
        <p:nvPicPr>
          <p:cNvPr id="6" name="Imagen 5">
            <a:extLst>
              <a:ext uri="{FF2B5EF4-FFF2-40B4-BE49-F238E27FC236}">
                <a16:creationId xmlns:a16="http://schemas.microsoft.com/office/drawing/2014/main" id="{A04CB20B-7C78-4024-BAB2-ECB5663835A0}"/>
              </a:ext>
            </a:extLst>
          </p:cNvPr>
          <p:cNvPicPr>
            <a:picLocks noChangeAspect="1"/>
          </p:cNvPicPr>
          <p:nvPr/>
        </p:nvPicPr>
        <p:blipFill>
          <a:blip r:embed="rId3"/>
          <a:stretch>
            <a:fillRect/>
          </a:stretch>
        </p:blipFill>
        <p:spPr>
          <a:xfrm>
            <a:off x="8725280" y="3557020"/>
            <a:ext cx="2912749" cy="2192996"/>
          </a:xfrm>
          <a:prstGeom prst="rect">
            <a:avLst/>
          </a:prstGeom>
        </p:spPr>
      </p:pic>
    </p:spTree>
    <p:extLst>
      <p:ext uri="{BB962C8B-B14F-4D97-AF65-F5344CB8AC3E}">
        <p14:creationId xmlns:p14="http://schemas.microsoft.com/office/powerpoint/2010/main" val="3788982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F418CFA-7D01-4C7D-999C-B25F556B3EBA}"/>
              </a:ext>
            </a:extLst>
          </p:cNvPr>
          <p:cNvSpPr>
            <a:spLocks noGrp="1"/>
          </p:cNvSpPr>
          <p:nvPr>
            <p:ph idx="1"/>
          </p:nvPr>
        </p:nvSpPr>
        <p:spPr>
          <a:xfrm>
            <a:off x="2689777" y="188996"/>
            <a:ext cx="8054424" cy="5951551"/>
          </a:xfrm>
        </p:spPr>
        <p:txBody>
          <a:bodyPr>
            <a:normAutofit fontScale="92500" lnSpcReduction="20000"/>
          </a:bodyPr>
          <a:lstStyle/>
          <a:p>
            <a:r>
              <a:rPr lang="en-US" dirty="0">
                <a:highlight>
                  <a:srgbClr val="00FFFF"/>
                </a:highlight>
              </a:rPr>
              <a:t>Stainless Steels</a:t>
            </a:r>
          </a:p>
          <a:p>
            <a:r>
              <a:rPr lang="en-US" dirty="0"/>
              <a:t>Stainless steels</a:t>
            </a:r>
            <a:r>
              <a:rPr lang="en-US" b="1" dirty="0"/>
              <a:t> </a:t>
            </a:r>
            <a:r>
              <a:rPr lang="en-US" dirty="0"/>
              <a:t>generally contain chromium as the main alloying element and are valued for high corrosion resistance. This is about 200 times more resistant to corrosion than mild steel. These steels can be divided into three groups based on their crystalline structure:</a:t>
            </a:r>
          </a:p>
          <a:p>
            <a:r>
              <a:rPr lang="en-US" i="1" dirty="0"/>
              <a:t>Austenitic:</a:t>
            </a:r>
            <a:r>
              <a:rPr lang="en-US" dirty="0"/>
              <a:t> Austenitic steels are non-magnetic and non heat-treatable, and generally contain chromium, nickel and  carbon. They  form the largest portion of the global stainless steel market and are often used in food processing equipment, kitchen utensils, and piping.</a:t>
            </a:r>
          </a:p>
          <a:p>
            <a:r>
              <a:rPr lang="en-US" i="1" dirty="0"/>
              <a:t>Ferritic:</a:t>
            </a:r>
            <a:r>
              <a:rPr lang="en-US" dirty="0"/>
              <a:t> Ferritic steels contain trace amounts of nickel, chromium, carbon, along with other alloying elements, such as molybdenum, aluminum or titanium. These magnetic steels cannot be hardened by heat treatment but can be strengthened by cold working.</a:t>
            </a:r>
          </a:p>
          <a:p>
            <a:r>
              <a:rPr lang="en-US" i="1" dirty="0"/>
              <a:t>Martensitic:</a:t>
            </a:r>
            <a:r>
              <a:rPr lang="en-US" dirty="0"/>
              <a:t> Martensitic steels contain 11-17% chromium, less than 0.4% nickel, and up to 1.2% carbon. These magnetic and heat-treatable steels are used in knives, cutting tools, as well as dental and surgical equipment.</a:t>
            </a:r>
          </a:p>
          <a:p>
            <a:r>
              <a:rPr lang="en-US" dirty="0">
                <a:highlight>
                  <a:srgbClr val="00FFFF"/>
                </a:highlight>
              </a:rPr>
              <a:t>Tool Steels</a:t>
            </a:r>
          </a:p>
          <a:p>
            <a:r>
              <a:rPr lang="en-US" dirty="0"/>
              <a:t>Tool steels contain tungsten, molybdenum, cobalt and vanadium in varying quantities to increase heat resistance and durability, making them ideal for cutting and drilling equipment. </a:t>
            </a:r>
          </a:p>
          <a:p>
            <a:endParaRPr lang="es-ES" dirty="0"/>
          </a:p>
        </p:txBody>
      </p:sp>
      <p:pic>
        <p:nvPicPr>
          <p:cNvPr id="4" name="Imagen 3">
            <a:extLst>
              <a:ext uri="{FF2B5EF4-FFF2-40B4-BE49-F238E27FC236}">
                <a16:creationId xmlns:a16="http://schemas.microsoft.com/office/drawing/2014/main" id="{26A47447-387A-48DD-B628-9900EB61C048}"/>
              </a:ext>
            </a:extLst>
          </p:cNvPr>
          <p:cNvPicPr>
            <a:picLocks noChangeAspect="1"/>
          </p:cNvPicPr>
          <p:nvPr/>
        </p:nvPicPr>
        <p:blipFill>
          <a:blip r:embed="rId2"/>
          <a:stretch>
            <a:fillRect/>
          </a:stretch>
        </p:blipFill>
        <p:spPr>
          <a:xfrm>
            <a:off x="222802" y="188996"/>
            <a:ext cx="2466975" cy="3640455"/>
          </a:xfrm>
          <a:prstGeom prst="rect">
            <a:avLst/>
          </a:prstGeom>
        </p:spPr>
      </p:pic>
      <p:pic>
        <p:nvPicPr>
          <p:cNvPr id="5" name="Imagen 4">
            <a:extLst>
              <a:ext uri="{FF2B5EF4-FFF2-40B4-BE49-F238E27FC236}">
                <a16:creationId xmlns:a16="http://schemas.microsoft.com/office/drawing/2014/main" id="{9B2D35BD-8496-49DE-96C1-DA79863C0723}"/>
              </a:ext>
            </a:extLst>
          </p:cNvPr>
          <p:cNvPicPr>
            <a:picLocks noChangeAspect="1"/>
          </p:cNvPicPr>
          <p:nvPr/>
        </p:nvPicPr>
        <p:blipFill>
          <a:blip r:embed="rId3"/>
          <a:stretch>
            <a:fillRect/>
          </a:stretch>
        </p:blipFill>
        <p:spPr>
          <a:xfrm>
            <a:off x="43785" y="4292696"/>
            <a:ext cx="2637502" cy="1975581"/>
          </a:xfrm>
          <a:prstGeom prst="rect">
            <a:avLst/>
          </a:prstGeom>
        </p:spPr>
      </p:pic>
    </p:spTree>
    <p:extLst>
      <p:ext uri="{BB962C8B-B14F-4D97-AF65-F5344CB8AC3E}">
        <p14:creationId xmlns:p14="http://schemas.microsoft.com/office/powerpoint/2010/main" val="1748958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5C43BA-A170-4685-AB13-F4E0D2D77DD0}"/>
              </a:ext>
            </a:extLst>
          </p:cNvPr>
          <p:cNvSpPr>
            <a:spLocks noGrp="1"/>
          </p:cNvSpPr>
          <p:nvPr>
            <p:ph type="title"/>
          </p:nvPr>
        </p:nvSpPr>
        <p:spPr>
          <a:xfrm>
            <a:off x="911586" y="0"/>
            <a:ext cx="9720072" cy="1499616"/>
          </a:xfrm>
        </p:spPr>
        <p:txBody>
          <a:bodyPr/>
          <a:lstStyle/>
          <a:p>
            <a:r>
              <a:rPr lang="es-ES" dirty="0"/>
              <a:t>AISI CODE</a:t>
            </a:r>
          </a:p>
        </p:txBody>
      </p:sp>
      <p:sp>
        <p:nvSpPr>
          <p:cNvPr id="3" name="Marcador de contenido 2">
            <a:extLst>
              <a:ext uri="{FF2B5EF4-FFF2-40B4-BE49-F238E27FC236}">
                <a16:creationId xmlns:a16="http://schemas.microsoft.com/office/drawing/2014/main" id="{BBBA2F3D-7A57-4810-A088-A583FFF28F43}"/>
              </a:ext>
            </a:extLst>
          </p:cNvPr>
          <p:cNvSpPr>
            <a:spLocks noGrp="1"/>
          </p:cNvSpPr>
          <p:nvPr>
            <p:ph idx="1"/>
          </p:nvPr>
        </p:nvSpPr>
        <p:spPr>
          <a:xfrm>
            <a:off x="911586" y="1111348"/>
            <a:ext cx="9720073" cy="4023360"/>
          </a:xfrm>
        </p:spPr>
        <p:txBody>
          <a:bodyPr/>
          <a:lstStyle/>
          <a:p>
            <a:r>
              <a:rPr lang="es-ES" dirty="0"/>
              <a:t>AISI (American </a:t>
            </a:r>
            <a:r>
              <a:rPr lang="es-ES" dirty="0" err="1"/>
              <a:t>Iron</a:t>
            </a:r>
            <a:r>
              <a:rPr lang="es-ES" dirty="0"/>
              <a:t> and Steel </a:t>
            </a:r>
            <a:r>
              <a:rPr lang="es-ES" dirty="0" err="1"/>
              <a:t>Institute</a:t>
            </a:r>
            <a:r>
              <a:rPr lang="es-ES" dirty="0"/>
              <a:t>)</a:t>
            </a:r>
          </a:p>
          <a:p>
            <a:r>
              <a:rPr lang="en-US" dirty="0"/>
              <a:t>A four-digit number is usually given to the AISI alloy steels and carbon steels. The alloying element in the AISI specification is indicated by the first two digits and the amount of carbon is indicated by the last two digits.</a:t>
            </a:r>
            <a:endParaRPr lang="es-ES" dirty="0"/>
          </a:p>
          <a:p>
            <a:endParaRPr lang="es-ES" dirty="0"/>
          </a:p>
          <a:p>
            <a:endParaRPr lang="es-ES" dirty="0"/>
          </a:p>
        </p:txBody>
      </p:sp>
      <p:pic>
        <p:nvPicPr>
          <p:cNvPr id="5" name="Imagen 4">
            <a:extLst>
              <a:ext uri="{FF2B5EF4-FFF2-40B4-BE49-F238E27FC236}">
                <a16:creationId xmlns:a16="http://schemas.microsoft.com/office/drawing/2014/main" id="{FD571384-D6A4-4364-867E-CC0625B481F6}"/>
              </a:ext>
            </a:extLst>
          </p:cNvPr>
          <p:cNvPicPr>
            <a:picLocks noChangeAspect="1"/>
          </p:cNvPicPr>
          <p:nvPr/>
        </p:nvPicPr>
        <p:blipFill rotWithShape="1">
          <a:blip r:embed="rId2"/>
          <a:srcRect l="925" t="12807" r="26499" b="63494"/>
          <a:stretch/>
        </p:blipFill>
        <p:spPr>
          <a:xfrm>
            <a:off x="1459874" y="5134708"/>
            <a:ext cx="8848577" cy="1624517"/>
          </a:xfrm>
          <a:prstGeom prst="rect">
            <a:avLst/>
          </a:prstGeom>
        </p:spPr>
      </p:pic>
      <p:pic>
        <p:nvPicPr>
          <p:cNvPr id="6" name="Imagen 5">
            <a:extLst>
              <a:ext uri="{FF2B5EF4-FFF2-40B4-BE49-F238E27FC236}">
                <a16:creationId xmlns:a16="http://schemas.microsoft.com/office/drawing/2014/main" id="{917FA9A4-C652-4976-BF46-0628ED11C4D3}"/>
              </a:ext>
            </a:extLst>
          </p:cNvPr>
          <p:cNvPicPr>
            <a:picLocks noChangeAspect="1"/>
          </p:cNvPicPr>
          <p:nvPr/>
        </p:nvPicPr>
        <p:blipFill rotWithShape="1">
          <a:blip r:embed="rId3"/>
          <a:srcRect l="40155" t="28296" r="40807" b="47897"/>
          <a:stretch/>
        </p:blipFill>
        <p:spPr>
          <a:xfrm>
            <a:off x="4853352" y="2610964"/>
            <a:ext cx="3432518" cy="2413164"/>
          </a:xfrm>
          <a:prstGeom prst="rect">
            <a:avLst/>
          </a:prstGeom>
        </p:spPr>
      </p:pic>
    </p:spTree>
    <p:extLst>
      <p:ext uri="{BB962C8B-B14F-4D97-AF65-F5344CB8AC3E}">
        <p14:creationId xmlns:p14="http://schemas.microsoft.com/office/powerpoint/2010/main" val="3187345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46F8E3-4C21-47AB-A26A-1E5601369839}"/>
              </a:ext>
            </a:extLst>
          </p:cNvPr>
          <p:cNvSpPr>
            <a:spLocks noGrp="1"/>
          </p:cNvSpPr>
          <p:nvPr>
            <p:ph type="title"/>
          </p:nvPr>
        </p:nvSpPr>
        <p:spPr>
          <a:xfrm>
            <a:off x="647114" y="130523"/>
            <a:ext cx="9720072" cy="1499616"/>
          </a:xfrm>
        </p:spPr>
        <p:txBody>
          <a:bodyPr/>
          <a:lstStyle/>
          <a:p>
            <a:r>
              <a:rPr lang="es-ES" dirty="0" err="1"/>
              <a:t>Microstructure</a:t>
            </a:r>
            <a:endParaRPr lang="es-ES" dirty="0"/>
          </a:p>
        </p:txBody>
      </p:sp>
      <p:sp>
        <p:nvSpPr>
          <p:cNvPr id="3" name="Marcador de contenido 2">
            <a:extLst>
              <a:ext uri="{FF2B5EF4-FFF2-40B4-BE49-F238E27FC236}">
                <a16:creationId xmlns:a16="http://schemas.microsoft.com/office/drawing/2014/main" id="{480C95C7-E72E-4261-8EAB-D09F04E6B5DD}"/>
              </a:ext>
            </a:extLst>
          </p:cNvPr>
          <p:cNvSpPr>
            <a:spLocks noGrp="1"/>
          </p:cNvSpPr>
          <p:nvPr>
            <p:ph idx="1"/>
          </p:nvPr>
        </p:nvSpPr>
        <p:spPr>
          <a:xfrm>
            <a:off x="523044" y="1079256"/>
            <a:ext cx="8074896" cy="5050301"/>
          </a:xfrm>
        </p:spPr>
        <p:txBody>
          <a:bodyPr>
            <a:normAutofit fontScale="85000" lnSpcReduction="20000"/>
          </a:bodyPr>
          <a:lstStyle/>
          <a:p>
            <a:br>
              <a:rPr lang="en-US" b="1" dirty="0"/>
            </a:br>
            <a:r>
              <a:rPr lang="en-US" b="1" dirty="0"/>
              <a:t>- </a:t>
            </a:r>
            <a:r>
              <a:rPr lang="en-US" dirty="0"/>
              <a:t>Microstructure refers to the surface structure of materials such as thin foil that can be revealed under magnification higher than 25×. A material’s microstructure can be classified into the following:</a:t>
            </a:r>
          </a:p>
          <a:p>
            <a:r>
              <a:rPr lang="en-US" dirty="0"/>
              <a:t>            Composite</a:t>
            </a:r>
          </a:p>
          <a:p>
            <a:r>
              <a:rPr lang="en-US" dirty="0"/>
              <a:t>            Metallic</a:t>
            </a:r>
          </a:p>
          <a:p>
            <a:r>
              <a:rPr lang="en-US" dirty="0"/>
              <a:t>            Ceramic</a:t>
            </a:r>
          </a:p>
          <a:p>
            <a:r>
              <a:rPr lang="en-US" dirty="0"/>
              <a:t>            Polymeric</a:t>
            </a:r>
          </a:p>
          <a:p>
            <a:r>
              <a:rPr lang="en-US" dirty="0"/>
              <a:t>This can immensely affect properties that determine the application of materials like:</a:t>
            </a:r>
          </a:p>
          <a:p>
            <a:r>
              <a:rPr lang="en-US" dirty="0"/>
              <a:t>            Corrosion</a:t>
            </a:r>
          </a:p>
          <a:p>
            <a:r>
              <a:rPr lang="en-US" dirty="0"/>
              <a:t>           Wear resistance</a:t>
            </a:r>
          </a:p>
          <a:p>
            <a:r>
              <a:rPr lang="en-US" dirty="0"/>
              <a:t>            Hardness</a:t>
            </a:r>
          </a:p>
          <a:p>
            <a:r>
              <a:rPr lang="en-US" dirty="0"/>
              <a:t>            Ductility</a:t>
            </a:r>
          </a:p>
          <a:p>
            <a:r>
              <a:rPr lang="en-US" dirty="0"/>
              <a:t>            Toughness </a:t>
            </a:r>
          </a:p>
          <a:p>
            <a:endParaRPr lang="es-ES" dirty="0"/>
          </a:p>
        </p:txBody>
      </p:sp>
      <p:pic>
        <p:nvPicPr>
          <p:cNvPr id="6" name="Imagen 5">
            <a:extLst>
              <a:ext uri="{FF2B5EF4-FFF2-40B4-BE49-F238E27FC236}">
                <a16:creationId xmlns:a16="http://schemas.microsoft.com/office/drawing/2014/main" id="{2FC8F52B-6140-4D5B-8EBE-C17CE2D4D7F4}"/>
              </a:ext>
            </a:extLst>
          </p:cNvPr>
          <p:cNvPicPr>
            <a:picLocks noChangeAspect="1"/>
          </p:cNvPicPr>
          <p:nvPr/>
        </p:nvPicPr>
        <p:blipFill>
          <a:blip r:embed="rId2"/>
          <a:stretch>
            <a:fillRect/>
          </a:stretch>
        </p:blipFill>
        <p:spPr>
          <a:xfrm>
            <a:off x="8691040" y="130523"/>
            <a:ext cx="3469990" cy="2704953"/>
          </a:xfrm>
          <a:prstGeom prst="rect">
            <a:avLst/>
          </a:prstGeom>
        </p:spPr>
      </p:pic>
      <p:pic>
        <p:nvPicPr>
          <p:cNvPr id="7" name="Imagen 6">
            <a:extLst>
              <a:ext uri="{FF2B5EF4-FFF2-40B4-BE49-F238E27FC236}">
                <a16:creationId xmlns:a16="http://schemas.microsoft.com/office/drawing/2014/main" id="{9B2D20A4-C94E-4B5E-BE2D-E34115CB0E6A}"/>
              </a:ext>
            </a:extLst>
          </p:cNvPr>
          <p:cNvPicPr>
            <a:picLocks noChangeAspect="1"/>
          </p:cNvPicPr>
          <p:nvPr/>
        </p:nvPicPr>
        <p:blipFill rotWithShape="1">
          <a:blip r:embed="rId3"/>
          <a:srcRect r="50000"/>
          <a:stretch/>
        </p:blipFill>
        <p:spPr>
          <a:xfrm>
            <a:off x="8591241" y="3073792"/>
            <a:ext cx="3669587" cy="2704952"/>
          </a:xfrm>
          <a:prstGeom prst="rect">
            <a:avLst/>
          </a:prstGeom>
        </p:spPr>
      </p:pic>
    </p:spTree>
    <p:extLst>
      <p:ext uri="{BB962C8B-B14F-4D97-AF65-F5344CB8AC3E}">
        <p14:creationId xmlns:p14="http://schemas.microsoft.com/office/powerpoint/2010/main" val="749860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79F2D2-D7FE-40E1-9EF2-F7D4C1A6CEA5}"/>
              </a:ext>
            </a:extLst>
          </p:cNvPr>
          <p:cNvSpPr>
            <a:spLocks noGrp="1"/>
          </p:cNvSpPr>
          <p:nvPr>
            <p:ph type="title"/>
          </p:nvPr>
        </p:nvSpPr>
        <p:spPr>
          <a:xfrm>
            <a:off x="1024128" y="585216"/>
            <a:ext cx="9720072" cy="1499616"/>
          </a:xfrm>
        </p:spPr>
        <p:txBody>
          <a:bodyPr/>
          <a:lstStyle/>
          <a:p>
            <a:r>
              <a:rPr lang="es-ES"/>
              <a:t> irons </a:t>
            </a:r>
            <a:endParaRPr lang="es-ES" dirty="0"/>
          </a:p>
        </p:txBody>
      </p:sp>
      <p:sp>
        <p:nvSpPr>
          <p:cNvPr id="3" name="Marcador de contenido 2">
            <a:extLst>
              <a:ext uri="{FF2B5EF4-FFF2-40B4-BE49-F238E27FC236}">
                <a16:creationId xmlns:a16="http://schemas.microsoft.com/office/drawing/2014/main" id="{9E227231-00F1-4E73-819A-7200CF16DA92}"/>
              </a:ext>
            </a:extLst>
          </p:cNvPr>
          <p:cNvSpPr>
            <a:spLocks noGrp="1"/>
          </p:cNvSpPr>
          <p:nvPr>
            <p:ph idx="1"/>
          </p:nvPr>
        </p:nvSpPr>
        <p:spPr>
          <a:xfrm>
            <a:off x="4757530" y="1744394"/>
            <a:ext cx="5986671" cy="4564966"/>
          </a:xfrm>
        </p:spPr>
        <p:txBody>
          <a:bodyPr/>
          <a:lstStyle/>
          <a:p>
            <a:pPr fontAlgn="base"/>
            <a:r>
              <a:rPr lang="en-US" dirty="0"/>
              <a:t>There are two major types of iron produced: </a:t>
            </a:r>
            <a:r>
              <a:rPr lang="en-US" dirty="0">
                <a:hlinkClick r:id="rId2"/>
              </a:rPr>
              <a:t>wrought iron and cast iron</a:t>
            </a:r>
            <a:r>
              <a:rPr lang="en-US" dirty="0"/>
              <a:t>. </a:t>
            </a:r>
          </a:p>
          <a:p>
            <a:pPr fontAlgn="base"/>
            <a:endParaRPr lang="en-US" b="1" dirty="0"/>
          </a:p>
          <a:p>
            <a:pPr marL="0" indent="0" fontAlgn="base">
              <a:buNone/>
            </a:pPr>
            <a:r>
              <a:rPr lang="en-US" b="1" dirty="0"/>
              <a:t>Wrought iron</a:t>
            </a:r>
          </a:p>
          <a:p>
            <a:pPr fontAlgn="base"/>
            <a:r>
              <a:rPr lang="en-US" dirty="0"/>
              <a:t>The first type of iron produced and worked by blacksmiths was wrought iron. It is virtually pure elemental iron (Fe) that is heated in a furnace before being wrought (worked) with hammers on an anvil. Hammering iron expels most of the slag from the material and welds the iron particles together.</a:t>
            </a:r>
          </a:p>
          <a:p>
            <a:endParaRPr lang="es-ES" dirty="0"/>
          </a:p>
        </p:txBody>
      </p:sp>
      <p:pic>
        <p:nvPicPr>
          <p:cNvPr id="4" name="Imagen 3" descr="Imagen que contiene fuego, interior, naturaleza&#10;&#10;Descripción generada con confianza alta">
            <a:extLst>
              <a:ext uri="{FF2B5EF4-FFF2-40B4-BE49-F238E27FC236}">
                <a16:creationId xmlns:a16="http://schemas.microsoft.com/office/drawing/2014/main" id="{0044F9F8-5360-4D09-B4E6-664A658C8E3C}"/>
              </a:ext>
            </a:extLst>
          </p:cNvPr>
          <p:cNvPicPr>
            <a:picLocks noChangeAspect="1"/>
          </p:cNvPicPr>
          <p:nvPr/>
        </p:nvPicPr>
        <p:blipFill>
          <a:blip r:embed="rId3"/>
          <a:stretch>
            <a:fillRect/>
          </a:stretch>
        </p:blipFill>
        <p:spPr>
          <a:xfrm>
            <a:off x="644309" y="2679383"/>
            <a:ext cx="3771315" cy="2350432"/>
          </a:xfrm>
          <a:prstGeom prst="rect">
            <a:avLst/>
          </a:prstGeom>
        </p:spPr>
      </p:pic>
    </p:spTree>
    <p:extLst>
      <p:ext uri="{BB962C8B-B14F-4D97-AF65-F5344CB8AC3E}">
        <p14:creationId xmlns:p14="http://schemas.microsoft.com/office/powerpoint/2010/main" val="730042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271B3A-4FE0-4AFC-BF53-4A925B070242}"/>
              </a:ext>
            </a:extLst>
          </p:cNvPr>
          <p:cNvSpPr>
            <a:spLocks noGrp="1"/>
          </p:cNvSpPr>
          <p:nvPr>
            <p:ph type="title"/>
          </p:nvPr>
        </p:nvSpPr>
        <p:spPr/>
        <p:txBody>
          <a:bodyPr/>
          <a:lstStyle/>
          <a:p>
            <a:r>
              <a:rPr lang="es-ES" dirty="0" err="1"/>
              <a:t>Cast</a:t>
            </a:r>
            <a:r>
              <a:rPr lang="es-ES" dirty="0"/>
              <a:t> </a:t>
            </a:r>
            <a:r>
              <a:rPr lang="es-ES" dirty="0" err="1"/>
              <a:t>irons</a:t>
            </a:r>
            <a:endParaRPr lang="es-ES" dirty="0"/>
          </a:p>
        </p:txBody>
      </p:sp>
      <p:sp>
        <p:nvSpPr>
          <p:cNvPr id="3" name="Marcador de contenido 2">
            <a:extLst>
              <a:ext uri="{FF2B5EF4-FFF2-40B4-BE49-F238E27FC236}">
                <a16:creationId xmlns:a16="http://schemas.microsoft.com/office/drawing/2014/main" id="{61CEC7F8-45DF-4326-968B-1460FBB50307}"/>
              </a:ext>
            </a:extLst>
          </p:cNvPr>
          <p:cNvSpPr>
            <a:spLocks noGrp="1"/>
          </p:cNvSpPr>
          <p:nvPr>
            <p:ph idx="1"/>
          </p:nvPr>
        </p:nvSpPr>
        <p:spPr>
          <a:xfrm>
            <a:off x="851850" y="1606826"/>
            <a:ext cx="9720073" cy="1822174"/>
          </a:xfrm>
        </p:spPr>
        <p:txBody>
          <a:bodyPr/>
          <a:lstStyle/>
          <a:p>
            <a:r>
              <a:rPr lang="en-US" dirty="0"/>
              <a:t>Cast iron is a family of metals produced by smelting metal, and then pouring it into a mold. The primary difference in production between wrought iron and cast iron is that cast iron is not worked with hammers and tools. There are also differences in composition—cast iron contains 2–4% carbon and other alloys, and 1–3% of silicon, which improves the casting performance of the molten metal. </a:t>
            </a:r>
            <a:endParaRPr lang="es-ES" dirty="0"/>
          </a:p>
        </p:txBody>
      </p:sp>
      <p:pic>
        <p:nvPicPr>
          <p:cNvPr id="5" name="Imagen 4">
            <a:extLst>
              <a:ext uri="{FF2B5EF4-FFF2-40B4-BE49-F238E27FC236}">
                <a16:creationId xmlns:a16="http://schemas.microsoft.com/office/drawing/2014/main" id="{0F58A6E0-56A7-4DFF-A038-01FE08398F52}"/>
              </a:ext>
            </a:extLst>
          </p:cNvPr>
          <p:cNvPicPr>
            <a:picLocks noChangeAspect="1"/>
          </p:cNvPicPr>
          <p:nvPr/>
        </p:nvPicPr>
        <p:blipFill>
          <a:blip r:embed="rId2"/>
          <a:stretch>
            <a:fillRect/>
          </a:stretch>
        </p:blipFill>
        <p:spPr>
          <a:xfrm>
            <a:off x="2754453" y="3171751"/>
            <a:ext cx="6080057" cy="3404832"/>
          </a:xfrm>
          <a:prstGeom prst="rect">
            <a:avLst/>
          </a:prstGeom>
        </p:spPr>
      </p:pic>
    </p:spTree>
    <p:extLst>
      <p:ext uri="{BB962C8B-B14F-4D97-AF65-F5344CB8AC3E}">
        <p14:creationId xmlns:p14="http://schemas.microsoft.com/office/powerpoint/2010/main" val="26830198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455F51"/>
      </a:dk2>
      <a:lt2>
        <a:srgbClr val="E3DED1"/>
      </a:lt2>
      <a:accent1>
        <a:srgbClr val="99CB38"/>
      </a:accent1>
      <a:accent2>
        <a:srgbClr val="63A537"/>
      </a:accent2>
      <a:accent3>
        <a:srgbClr val="E6D024"/>
      </a:accent3>
      <a:accent4>
        <a:srgbClr val="CC9700"/>
      </a:accent4>
      <a:accent5>
        <a:srgbClr val="4EB3CF"/>
      </a:accent5>
      <a:accent6>
        <a:srgbClr val="378DA6"/>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29F68FFC-748B-4FC3-BF39-7F84A6D5840F}"/>
    </a:ext>
  </a:extLst>
</a:theme>
</file>

<file path=docProps/app.xml><?xml version="1.0" encoding="utf-8"?>
<Properties xmlns="http://schemas.openxmlformats.org/officeDocument/2006/extended-properties" xmlns:vt="http://schemas.openxmlformats.org/officeDocument/2006/docPropsVTypes">
  <Template>Integral</Template>
  <TotalTime>982</TotalTime>
  <Words>655</Words>
  <Application>Microsoft Office PowerPoint</Application>
  <PresentationFormat>Panorámica</PresentationFormat>
  <Paragraphs>83</Paragraphs>
  <Slides>17</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17</vt:i4>
      </vt:variant>
    </vt:vector>
  </HeadingPairs>
  <TitlesOfParts>
    <vt:vector size="26" baseType="lpstr">
      <vt:lpstr>Open Sans</vt:lpstr>
      <vt:lpstr>Arial</vt:lpstr>
      <vt:lpstr>Calibri</vt:lpstr>
      <vt:lpstr>Century Gothic</vt:lpstr>
      <vt:lpstr>Times New Roman</vt:lpstr>
      <vt:lpstr>Tw Cen MT</vt:lpstr>
      <vt:lpstr>Tw Cen MT Condensed</vt:lpstr>
      <vt:lpstr>Wingdings 3</vt:lpstr>
      <vt:lpstr>Integral</vt:lpstr>
      <vt:lpstr>Ferrous alloys </vt:lpstr>
      <vt:lpstr>What is an alloy ? </vt:lpstr>
      <vt:lpstr>Steel containing alloys </vt:lpstr>
      <vt:lpstr>Presentación de PowerPoint</vt:lpstr>
      <vt:lpstr>Presentación de PowerPoint</vt:lpstr>
      <vt:lpstr>AISI CODE</vt:lpstr>
      <vt:lpstr>Microstructure</vt:lpstr>
      <vt:lpstr> irons </vt:lpstr>
      <vt:lpstr>Cast irons</vt:lpstr>
      <vt:lpstr>Mechanical properties of cast irons</vt:lpstr>
      <vt:lpstr>Gray iron</vt:lpstr>
      <vt:lpstr>White iron</vt:lpstr>
      <vt:lpstr>Malleable iron</vt:lpstr>
      <vt:lpstr>Ductile iron</vt:lpstr>
      <vt:lpstr>Compacted graphite iron</vt:lpstr>
      <vt:lpstr>Conclusion</vt:lpstr>
      <vt:lpstr>Bibliography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Ferrous alloys </dc:title>
  <dc:creator>Ana Paola Cerda Treviño</dc:creator>
  <cp:lastModifiedBy>Ana Paola Cerda Treviño</cp:lastModifiedBy>
  <cp:revision>17</cp:revision>
  <dcterms:created xsi:type="dcterms:W3CDTF">2018-05-08T00:12:58Z</dcterms:created>
  <dcterms:modified xsi:type="dcterms:W3CDTF">2018-05-24T13:35:01Z</dcterms:modified>
</cp:coreProperties>
</file>