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Economica"/>
      <p:regular r:id="rId26"/>
      <p:bold r:id="rId27"/>
      <p:italic r:id="rId28"/>
      <p:boldItalic r:id="rId29"/>
    </p:embeddedFont>
    <p:embeddedFont>
      <p:font typeface="Comfortaa"/>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regular.fntdata"/><Relationship Id="rId25" Type="http://schemas.openxmlformats.org/officeDocument/2006/relationships/slide" Target="slides/slide20.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bold.fntdata"/><Relationship Id="rId30" Type="http://schemas.openxmlformats.org/officeDocument/2006/relationships/font" Target="fonts/Comfortaa-regular.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0"/>
              </a:spcBef>
              <a:spcAft>
                <a:spcPts val="0"/>
              </a:spcAft>
              <a:buClr>
                <a:schemeClr val="dk1"/>
              </a:buClr>
              <a:buSzPts val="1100"/>
              <a:buFont typeface="Arial"/>
              <a:buNone/>
            </a:pPr>
            <a:r>
              <a:rPr lang="es-419" sz="1400">
                <a:solidFill>
                  <a:schemeClr val="dk1"/>
                </a:solidFill>
                <a:latin typeface="Open Sans"/>
                <a:ea typeface="Open Sans"/>
                <a:cs typeface="Open Sans"/>
                <a:sym typeface="Open Sans"/>
              </a:rPr>
              <a:t>Because they soften when heated, thermoplastic polymers are </a:t>
            </a:r>
            <a:r>
              <a:rPr b="1" lang="es-419" sz="1400">
                <a:solidFill>
                  <a:schemeClr val="dk1"/>
                </a:solidFill>
                <a:latin typeface="Open Sans"/>
                <a:ea typeface="Open Sans"/>
                <a:cs typeface="Open Sans"/>
                <a:sym typeface="Open Sans"/>
              </a:rPr>
              <a:t>easy to mold</a:t>
            </a:r>
            <a:r>
              <a:rPr lang="es-419" sz="1400">
                <a:solidFill>
                  <a:schemeClr val="dk1"/>
                </a:solidFill>
                <a:latin typeface="Open Sans"/>
                <a:ea typeface="Open Sans"/>
                <a:cs typeface="Open Sans"/>
                <a:sym typeface="Open Sans"/>
              </a:rPr>
              <a:t> into a variety of shapes and also lend themselves to </a:t>
            </a:r>
            <a:r>
              <a:rPr b="1" lang="es-419" sz="1400">
                <a:solidFill>
                  <a:schemeClr val="dk1"/>
                </a:solidFill>
                <a:latin typeface="Open Sans"/>
                <a:ea typeface="Open Sans"/>
                <a:cs typeface="Open Sans"/>
                <a:sym typeface="Open Sans"/>
              </a:rPr>
              <a:t>recycling</a:t>
            </a:r>
            <a:r>
              <a:rPr lang="es-419" sz="1400">
                <a:solidFill>
                  <a:schemeClr val="dk1"/>
                </a:solidFill>
                <a:latin typeface="Open Sans"/>
                <a:ea typeface="Open Sans"/>
                <a:cs typeface="Open Sans"/>
                <a:sym typeface="Open Sans"/>
              </a:rPr>
              <a:t>. Common uses for thermoplastic polymers include the fabrication of pipes, ropes, belts, insulators and adhesives.</a:t>
            </a:r>
            <a:endParaRPr sz="1400">
              <a:solidFill>
                <a:schemeClr val="dk1"/>
              </a:solidFill>
              <a:latin typeface="Open Sans"/>
              <a:ea typeface="Open Sans"/>
              <a:cs typeface="Open Sans"/>
              <a:sym typeface="Open Sans"/>
            </a:endParaRPr>
          </a:p>
          <a:p>
            <a:pPr indent="0" lvl="0" marL="0">
              <a:spcBef>
                <a:spcPts val="16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0"/>
              </a:spcBef>
              <a:spcAft>
                <a:spcPts val="0"/>
              </a:spcAft>
              <a:buClr>
                <a:schemeClr val="dk1"/>
              </a:buClr>
              <a:buSzPts val="1100"/>
              <a:buFont typeface="Arial"/>
              <a:buNone/>
            </a:pPr>
            <a:r>
              <a:rPr lang="es-419" sz="1400">
                <a:solidFill>
                  <a:schemeClr val="dk1"/>
                </a:solidFill>
                <a:latin typeface="Open Sans"/>
                <a:ea typeface="Open Sans"/>
                <a:cs typeface="Open Sans"/>
                <a:sym typeface="Open Sans"/>
              </a:rPr>
              <a:t>The primary disadvantage of using thermoplastics instead of materials like metal is that thermoplastics </a:t>
            </a:r>
            <a:r>
              <a:rPr b="1" lang="es-419" sz="1400">
                <a:solidFill>
                  <a:schemeClr val="dk1"/>
                </a:solidFill>
                <a:latin typeface="Open Sans"/>
                <a:ea typeface="Open Sans"/>
                <a:cs typeface="Open Sans"/>
                <a:sym typeface="Open Sans"/>
              </a:rPr>
              <a:t>can melt</a:t>
            </a:r>
            <a:r>
              <a:rPr lang="es-419" sz="1400">
                <a:solidFill>
                  <a:schemeClr val="dk1"/>
                </a:solidFill>
                <a:latin typeface="Open Sans"/>
                <a:ea typeface="Open Sans"/>
                <a:cs typeface="Open Sans"/>
                <a:sym typeface="Open Sans"/>
              </a:rPr>
              <a:t>. </a:t>
            </a:r>
            <a:endParaRPr sz="1400">
              <a:solidFill>
                <a:schemeClr val="dk1"/>
              </a:solidFill>
              <a:latin typeface="Open Sans"/>
              <a:ea typeface="Open Sans"/>
              <a:cs typeface="Open Sans"/>
              <a:sym typeface="Open Sans"/>
            </a:endParaRPr>
          </a:p>
          <a:p>
            <a:pPr indent="0" lvl="0" marL="0" rtl="0" algn="just">
              <a:lnSpc>
                <a:spcPct val="115000"/>
              </a:lnSpc>
              <a:spcBef>
                <a:spcPts val="1600"/>
              </a:spcBef>
              <a:spcAft>
                <a:spcPts val="0"/>
              </a:spcAft>
              <a:buClr>
                <a:schemeClr val="dk1"/>
              </a:buClr>
              <a:buSzPts val="1100"/>
              <a:buFont typeface="Arial"/>
              <a:buNone/>
            </a:pPr>
            <a:r>
              <a:rPr lang="es-419" sz="1400">
                <a:solidFill>
                  <a:schemeClr val="dk1"/>
                </a:solidFill>
                <a:latin typeface="Open Sans"/>
                <a:ea typeface="Open Sans"/>
                <a:cs typeface="Open Sans"/>
                <a:sym typeface="Open Sans"/>
              </a:rPr>
              <a:t>This makes them disposable and not appropriate for industrial work.</a:t>
            </a:r>
            <a:endParaRPr sz="1400">
              <a:solidFill>
                <a:schemeClr val="dk1"/>
              </a:solidFill>
              <a:latin typeface="Open Sans"/>
              <a:ea typeface="Open Sans"/>
              <a:cs typeface="Open Sans"/>
              <a:sym typeface="Open Sans"/>
            </a:endParaRPr>
          </a:p>
          <a:p>
            <a:pPr indent="0" lvl="0" marL="0" rtl="0">
              <a:spcBef>
                <a:spcPts val="16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Cross-linking sets the molecular chains in place and therefore means that a thermosetting plastic cannot be remelted but will instead decompose upon being heated to a temperature above the Tg.</a:t>
            </a:r>
            <a:endParaRPr/>
          </a:p>
          <a:p>
            <a:pPr indent="0" lvl="0" marL="0">
              <a:spcBef>
                <a:spcPts val="0"/>
              </a:spcBef>
              <a:spcAft>
                <a:spcPts val="0"/>
              </a:spcAft>
              <a:buNone/>
            </a:pPr>
            <a:r>
              <a:t/>
            </a:r>
            <a:endParaRPr/>
          </a:p>
          <a:p>
            <a:pPr indent="0" lvl="0" marL="0">
              <a:spcBef>
                <a:spcPts val="0"/>
              </a:spcBef>
              <a:spcAft>
                <a:spcPts val="0"/>
              </a:spcAft>
              <a:buNone/>
            </a:pPr>
            <a:r>
              <a:rPr lang="es-419"/>
              <a:t>Cross-linking inhibits molecular arrangement into an ordered crystalline structure meaning that thermosetting polymers only exist in the amorphous state.</a:t>
            </a:r>
            <a:endParaRPr/>
          </a:p>
          <a:p>
            <a:pPr indent="0" lvl="0" marL="0">
              <a:spcBef>
                <a:spcPts val="0"/>
              </a:spcBef>
              <a:spcAft>
                <a:spcPts val="0"/>
              </a:spcAft>
              <a:buNone/>
            </a:pPr>
            <a:r>
              <a:t/>
            </a:r>
            <a:endParaRPr/>
          </a:p>
          <a:p>
            <a:pPr indent="0" lvl="0" marL="0">
              <a:spcBef>
                <a:spcPts val="0"/>
              </a:spcBef>
              <a:spcAft>
                <a:spcPts val="0"/>
              </a:spcAft>
              <a:buNone/>
            </a:pPr>
            <a:r>
              <a:rPr lang="es-419"/>
              <a:t>Examples: </a:t>
            </a:r>
            <a:endParaRPr/>
          </a:p>
          <a:p>
            <a:pPr indent="0" lvl="0" marL="0">
              <a:spcBef>
                <a:spcPts val="0"/>
              </a:spcBef>
              <a:spcAft>
                <a:spcPts val="0"/>
              </a:spcAft>
              <a:buNone/>
            </a:pPr>
            <a:r>
              <a:t/>
            </a:r>
            <a:endParaRPr/>
          </a:p>
          <a:p>
            <a:pPr indent="0" lvl="0" marL="0">
              <a:spcBef>
                <a:spcPts val="0"/>
              </a:spcBef>
              <a:spcAft>
                <a:spcPts val="0"/>
              </a:spcAft>
              <a:buNone/>
            </a:pPr>
            <a:r>
              <a:rPr lang="es-419"/>
              <a:t>	Epoxy resins - used as coating materials, caulks, manufacture of insulating materials, etc ...</a:t>
            </a:r>
            <a:endParaRPr/>
          </a:p>
          <a:p>
            <a:pPr indent="0" lvl="0" marL="0">
              <a:spcBef>
                <a:spcPts val="0"/>
              </a:spcBef>
              <a:spcAft>
                <a:spcPts val="0"/>
              </a:spcAft>
              <a:buNone/>
            </a:pPr>
            <a:r>
              <a:t/>
            </a:r>
            <a:endParaRPr/>
          </a:p>
          <a:p>
            <a:pPr indent="0" lvl="0" marL="0">
              <a:spcBef>
                <a:spcPts val="0"/>
              </a:spcBef>
              <a:spcAft>
                <a:spcPts val="0"/>
              </a:spcAft>
              <a:buNone/>
            </a:pPr>
            <a:r>
              <a:rPr lang="es-419"/>
              <a:t>	Phenolic resins - tool handles, billiard balls, sprockets, insulation, etc ...</a:t>
            </a:r>
            <a:endParaRPr/>
          </a:p>
          <a:p>
            <a:pPr indent="0" lvl="0" marL="0">
              <a:spcBef>
                <a:spcPts val="0"/>
              </a:spcBef>
              <a:spcAft>
                <a:spcPts val="0"/>
              </a:spcAft>
              <a:buNone/>
            </a:pPr>
            <a:r>
              <a:t/>
            </a:r>
            <a:endParaRPr/>
          </a:p>
          <a:p>
            <a:pPr indent="0" lvl="0" marL="0">
              <a:spcBef>
                <a:spcPts val="0"/>
              </a:spcBef>
              <a:spcAft>
                <a:spcPts val="0"/>
              </a:spcAft>
              <a:buNone/>
            </a:pPr>
            <a:r>
              <a:rPr lang="es-419"/>
              <a:t>	Unsaturated polyester resins - manufacture of plastics reinforced fiberglass commonly known as polyester, fillers, etc ...</a:t>
            </a:r>
            <a:endParaRPr/>
          </a:p>
          <a:p>
            <a:pPr indent="0" lvl="0" marL="0">
              <a:spcBef>
                <a:spcPts val="0"/>
              </a:spcBef>
              <a:spcAft>
                <a:spcPts val="0"/>
              </a:spcAft>
              <a:buNone/>
            </a:pPr>
            <a:r>
              <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419" sz="1400">
                <a:solidFill>
                  <a:schemeClr val="dk1"/>
                </a:solidFill>
                <a:latin typeface="Open Sans"/>
                <a:ea typeface="Open Sans"/>
                <a:cs typeface="Open Sans"/>
                <a:sym typeface="Open Sans"/>
              </a:rPr>
              <a:t>Thermoplastics are well suited for many different types of uses, because they have high strength, are lightweight and have relatively low processing costs.</a:t>
            </a:r>
            <a:endParaRPr sz="1400">
              <a:solidFill>
                <a:schemeClr val="dk1"/>
              </a:solidFill>
              <a:latin typeface="Open Sans"/>
              <a:ea typeface="Open Sans"/>
              <a:cs typeface="Open Sans"/>
              <a:sym typeface="Open Sans"/>
            </a:endParaRPr>
          </a:p>
          <a:p>
            <a:pPr indent="0" lvl="0" marL="0" rtl="0" algn="just">
              <a:lnSpc>
                <a:spcPct val="115000"/>
              </a:lnSpc>
              <a:spcBef>
                <a:spcPts val="1600"/>
              </a:spcBef>
              <a:spcAft>
                <a:spcPts val="0"/>
              </a:spcAft>
              <a:buClr>
                <a:schemeClr val="dk1"/>
              </a:buClr>
              <a:buSzPts val="1100"/>
              <a:buFont typeface="Arial"/>
              <a:buNone/>
            </a:pPr>
            <a:r>
              <a:rPr lang="es-419" sz="1400">
                <a:solidFill>
                  <a:schemeClr val="dk1"/>
                </a:solidFill>
                <a:latin typeface="Open Sans"/>
                <a:ea typeface="Open Sans"/>
                <a:cs typeface="Open Sans"/>
                <a:sym typeface="Open Sans"/>
              </a:rPr>
              <a:t>In addition, it's relatively easy to manufacture thermoplastic components quickly in high volumes with high precision.</a:t>
            </a:r>
            <a:endParaRPr sz="1400">
              <a:solidFill>
                <a:schemeClr val="dk1"/>
              </a:solidFill>
              <a:latin typeface="Open Sans"/>
              <a:ea typeface="Open Sans"/>
              <a:cs typeface="Open Sans"/>
              <a:sym typeface="Open Sans"/>
            </a:endParaRPr>
          </a:p>
          <a:p>
            <a:pPr indent="0" lvl="0" marL="0" rtl="0" algn="just">
              <a:lnSpc>
                <a:spcPct val="115000"/>
              </a:lnSpc>
              <a:spcBef>
                <a:spcPts val="1600"/>
              </a:spcBef>
              <a:spcAft>
                <a:spcPts val="0"/>
              </a:spcAft>
              <a:buClr>
                <a:schemeClr val="dk1"/>
              </a:buClr>
              <a:buSzPts val="1100"/>
              <a:buFont typeface="Arial"/>
              <a:buNone/>
            </a:pPr>
            <a:r>
              <a:t/>
            </a:r>
            <a:endParaRPr sz="1400">
              <a:solidFill>
                <a:schemeClr val="dk1"/>
              </a:solidFill>
              <a:latin typeface="Open Sans"/>
              <a:ea typeface="Open Sans"/>
              <a:cs typeface="Open Sans"/>
              <a:sym typeface="Open Sans"/>
            </a:endParaRPr>
          </a:p>
          <a:p>
            <a:pPr indent="0" lvl="0" marL="0" rtl="0" algn="just">
              <a:lnSpc>
                <a:spcPct val="115000"/>
              </a:lnSpc>
              <a:spcBef>
                <a:spcPts val="1600"/>
              </a:spcBef>
              <a:spcAft>
                <a:spcPts val="0"/>
              </a:spcAft>
              <a:buNone/>
            </a:pPr>
            <a:r>
              <a:t/>
            </a:r>
            <a:endParaRPr sz="1400">
              <a:solidFill>
                <a:schemeClr val="dk1"/>
              </a:solidFill>
              <a:latin typeface="Open Sans"/>
              <a:ea typeface="Open Sans"/>
              <a:cs typeface="Open Sans"/>
              <a:sym typeface="Open Sans"/>
            </a:endParaRPr>
          </a:p>
          <a:p>
            <a:pPr indent="0" lvl="0" marL="0" rtl="0" algn="just">
              <a:lnSpc>
                <a:spcPct val="115000"/>
              </a:lnSpc>
              <a:spcBef>
                <a:spcPts val="1600"/>
              </a:spcBef>
              <a:spcAft>
                <a:spcPts val="1600"/>
              </a:spcAft>
              <a:buNone/>
            </a:pPr>
            <a:r>
              <a:rPr lang="es-419" sz="1400">
                <a:solidFill>
                  <a:schemeClr val="dk1"/>
                </a:solidFill>
                <a:latin typeface="Open Sans"/>
                <a:ea typeface="Open Sans"/>
                <a:cs typeface="Open Sans"/>
                <a:sym typeface="Open Sans"/>
              </a:rPr>
              <a:t>Sometimes engineers use thermoplastics instead of metals because of their much lighter weight.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419"/>
              <a:t>The thermoset plastics cannot be recycled , They are more difficult to surface finish , They can not be remolded or reshaped .</a:t>
            </a:r>
            <a:endParaRPr/>
          </a:p>
          <a:p>
            <a:pPr indent="0" lvl="0" mar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At room temperature the level of excitation of the chains has already overcome the secondary Van Der Waals bonds, however, the cross-links that exist in the structure act to revert the elastomer back to its original form following deformation.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Open Sans"/>
              <a:buChar char="●"/>
            </a:pPr>
            <a:r>
              <a:rPr lang="es-419" sz="1400">
                <a:solidFill>
                  <a:schemeClr val="dk1"/>
                </a:solidFill>
                <a:latin typeface="Open Sans"/>
                <a:ea typeface="Open Sans"/>
                <a:cs typeface="Open Sans"/>
                <a:sym typeface="Open Sans"/>
              </a:rPr>
              <a:t>Recyclable like plastics</a:t>
            </a:r>
            <a:endParaRPr sz="1400">
              <a:solidFill>
                <a:schemeClr val="dk1"/>
              </a:solidFill>
              <a:latin typeface="Open Sans"/>
              <a:ea typeface="Open Sans"/>
              <a:cs typeface="Open Sans"/>
              <a:sym typeface="Open Sans"/>
            </a:endParaRPr>
          </a:p>
          <a:p>
            <a:pPr indent="-317500" lvl="0" marL="457200" rtl="0" algn="just">
              <a:lnSpc>
                <a:spcPct val="115000"/>
              </a:lnSpc>
              <a:spcBef>
                <a:spcPts val="0"/>
              </a:spcBef>
              <a:spcAft>
                <a:spcPts val="0"/>
              </a:spcAft>
              <a:buClr>
                <a:schemeClr val="dk1"/>
              </a:buClr>
              <a:buSzPts val="1400"/>
              <a:buFont typeface="Open Sans"/>
              <a:buChar char="●"/>
            </a:pPr>
            <a:r>
              <a:rPr lang="es-419" sz="1400">
                <a:solidFill>
                  <a:schemeClr val="dk1"/>
                </a:solidFill>
                <a:latin typeface="Open Sans"/>
                <a:ea typeface="Open Sans"/>
                <a:cs typeface="Open Sans"/>
                <a:sym typeface="Open Sans"/>
              </a:rPr>
              <a:t>Better durability </a:t>
            </a:r>
            <a:endParaRPr sz="1400">
              <a:solidFill>
                <a:schemeClr val="dk1"/>
              </a:solidFill>
              <a:latin typeface="Open Sans"/>
              <a:ea typeface="Open Sans"/>
              <a:cs typeface="Open Sans"/>
              <a:sym typeface="Open Sans"/>
            </a:endParaRPr>
          </a:p>
          <a:p>
            <a:pPr indent="-317500" lvl="0" marL="457200" rtl="0" algn="just">
              <a:lnSpc>
                <a:spcPct val="115000"/>
              </a:lnSpc>
              <a:spcBef>
                <a:spcPts val="0"/>
              </a:spcBef>
              <a:spcAft>
                <a:spcPts val="0"/>
              </a:spcAft>
              <a:buClr>
                <a:schemeClr val="dk1"/>
              </a:buClr>
              <a:buSzPts val="1400"/>
              <a:buFont typeface="Open Sans"/>
              <a:buChar char="●"/>
            </a:pPr>
            <a:r>
              <a:rPr lang="es-419" sz="1400">
                <a:solidFill>
                  <a:schemeClr val="dk1"/>
                </a:solidFill>
                <a:latin typeface="Open Sans"/>
                <a:ea typeface="Open Sans"/>
                <a:cs typeface="Open Sans"/>
                <a:sym typeface="Open Sans"/>
              </a:rPr>
              <a:t>Resistant to emulsification in damp conditions</a:t>
            </a:r>
            <a:endParaRPr sz="1400">
              <a:solidFill>
                <a:schemeClr val="dk1"/>
              </a:solidFill>
              <a:latin typeface="Open Sans"/>
              <a:ea typeface="Open Sans"/>
              <a:cs typeface="Open Sans"/>
              <a:sym typeface="Open Sans"/>
            </a:endParaRPr>
          </a:p>
          <a:p>
            <a:pPr indent="-317500" lvl="0" marL="457200" rtl="0" algn="just">
              <a:lnSpc>
                <a:spcPct val="115000"/>
              </a:lnSpc>
              <a:spcBef>
                <a:spcPts val="0"/>
              </a:spcBef>
              <a:spcAft>
                <a:spcPts val="0"/>
              </a:spcAft>
              <a:buClr>
                <a:schemeClr val="dk1"/>
              </a:buClr>
              <a:buSzPts val="1400"/>
              <a:buFont typeface="Open Sans"/>
              <a:buChar char="●"/>
            </a:pPr>
            <a:r>
              <a:rPr lang="es-419" sz="1400">
                <a:solidFill>
                  <a:schemeClr val="dk1"/>
                </a:solidFill>
                <a:latin typeface="Open Sans"/>
                <a:ea typeface="Open Sans"/>
                <a:cs typeface="Open Sans"/>
                <a:sym typeface="Open Sans"/>
              </a:rPr>
              <a:t>Little or no bending </a:t>
            </a:r>
            <a:endParaRPr sz="1400">
              <a:solidFill>
                <a:schemeClr val="dk1"/>
              </a:solidFill>
              <a:latin typeface="Open Sans"/>
              <a:ea typeface="Open Sans"/>
              <a:cs typeface="Open Sans"/>
              <a:sym typeface="Open Sans"/>
            </a:endParaRPr>
          </a:p>
          <a:p>
            <a:pPr indent="-317500" lvl="0" marL="457200" rtl="0" algn="just">
              <a:lnSpc>
                <a:spcPct val="115000"/>
              </a:lnSpc>
              <a:spcBef>
                <a:spcPts val="0"/>
              </a:spcBef>
              <a:spcAft>
                <a:spcPts val="0"/>
              </a:spcAft>
              <a:buClr>
                <a:schemeClr val="dk1"/>
              </a:buClr>
              <a:buSzPts val="1400"/>
              <a:buFont typeface="Open Sans"/>
              <a:buChar char="●"/>
            </a:pPr>
            <a:r>
              <a:rPr lang="es-419" sz="1400">
                <a:solidFill>
                  <a:schemeClr val="dk1"/>
                </a:solidFill>
                <a:latin typeface="Open Sans"/>
                <a:ea typeface="Open Sans"/>
                <a:cs typeface="Open Sans"/>
                <a:sym typeface="Open Sans"/>
              </a:rPr>
              <a:t>Simpler processing </a:t>
            </a:r>
            <a:endParaRPr sz="1400">
              <a:solidFill>
                <a:schemeClr val="dk1"/>
              </a:solidFill>
              <a:latin typeface="Open Sans"/>
              <a:ea typeface="Open Sans"/>
              <a:cs typeface="Open Sans"/>
              <a:sym typeface="Open Sans"/>
            </a:endParaRPr>
          </a:p>
          <a:p>
            <a:pPr indent="-317500" lvl="0" marL="457200" rtl="0" algn="just">
              <a:lnSpc>
                <a:spcPct val="115000"/>
              </a:lnSpc>
              <a:spcBef>
                <a:spcPts val="0"/>
              </a:spcBef>
              <a:spcAft>
                <a:spcPts val="0"/>
              </a:spcAft>
              <a:buClr>
                <a:schemeClr val="dk1"/>
              </a:buClr>
              <a:buSzPts val="1400"/>
              <a:buFont typeface="Open Sans"/>
              <a:buChar char="●"/>
            </a:pPr>
            <a:r>
              <a:rPr lang="es-419" sz="1400">
                <a:solidFill>
                  <a:schemeClr val="dk1"/>
                </a:solidFill>
                <a:latin typeface="Open Sans"/>
                <a:ea typeface="Open Sans"/>
                <a:cs typeface="Open Sans"/>
                <a:sym typeface="Open Sans"/>
              </a:rPr>
              <a:t>Have less shrinkage</a:t>
            </a:r>
            <a:endParaRPr sz="1400">
              <a:solidFill>
                <a:schemeClr val="dk1"/>
              </a:solidFill>
              <a:latin typeface="Open Sans"/>
              <a:ea typeface="Open Sans"/>
              <a:cs typeface="Open Sans"/>
              <a:sym typeface="Open Sans"/>
            </a:endParaRPr>
          </a:p>
          <a:p>
            <a:pPr indent="-317500" lvl="0" marL="457200" rtl="0" algn="just">
              <a:lnSpc>
                <a:spcPct val="115000"/>
              </a:lnSpc>
              <a:spcBef>
                <a:spcPts val="0"/>
              </a:spcBef>
              <a:spcAft>
                <a:spcPts val="0"/>
              </a:spcAft>
              <a:buClr>
                <a:schemeClr val="dk1"/>
              </a:buClr>
              <a:buSzPts val="1400"/>
              <a:buFont typeface="Open Sans"/>
              <a:buChar char="●"/>
            </a:pPr>
            <a:r>
              <a:rPr lang="es-419" sz="1400">
                <a:solidFill>
                  <a:schemeClr val="dk1"/>
                </a:solidFill>
                <a:latin typeface="Open Sans"/>
                <a:ea typeface="Open Sans"/>
                <a:cs typeface="Open Sans"/>
                <a:sym typeface="Open Sans"/>
              </a:rPr>
              <a:t>Better quality control cost </a:t>
            </a:r>
            <a:endParaRPr sz="1400">
              <a:solidFill>
                <a:schemeClr val="dk1"/>
              </a:solidFill>
              <a:latin typeface="Open Sans"/>
              <a:ea typeface="Open Sans"/>
              <a:cs typeface="Open Sans"/>
              <a:sym typeface="Open Sans"/>
            </a:endParaRPr>
          </a:p>
          <a:p>
            <a:pPr indent="-317500" lvl="0" marL="457200" rtl="0" algn="just">
              <a:lnSpc>
                <a:spcPct val="115000"/>
              </a:lnSpc>
              <a:spcBef>
                <a:spcPts val="0"/>
              </a:spcBef>
              <a:spcAft>
                <a:spcPts val="0"/>
              </a:spcAft>
              <a:buClr>
                <a:schemeClr val="dk1"/>
              </a:buClr>
              <a:buSzPts val="1400"/>
              <a:buFont typeface="Open Sans"/>
              <a:buChar char="●"/>
            </a:pPr>
            <a:r>
              <a:rPr lang="es-419" sz="1400">
                <a:solidFill>
                  <a:schemeClr val="dk1"/>
                </a:solidFill>
                <a:latin typeface="Open Sans"/>
                <a:ea typeface="Open Sans"/>
                <a:cs typeface="Open Sans"/>
                <a:sym typeface="Open Sans"/>
              </a:rPr>
              <a:t>No need to add stabilizers or cure systems </a:t>
            </a:r>
            <a:endParaRPr sz="1400">
              <a:solidFill>
                <a:schemeClr val="dk1"/>
              </a:solidFill>
              <a:latin typeface="Open Sans"/>
              <a:ea typeface="Open Sans"/>
              <a:cs typeface="Open Sans"/>
              <a:sym typeface="Open Sans"/>
            </a:endParaRPr>
          </a:p>
          <a:p>
            <a:pPr indent="-317500" lvl="0" marL="457200" rtl="0" algn="just">
              <a:lnSpc>
                <a:spcPct val="115000"/>
              </a:lnSpc>
              <a:spcBef>
                <a:spcPts val="0"/>
              </a:spcBef>
              <a:spcAft>
                <a:spcPts val="0"/>
              </a:spcAft>
              <a:buClr>
                <a:schemeClr val="dk1"/>
              </a:buClr>
              <a:buSzPts val="1400"/>
              <a:buFont typeface="Open Sans"/>
              <a:buChar char="●"/>
            </a:pPr>
            <a:r>
              <a:rPr lang="es-419" sz="1400">
                <a:solidFill>
                  <a:schemeClr val="dk1"/>
                </a:solidFill>
                <a:latin typeface="Open Sans"/>
                <a:ea typeface="Open Sans"/>
                <a:cs typeface="Open Sans"/>
                <a:sym typeface="Open Sans"/>
              </a:rPr>
              <a:t>Consumes less energy and more economical control of product quality is possible.</a:t>
            </a:r>
            <a:endParaRPr sz="1400">
              <a:solidFill>
                <a:schemeClr val="dk1"/>
              </a:solidFill>
              <a:latin typeface="Open Sans"/>
              <a:ea typeface="Open Sans"/>
              <a:cs typeface="Open Sans"/>
              <a:sym typeface="Open Sans"/>
            </a:endParaRPr>
          </a:p>
          <a:p>
            <a:pPr indent="0" lvl="0" marL="0" rtl="0">
              <a:spcBef>
                <a:spcPts val="16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Open Sans"/>
              <a:buChar char="●"/>
            </a:pPr>
            <a:r>
              <a:rPr lang="es-419" sz="1400">
                <a:solidFill>
                  <a:schemeClr val="dk1"/>
                </a:solidFill>
                <a:latin typeface="Open Sans"/>
                <a:ea typeface="Open Sans"/>
                <a:cs typeface="Open Sans"/>
                <a:sym typeface="Open Sans"/>
              </a:rPr>
              <a:t>Much expensive</a:t>
            </a:r>
            <a:endParaRPr sz="1400">
              <a:solidFill>
                <a:schemeClr val="dk1"/>
              </a:solidFill>
              <a:latin typeface="Open Sans"/>
              <a:ea typeface="Open Sans"/>
              <a:cs typeface="Open Sans"/>
              <a:sym typeface="Open Sans"/>
            </a:endParaRPr>
          </a:p>
          <a:p>
            <a:pPr indent="-317500" lvl="0" marL="457200" rtl="0" algn="just">
              <a:lnSpc>
                <a:spcPct val="115000"/>
              </a:lnSpc>
              <a:spcBef>
                <a:spcPts val="0"/>
              </a:spcBef>
              <a:spcAft>
                <a:spcPts val="0"/>
              </a:spcAft>
              <a:buClr>
                <a:schemeClr val="dk1"/>
              </a:buClr>
              <a:buSzPts val="1400"/>
              <a:buFont typeface="Open Sans"/>
              <a:buChar char="●"/>
            </a:pPr>
            <a:r>
              <a:rPr lang="es-419" sz="1400">
                <a:solidFill>
                  <a:schemeClr val="dk1"/>
                </a:solidFill>
                <a:latin typeface="Open Sans"/>
                <a:ea typeface="Open Sans"/>
                <a:cs typeface="Open Sans"/>
                <a:sym typeface="Open Sans"/>
              </a:rPr>
              <a:t>General inability to bear load</a:t>
            </a:r>
            <a:endParaRPr sz="1400">
              <a:solidFill>
                <a:schemeClr val="dk1"/>
              </a:solidFill>
              <a:latin typeface="Open Sans"/>
              <a:ea typeface="Open Sans"/>
              <a:cs typeface="Open Sans"/>
              <a:sym typeface="Open Sans"/>
            </a:endParaRPr>
          </a:p>
          <a:p>
            <a:pPr indent="-317500" lvl="0" marL="457200" rtl="0" algn="just">
              <a:lnSpc>
                <a:spcPct val="115000"/>
              </a:lnSpc>
              <a:spcBef>
                <a:spcPts val="0"/>
              </a:spcBef>
              <a:spcAft>
                <a:spcPts val="0"/>
              </a:spcAft>
              <a:buClr>
                <a:schemeClr val="dk1"/>
              </a:buClr>
              <a:buSzPts val="1400"/>
              <a:buFont typeface="Open Sans"/>
              <a:buChar char="●"/>
            </a:pPr>
            <a:r>
              <a:rPr lang="es-419" sz="1400">
                <a:solidFill>
                  <a:schemeClr val="dk1"/>
                </a:solidFill>
                <a:latin typeface="Open Sans"/>
                <a:ea typeface="Open Sans"/>
                <a:cs typeface="Open Sans"/>
                <a:sym typeface="Open Sans"/>
              </a:rPr>
              <a:t>Can be easily distorted </a:t>
            </a:r>
            <a:endParaRPr sz="1400">
              <a:solidFill>
                <a:schemeClr val="dk1"/>
              </a:solidFill>
              <a:latin typeface="Open Sans"/>
              <a:ea typeface="Open Sans"/>
              <a:cs typeface="Open Sans"/>
              <a:sym typeface="Open Sans"/>
            </a:endParaRPr>
          </a:p>
          <a:p>
            <a:pPr indent="-317500" lvl="0" marL="457200" rtl="0" algn="just">
              <a:lnSpc>
                <a:spcPct val="115000"/>
              </a:lnSpc>
              <a:spcBef>
                <a:spcPts val="0"/>
              </a:spcBef>
              <a:spcAft>
                <a:spcPts val="0"/>
              </a:spcAft>
              <a:buClr>
                <a:schemeClr val="dk1"/>
              </a:buClr>
              <a:buSzPts val="1400"/>
              <a:buFont typeface="Open Sans"/>
              <a:buChar char="●"/>
            </a:pPr>
            <a:r>
              <a:rPr lang="es-419" sz="1400">
                <a:solidFill>
                  <a:schemeClr val="dk1"/>
                </a:solidFill>
                <a:latin typeface="Open Sans"/>
                <a:ea typeface="Open Sans"/>
                <a:cs typeface="Open Sans"/>
                <a:sym typeface="Open Sans"/>
              </a:rPr>
              <a:t>Poor chemical and heat resistance </a:t>
            </a:r>
            <a:endParaRPr sz="1400">
              <a:solidFill>
                <a:schemeClr val="dk1"/>
              </a:solidFill>
              <a:latin typeface="Open Sans"/>
              <a:ea typeface="Open Sans"/>
              <a:cs typeface="Open Sans"/>
              <a:sym typeface="Open Sans"/>
            </a:endParaRPr>
          </a:p>
          <a:p>
            <a:pPr indent="-317500" lvl="0" marL="457200" rtl="0" algn="just">
              <a:lnSpc>
                <a:spcPct val="115000"/>
              </a:lnSpc>
              <a:spcBef>
                <a:spcPts val="0"/>
              </a:spcBef>
              <a:spcAft>
                <a:spcPts val="0"/>
              </a:spcAft>
              <a:buClr>
                <a:schemeClr val="dk1"/>
              </a:buClr>
              <a:buSzPts val="1400"/>
              <a:buFont typeface="Open Sans"/>
              <a:buChar char="●"/>
            </a:pPr>
            <a:r>
              <a:rPr lang="es-419" sz="1400">
                <a:solidFill>
                  <a:schemeClr val="dk1"/>
                </a:solidFill>
                <a:latin typeface="Open Sans"/>
                <a:ea typeface="Open Sans"/>
                <a:cs typeface="Open Sans"/>
                <a:sym typeface="Open Sans"/>
              </a:rPr>
              <a:t>High compression set and low thermal stability.</a:t>
            </a:r>
            <a:endParaRPr sz="1400">
              <a:solidFill>
                <a:schemeClr val="dk1"/>
              </a:solidFill>
              <a:latin typeface="Open Sans"/>
              <a:ea typeface="Open Sans"/>
              <a:cs typeface="Open Sans"/>
              <a:sym typeface="Open Sans"/>
            </a:endParaRPr>
          </a:p>
          <a:p>
            <a:pPr indent="-317500" lvl="0" marL="457200" rtl="0" algn="just">
              <a:lnSpc>
                <a:spcPct val="115000"/>
              </a:lnSpc>
              <a:spcBef>
                <a:spcPts val="0"/>
              </a:spcBef>
              <a:spcAft>
                <a:spcPts val="0"/>
              </a:spcAft>
              <a:buClr>
                <a:schemeClr val="dk1"/>
              </a:buClr>
              <a:buSzPts val="1400"/>
              <a:buFont typeface="Open Sans"/>
              <a:buChar char="●"/>
            </a:pPr>
            <a:r>
              <a:rPr lang="es-419" sz="1400">
                <a:solidFill>
                  <a:schemeClr val="dk1"/>
                </a:solidFill>
                <a:latin typeface="Open Sans"/>
                <a:ea typeface="Open Sans"/>
                <a:cs typeface="Open Sans"/>
                <a:sym typeface="Open Sans"/>
              </a:rPr>
              <a:t>Melting at elevated temperatures</a:t>
            </a:r>
            <a:endParaRPr sz="1400">
              <a:solidFill>
                <a:schemeClr val="dk1"/>
              </a:solidFill>
              <a:latin typeface="Open Sans"/>
              <a:ea typeface="Open Sans"/>
              <a:cs typeface="Open Sans"/>
              <a:sym typeface="Open Sans"/>
            </a:endParaRPr>
          </a:p>
          <a:p>
            <a:pPr indent="0" lvl="0" marL="0" rtl="0">
              <a:spcBef>
                <a:spcPts val="16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a:t>They’re composed by MANY monomers, and depending on the parts composing it and the way they’re connected polymers inherit different chacacteristics, as we’ll see later 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People didn’t have the definition of “macro molecules” just yet: their definition is what we would call colloids today.</a:t>
            </a:r>
            <a:br>
              <a:rPr lang="es-419"/>
            </a:br>
            <a:r>
              <a:rPr lang="es-419"/>
              <a:t>If you came back in time saying what a polymer actually is, the would say you’re nuts! Even though they used for so long without even realizing, like with wood, cotton and silk. The concept began with a guy named </a:t>
            </a:r>
            <a:r>
              <a:rPr b="1" lang="es-419"/>
              <a:t>Staudinger</a:t>
            </a:r>
            <a:r>
              <a:rPr lang="es-419"/>
              <a:t> in the 1920’s</a:t>
            </a:r>
            <a:endParaRPr/>
          </a:p>
          <a:p>
            <a:pPr indent="0" lvl="0" marL="0" rtl="0">
              <a:spcBef>
                <a:spcPts val="0"/>
              </a:spcBef>
              <a:spcAft>
                <a:spcPts val="0"/>
              </a:spcAft>
              <a:buNone/>
            </a:pPr>
            <a:r>
              <a:rPr lang="es-419"/>
              <a:t>Picture: </a:t>
            </a:r>
            <a:r>
              <a:rPr b="1" lang="es-419"/>
              <a:t>Bakelite, nitrocellulose</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People played with cotton back in the time, discovering some nitrides and eventually, celluloid, ehich would make an excelent replacement for billiard balls</a:t>
            </a:r>
            <a:br>
              <a:rPr lang="es-419"/>
            </a:br>
            <a:r>
              <a:rPr lang="es-419"/>
              <a:t>The problem: the were very flammable and eventually exploded!</a:t>
            </a:r>
            <a:endParaRPr/>
          </a:p>
          <a:p>
            <a:pPr indent="0" lvl="0" marL="0">
              <a:spcBef>
                <a:spcPts val="0"/>
              </a:spcBef>
              <a:spcAft>
                <a:spcPts val="0"/>
              </a:spcAft>
              <a:buNone/>
            </a:pPr>
            <a:r>
              <a:rPr lang="es-419"/>
              <a:t>Later, Bakelite (the old phone) would be the very first synthetic polymer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solidFill>
                  <a:schemeClr val="dk1"/>
                </a:solidFill>
              </a:rPr>
              <a:t>Have you ever left a plastic bucket or some other plastic object outside during the winter, and found that it cracks or breaks more easily than it would in the summer time? What you experienced was the phenomenon known as the </a:t>
            </a:r>
            <a:r>
              <a:rPr i="1" lang="es-419">
                <a:solidFill>
                  <a:schemeClr val="dk1"/>
                </a:solidFill>
              </a:rPr>
              <a:t>glass transition</a:t>
            </a:r>
            <a:r>
              <a:rPr lang="es-419">
                <a:solidFill>
                  <a:schemeClr val="dk1"/>
                </a:solidFill>
              </a:rPr>
              <a:t>. This transition is something that </a:t>
            </a:r>
            <a:r>
              <a:rPr b="1" lang="es-419">
                <a:solidFill>
                  <a:schemeClr val="dk1"/>
                </a:solidFill>
              </a:rPr>
              <a:t>only happens to polymers</a:t>
            </a:r>
            <a:r>
              <a:rPr lang="es-419">
                <a:solidFill>
                  <a:schemeClr val="dk1"/>
                </a:solidFill>
              </a:rPr>
              <a:t>, and is one of the things that make polymers unique. The glass transition is pretty much what it sounds like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Thermoplastic polymers can be either amorphous or crystalline.  </a:t>
            </a:r>
            <a:r>
              <a:rPr b="1" lang="es-419"/>
              <a:t>(Linear Bonding)</a:t>
            </a:r>
            <a:endParaRPr b="1"/>
          </a:p>
          <a:p>
            <a:pPr indent="0" lvl="0" marL="0">
              <a:spcBef>
                <a:spcPts val="0"/>
              </a:spcBef>
              <a:spcAft>
                <a:spcPts val="0"/>
              </a:spcAft>
              <a:buNone/>
            </a:pPr>
            <a:r>
              <a:rPr lang="es-419"/>
              <a:t>They behave in a relatively ductile manner but often have low strength.</a:t>
            </a:r>
            <a:endParaRPr/>
          </a:p>
          <a:p>
            <a:pPr indent="0" lvl="0" marL="0">
              <a:spcBef>
                <a:spcPts val="0"/>
              </a:spcBef>
              <a:spcAft>
                <a:spcPts val="0"/>
              </a:spcAft>
              <a:buNone/>
            </a:pPr>
            <a:r>
              <a:rPr lang="es-419"/>
              <a:t>At a high enough heat the excitation of the molecular chains is enough to overcome this binding force and they are free to move over one another thereby creating a viscous liquid. </a:t>
            </a:r>
            <a:endParaRPr/>
          </a:p>
          <a:p>
            <a:pPr indent="0" lvl="0" marL="0">
              <a:spcBef>
                <a:spcPts val="0"/>
              </a:spcBef>
              <a:spcAft>
                <a:spcPts val="0"/>
              </a:spcAft>
              <a:buClr>
                <a:schemeClr val="dk1"/>
              </a:buClr>
              <a:buSzPts val="1100"/>
              <a:buFont typeface="Arial"/>
              <a:buNone/>
            </a:pPr>
            <a:r>
              <a:rPr lang="es-419"/>
              <a:t>When the polymer is cooled the secondary forces once again dominate and the molecular chains revert back to a restricted state. This means that thermoplastics can be melted and remelted allowing them to be easily recycled.</a:t>
            </a:r>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Shape 1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Shape 54"/>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Shape 18"/>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Shape 44"/>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10.jp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419"/>
              <a:t>Polymers</a:t>
            </a:r>
            <a:endParaRPr/>
          </a:p>
        </p:txBody>
      </p:sp>
      <p:sp>
        <p:nvSpPr>
          <p:cNvPr id="63" name="Shape 6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Gabriel Oliveira Galvão do Vale		1889469		</a:t>
            </a:r>
            <a:endParaRPr/>
          </a:p>
          <a:p>
            <a:pPr indent="0" lvl="0" marL="0">
              <a:spcBef>
                <a:spcPts val="0"/>
              </a:spcBef>
              <a:spcAft>
                <a:spcPts val="0"/>
              </a:spcAft>
              <a:buNone/>
            </a:pPr>
            <a:r>
              <a:rPr lang="es-419"/>
              <a:t>IEA</a:t>
            </a:r>
            <a:endParaRPr/>
          </a:p>
        </p:txBody>
      </p:sp>
      <p:pic>
        <p:nvPicPr>
          <p:cNvPr id="64" name="Shape 64"/>
          <p:cNvPicPr preferRelativeResize="0"/>
          <p:nvPr/>
        </p:nvPicPr>
        <p:blipFill>
          <a:blip r:embed="rId3">
            <a:alphaModFix/>
          </a:blip>
          <a:stretch>
            <a:fillRect/>
          </a:stretch>
        </p:blipFill>
        <p:spPr>
          <a:xfrm>
            <a:off x="7608100" y="104167"/>
            <a:ext cx="1321600" cy="1364575"/>
          </a:xfrm>
          <a:prstGeom prst="rect">
            <a:avLst/>
          </a:prstGeom>
          <a:noFill/>
          <a:ln>
            <a:noFill/>
          </a:ln>
        </p:spPr>
      </p:pic>
      <p:sp>
        <p:nvSpPr>
          <p:cNvPr id="65" name="Shape 65"/>
          <p:cNvSpPr txBox="1"/>
          <p:nvPr>
            <p:ph idx="1" type="subTitle"/>
          </p:nvPr>
        </p:nvSpPr>
        <p:spPr>
          <a:xfrm>
            <a:off x="142875" y="4292925"/>
            <a:ext cx="7370100" cy="7014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s-419"/>
              <a:t>Material Science  - Dra. Krishnan Bindú</a:t>
            </a:r>
            <a:endParaRPr/>
          </a:p>
          <a:p>
            <a:pPr indent="0" lvl="0" marL="0" rtl="0" algn="l">
              <a:spcBef>
                <a:spcPts val="0"/>
              </a:spcBef>
              <a:spcAft>
                <a:spcPts val="0"/>
              </a:spcAft>
              <a:buNone/>
            </a:pPr>
            <a:r>
              <a:rPr lang="es-419"/>
              <a:t>Group 013		M4		1305</a:t>
            </a:r>
            <a:endParaRPr/>
          </a:p>
        </p:txBody>
      </p:sp>
      <p:pic>
        <p:nvPicPr>
          <p:cNvPr id="66" name="Shape 66"/>
          <p:cNvPicPr preferRelativeResize="0"/>
          <p:nvPr/>
        </p:nvPicPr>
        <p:blipFill>
          <a:blip r:embed="rId4">
            <a:alphaModFix/>
          </a:blip>
          <a:stretch>
            <a:fillRect/>
          </a:stretch>
        </p:blipFill>
        <p:spPr>
          <a:xfrm>
            <a:off x="142875" y="173725"/>
            <a:ext cx="1321600" cy="1321600"/>
          </a:xfrm>
          <a:prstGeom prst="rect">
            <a:avLst/>
          </a:prstGeom>
          <a:noFill/>
          <a:ln>
            <a:noFill/>
          </a:ln>
        </p:spPr>
      </p:pic>
      <p:sp>
        <p:nvSpPr>
          <p:cNvPr id="67" name="Shape 67"/>
          <p:cNvSpPr txBox="1"/>
          <p:nvPr/>
        </p:nvSpPr>
        <p:spPr>
          <a:xfrm>
            <a:off x="6667500" y="4548200"/>
            <a:ext cx="2262300" cy="523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419">
                <a:solidFill>
                  <a:schemeClr val="dk1"/>
                </a:solidFill>
                <a:latin typeface="Economica"/>
                <a:ea typeface="Economica"/>
                <a:cs typeface="Economica"/>
                <a:sym typeface="Economica"/>
              </a:rPr>
              <a:t>May 8th,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419"/>
              <a:t>Advantages</a:t>
            </a:r>
            <a:endParaRPr/>
          </a:p>
        </p:txBody>
      </p:sp>
      <p:sp>
        <p:nvSpPr>
          <p:cNvPr id="129" name="Shape 129"/>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457200" lvl="0" marL="0" algn="just">
              <a:spcBef>
                <a:spcPts val="0"/>
              </a:spcBef>
              <a:spcAft>
                <a:spcPts val="1600"/>
              </a:spcAft>
              <a:buNone/>
            </a:pPr>
            <a:r>
              <a:rPr lang="es-419"/>
              <a:t>Because they soften when heated, thermoplastic polymers are </a:t>
            </a:r>
            <a:r>
              <a:rPr b="1" lang="es-419"/>
              <a:t>easy to mold</a:t>
            </a:r>
            <a:r>
              <a:rPr lang="es-419"/>
              <a:t> into a variety of shapes and also lend themselves to </a:t>
            </a:r>
            <a:r>
              <a:rPr b="1" lang="es-419"/>
              <a:t>recycling</a:t>
            </a:r>
            <a:r>
              <a:rPr lang="es-419"/>
              <a:t>. Common uses for thermoplastic polymers include the fabrication of pipes, ropes, belts, insulators and adhesives.</a:t>
            </a:r>
            <a:endParaRPr/>
          </a:p>
        </p:txBody>
      </p:sp>
      <p:pic>
        <p:nvPicPr>
          <p:cNvPr id="130" name="Shape 130"/>
          <p:cNvPicPr preferRelativeResize="0"/>
          <p:nvPr/>
        </p:nvPicPr>
        <p:blipFill>
          <a:blip r:embed="rId3">
            <a:alphaModFix/>
          </a:blip>
          <a:stretch>
            <a:fillRect/>
          </a:stretch>
        </p:blipFill>
        <p:spPr>
          <a:xfrm>
            <a:off x="4464000" y="1299625"/>
            <a:ext cx="4311529" cy="36914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419"/>
              <a:t>Disa</a:t>
            </a:r>
            <a:r>
              <a:rPr lang="es-419"/>
              <a:t>dvantages</a:t>
            </a:r>
            <a:endParaRPr/>
          </a:p>
        </p:txBody>
      </p:sp>
      <p:sp>
        <p:nvSpPr>
          <p:cNvPr id="136" name="Shape 136"/>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s-419"/>
              <a:t>The primary disadvantage of using thermoplastics instead of materials like metal is that thermoplastics </a:t>
            </a:r>
            <a:r>
              <a:rPr b="1" lang="es-419"/>
              <a:t>can melt</a:t>
            </a:r>
            <a:r>
              <a:rPr lang="es-419"/>
              <a:t>. </a:t>
            </a:r>
            <a:endParaRPr/>
          </a:p>
          <a:p>
            <a:pPr indent="0" lvl="0" marL="0" rtl="0" algn="just">
              <a:spcBef>
                <a:spcPts val="1600"/>
              </a:spcBef>
              <a:spcAft>
                <a:spcPts val="1600"/>
              </a:spcAft>
              <a:buNone/>
            </a:pPr>
            <a:r>
              <a:rPr lang="es-419"/>
              <a:t>This makes them disposable and not appropriate for industrial work.</a:t>
            </a:r>
            <a:endParaRPr/>
          </a:p>
        </p:txBody>
      </p:sp>
      <p:pic>
        <p:nvPicPr>
          <p:cNvPr id="137" name="Shape 137"/>
          <p:cNvPicPr preferRelativeResize="0"/>
          <p:nvPr/>
        </p:nvPicPr>
        <p:blipFill rotWithShape="1">
          <a:blip r:embed="rId3">
            <a:alphaModFix/>
          </a:blip>
          <a:srcRect b="1076" l="0" r="0" t="1076"/>
          <a:stretch/>
        </p:blipFill>
        <p:spPr>
          <a:xfrm>
            <a:off x="4464000" y="1299625"/>
            <a:ext cx="4311530" cy="3691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419"/>
              <a:t>Thermosets</a:t>
            </a:r>
            <a:endParaRPr/>
          </a:p>
        </p:txBody>
      </p:sp>
      <p:sp>
        <p:nvSpPr>
          <p:cNvPr id="143" name="Shape 143"/>
          <p:cNvSpPr txBox="1"/>
          <p:nvPr>
            <p:ph idx="1" type="body"/>
          </p:nvPr>
        </p:nvSpPr>
        <p:spPr>
          <a:xfrm>
            <a:off x="311700" y="1225225"/>
            <a:ext cx="3999900" cy="2477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s-419"/>
              <a:t>This polymer can only be heated and shaped </a:t>
            </a:r>
            <a:r>
              <a:rPr b="1" lang="es-419"/>
              <a:t>once</a:t>
            </a:r>
            <a:r>
              <a:rPr lang="es-419"/>
              <a:t>.</a:t>
            </a:r>
            <a:endParaRPr/>
          </a:p>
          <a:p>
            <a:pPr indent="0" lvl="0" marL="0" algn="just">
              <a:spcBef>
                <a:spcPts val="1600"/>
              </a:spcBef>
              <a:spcAft>
                <a:spcPts val="1600"/>
              </a:spcAft>
              <a:buNone/>
            </a:pPr>
            <a:r>
              <a:rPr lang="es-419"/>
              <a:t>The</a:t>
            </a:r>
            <a:r>
              <a:rPr lang="es-419"/>
              <a:t>y</a:t>
            </a:r>
            <a:r>
              <a:rPr lang="es-419"/>
              <a:t> </a:t>
            </a:r>
            <a:r>
              <a:rPr lang="es-419"/>
              <a:t>only </a:t>
            </a:r>
            <a:r>
              <a:rPr lang="es-419"/>
              <a:t>exist in an amorphous state</a:t>
            </a:r>
            <a:endParaRPr/>
          </a:p>
        </p:txBody>
      </p:sp>
      <p:pic>
        <p:nvPicPr>
          <p:cNvPr id="144" name="Shape 144"/>
          <p:cNvPicPr preferRelativeResize="0"/>
          <p:nvPr/>
        </p:nvPicPr>
        <p:blipFill>
          <a:blip r:embed="rId3">
            <a:alphaModFix/>
          </a:blip>
          <a:stretch>
            <a:fillRect/>
          </a:stretch>
        </p:blipFill>
        <p:spPr>
          <a:xfrm>
            <a:off x="311688" y="3969550"/>
            <a:ext cx="5057775" cy="704850"/>
          </a:xfrm>
          <a:prstGeom prst="rect">
            <a:avLst/>
          </a:prstGeom>
          <a:noFill/>
          <a:ln>
            <a:noFill/>
          </a:ln>
        </p:spPr>
      </p:pic>
      <p:pic>
        <p:nvPicPr>
          <p:cNvPr id="145" name="Shape 145"/>
          <p:cNvPicPr preferRelativeResize="0"/>
          <p:nvPr/>
        </p:nvPicPr>
        <p:blipFill>
          <a:blip r:embed="rId4">
            <a:alphaModFix/>
          </a:blip>
          <a:stretch>
            <a:fillRect/>
          </a:stretch>
        </p:blipFill>
        <p:spPr>
          <a:xfrm>
            <a:off x="5521863" y="1299625"/>
            <a:ext cx="3469737" cy="26023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s-419"/>
              <a:t>Thermoplastics are well suited for </a:t>
            </a:r>
            <a:r>
              <a:rPr b="1" lang="es-419"/>
              <a:t>many </a:t>
            </a:r>
            <a:r>
              <a:rPr lang="es-419"/>
              <a:t>different types of </a:t>
            </a:r>
            <a:r>
              <a:rPr b="1" lang="es-419"/>
              <a:t>uses</a:t>
            </a:r>
            <a:r>
              <a:rPr lang="es-419"/>
              <a:t>, because they have </a:t>
            </a:r>
            <a:r>
              <a:rPr b="1" lang="es-419"/>
              <a:t>high strength</a:t>
            </a:r>
            <a:r>
              <a:rPr lang="es-419"/>
              <a:t>, are </a:t>
            </a:r>
            <a:r>
              <a:rPr b="1" lang="es-419"/>
              <a:t>lightweight </a:t>
            </a:r>
            <a:r>
              <a:rPr lang="es-419"/>
              <a:t>and have relatively </a:t>
            </a:r>
            <a:r>
              <a:rPr b="1" lang="es-419"/>
              <a:t>low </a:t>
            </a:r>
            <a:r>
              <a:rPr lang="es-419"/>
              <a:t>processing </a:t>
            </a:r>
            <a:r>
              <a:rPr b="1" lang="es-419"/>
              <a:t>costs. </a:t>
            </a:r>
            <a:endParaRPr b="1"/>
          </a:p>
          <a:p>
            <a:pPr indent="457200" lvl="0" marL="0" rtl="0" algn="just">
              <a:spcBef>
                <a:spcPts val="1600"/>
              </a:spcBef>
              <a:spcAft>
                <a:spcPts val="1600"/>
              </a:spcAft>
              <a:buNone/>
            </a:pPr>
            <a:r>
              <a:rPr lang="es-419"/>
              <a:t>In addition, it's relatively </a:t>
            </a:r>
            <a:r>
              <a:rPr b="1" lang="es-419"/>
              <a:t>easy to manufacture</a:t>
            </a:r>
            <a:r>
              <a:rPr lang="es-419"/>
              <a:t> thermoplastic components quickly in high volumes with high precision. </a:t>
            </a:r>
            <a:endParaRPr/>
          </a:p>
        </p:txBody>
      </p:sp>
      <p:sp>
        <p:nvSpPr>
          <p:cNvPr id="151" name="Shape 15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419"/>
              <a:t>Advantages</a:t>
            </a:r>
            <a:endParaRPr/>
          </a:p>
        </p:txBody>
      </p:sp>
      <p:pic>
        <p:nvPicPr>
          <p:cNvPr id="152" name="Shape 152"/>
          <p:cNvPicPr preferRelativeResize="0"/>
          <p:nvPr/>
        </p:nvPicPr>
        <p:blipFill>
          <a:blip r:embed="rId3">
            <a:alphaModFix/>
          </a:blip>
          <a:stretch>
            <a:fillRect/>
          </a:stretch>
        </p:blipFill>
        <p:spPr>
          <a:xfrm>
            <a:off x="4464000" y="1299625"/>
            <a:ext cx="4311529" cy="36914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419"/>
              <a:t>Disadvantages</a:t>
            </a:r>
            <a:endParaRPr/>
          </a:p>
        </p:txBody>
      </p:sp>
      <p:sp>
        <p:nvSpPr>
          <p:cNvPr id="158" name="Shape 158"/>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457200" lvl="0" marL="0" rtl="0" algn="just">
              <a:spcBef>
                <a:spcPts val="0"/>
              </a:spcBef>
              <a:spcAft>
                <a:spcPts val="1600"/>
              </a:spcAft>
              <a:buNone/>
            </a:pPr>
            <a:r>
              <a:rPr lang="es-419"/>
              <a:t>The thermoset plastics </a:t>
            </a:r>
            <a:r>
              <a:rPr b="1" lang="es-419"/>
              <a:t>cannot be recycled </a:t>
            </a:r>
            <a:r>
              <a:rPr lang="es-419"/>
              <a:t>, They are more difficult to surface finish , They can not be remolded or reshaped .</a:t>
            </a:r>
            <a:endParaRPr/>
          </a:p>
        </p:txBody>
      </p:sp>
      <p:pic>
        <p:nvPicPr>
          <p:cNvPr id="159" name="Shape 159"/>
          <p:cNvPicPr preferRelativeResize="0"/>
          <p:nvPr/>
        </p:nvPicPr>
        <p:blipFill rotWithShape="1">
          <a:blip r:embed="rId3">
            <a:alphaModFix/>
          </a:blip>
          <a:srcRect b="1076" l="0" r="0" t="1076"/>
          <a:stretch/>
        </p:blipFill>
        <p:spPr>
          <a:xfrm>
            <a:off x="4464000" y="1299625"/>
            <a:ext cx="4311530" cy="3691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419"/>
              <a:t>Elastomers</a:t>
            </a:r>
            <a:endParaRPr/>
          </a:p>
        </p:txBody>
      </p:sp>
      <p:sp>
        <p:nvSpPr>
          <p:cNvPr id="165" name="Shape 165"/>
          <p:cNvSpPr txBox="1"/>
          <p:nvPr>
            <p:ph idx="1" type="body"/>
          </p:nvPr>
        </p:nvSpPr>
        <p:spPr>
          <a:xfrm>
            <a:off x="311700" y="1225225"/>
            <a:ext cx="3999900" cy="2561100"/>
          </a:xfrm>
          <a:prstGeom prst="rect">
            <a:avLst/>
          </a:prstGeom>
        </p:spPr>
        <p:txBody>
          <a:bodyPr anchorCtr="0" anchor="ctr" bIns="91425" lIns="91425" spcFirstLastPara="1" rIns="91425" wrap="square" tIns="91425">
            <a:noAutofit/>
          </a:bodyPr>
          <a:lstStyle/>
          <a:p>
            <a:pPr indent="0" lvl="0" marL="0" algn="just">
              <a:spcBef>
                <a:spcPts val="0"/>
              </a:spcBef>
              <a:spcAft>
                <a:spcPts val="1600"/>
              </a:spcAft>
              <a:buNone/>
            </a:pPr>
            <a:r>
              <a:rPr lang="es-419"/>
              <a:t> The main characteristic of elastomer materials is the high elongation and flexibility or elasticity of these materials, against its breaking or cracking.</a:t>
            </a:r>
            <a:endParaRPr/>
          </a:p>
        </p:txBody>
      </p:sp>
      <p:pic>
        <p:nvPicPr>
          <p:cNvPr id="166" name="Shape 166"/>
          <p:cNvPicPr preferRelativeResize="0"/>
          <p:nvPr/>
        </p:nvPicPr>
        <p:blipFill>
          <a:blip r:embed="rId3">
            <a:alphaModFix/>
          </a:blip>
          <a:stretch>
            <a:fillRect/>
          </a:stretch>
        </p:blipFill>
        <p:spPr>
          <a:xfrm>
            <a:off x="152400" y="3938725"/>
            <a:ext cx="6181725" cy="1047750"/>
          </a:xfrm>
          <a:prstGeom prst="rect">
            <a:avLst/>
          </a:prstGeom>
          <a:noFill/>
          <a:ln>
            <a:noFill/>
          </a:ln>
        </p:spPr>
      </p:pic>
      <p:pic>
        <p:nvPicPr>
          <p:cNvPr id="167" name="Shape 167"/>
          <p:cNvPicPr preferRelativeResize="0"/>
          <p:nvPr/>
        </p:nvPicPr>
        <p:blipFill>
          <a:blip r:embed="rId4">
            <a:alphaModFix/>
          </a:blip>
          <a:stretch>
            <a:fillRect/>
          </a:stretch>
        </p:blipFill>
        <p:spPr>
          <a:xfrm>
            <a:off x="4464000" y="1299625"/>
            <a:ext cx="4527600" cy="18299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419"/>
              <a:t>Advantages</a:t>
            </a:r>
            <a:endParaRPr/>
          </a:p>
        </p:txBody>
      </p:sp>
      <p:sp>
        <p:nvSpPr>
          <p:cNvPr id="173" name="Shape 173"/>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s-419"/>
              <a:t>R</a:t>
            </a:r>
            <a:r>
              <a:rPr lang="es-419"/>
              <a:t>ecyclable like plastics</a:t>
            </a:r>
            <a:endParaRPr/>
          </a:p>
          <a:p>
            <a:pPr indent="-317500" lvl="0" marL="457200" rtl="0" algn="just">
              <a:spcBef>
                <a:spcPts val="0"/>
              </a:spcBef>
              <a:spcAft>
                <a:spcPts val="0"/>
              </a:spcAft>
              <a:buSzPts val="1400"/>
              <a:buChar char="●"/>
            </a:pPr>
            <a:r>
              <a:rPr lang="es-419"/>
              <a:t>Better durability </a:t>
            </a:r>
            <a:endParaRPr/>
          </a:p>
          <a:p>
            <a:pPr indent="-317500" lvl="0" marL="457200" rtl="0" algn="just">
              <a:spcBef>
                <a:spcPts val="0"/>
              </a:spcBef>
              <a:spcAft>
                <a:spcPts val="0"/>
              </a:spcAft>
              <a:buSzPts val="1400"/>
              <a:buChar char="●"/>
            </a:pPr>
            <a:r>
              <a:rPr lang="es-419"/>
              <a:t>Resistant to emulsification in damp conditions</a:t>
            </a:r>
            <a:endParaRPr/>
          </a:p>
          <a:p>
            <a:pPr indent="-317500" lvl="0" marL="457200" rtl="0" algn="just">
              <a:spcBef>
                <a:spcPts val="0"/>
              </a:spcBef>
              <a:spcAft>
                <a:spcPts val="0"/>
              </a:spcAft>
              <a:buSzPts val="1400"/>
              <a:buChar char="●"/>
            </a:pPr>
            <a:r>
              <a:rPr lang="es-419"/>
              <a:t>Little or no bending </a:t>
            </a:r>
            <a:endParaRPr/>
          </a:p>
          <a:p>
            <a:pPr indent="-317500" lvl="0" marL="457200" rtl="0" algn="just">
              <a:spcBef>
                <a:spcPts val="0"/>
              </a:spcBef>
              <a:spcAft>
                <a:spcPts val="0"/>
              </a:spcAft>
              <a:buSzPts val="1400"/>
              <a:buChar char="●"/>
            </a:pPr>
            <a:r>
              <a:rPr lang="es-419"/>
              <a:t>Simpler processing </a:t>
            </a:r>
            <a:endParaRPr/>
          </a:p>
          <a:p>
            <a:pPr indent="-317500" lvl="0" marL="457200" rtl="0" algn="just">
              <a:spcBef>
                <a:spcPts val="0"/>
              </a:spcBef>
              <a:spcAft>
                <a:spcPts val="0"/>
              </a:spcAft>
              <a:buSzPts val="1400"/>
              <a:buChar char="●"/>
            </a:pPr>
            <a:r>
              <a:rPr lang="es-419"/>
              <a:t>Have less shrinkage</a:t>
            </a:r>
            <a:endParaRPr/>
          </a:p>
          <a:p>
            <a:pPr indent="-317500" lvl="0" marL="457200" rtl="0" algn="just">
              <a:spcBef>
                <a:spcPts val="0"/>
              </a:spcBef>
              <a:spcAft>
                <a:spcPts val="0"/>
              </a:spcAft>
              <a:buSzPts val="1400"/>
              <a:buChar char="●"/>
            </a:pPr>
            <a:r>
              <a:rPr lang="es-419"/>
              <a:t>Better quality control cost </a:t>
            </a:r>
            <a:endParaRPr/>
          </a:p>
          <a:p>
            <a:pPr indent="-317500" lvl="0" marL="457200" rtl="0" algn="just">
              <a:spcBef>
                <a:spcPts val="0"/>
              </a:spcBef>
              <a:spcAft>
                <a:spcPts val="0"/>
              </a:spcAft>
              <a:buSzPts val="1400"/>
              <a:buChar char="●"/>
            </a:pPr>
            <a:r>
              <a:rPr lang="es-419"/>
              <a:t>No need to add stabilizers or cure systems </a:t>
            </a:r>
            <a:endParaRPr/>
          </a:p>
          <a:p>
            <a:pPr indent="-317500" lvl="0" marL="457200" rtl="0" algn="just">
              <a:spcBef>
                <a:spcPts val="0"/>
              </a:spcBef>
              <a:spcAft>
                <a:spcPts val="0"/>
              </a:spcAft>
              <a:buSzPts val="1400"/>
              <a:buChar char="●"/>
            </a:pPr>
            <a:r>
              <a:rPr lang="es-419"/>
              <a:t>Consumes less energy and more economical control of product quality is possible.</a:t>
            </a:r>
            <a:endParaRPr/>
          </a:p>
        </p:txBody>
      </p:sp>
      <p:pic>
        <p:nvPicPr>
          <p:cNvPr id="174" name="Shape 174"/>
          <p:cNvPicPr preferRelativeResize="0"/>
          <p:nvPr/>
        </p:nvPicPr>
        <p:blipFill>
          <a:blip r:embed="rId3">
            <a:alphaModFix/>
          </a:blip>
          <a:stretch>
            <a:fillRect/>
          </a:stretch>
        </p:blipFill>
        <p:spPr>
          <a:xfrm>
            <a:off x="4464000" y="1299625"/>
            <a:ext cx="4311529" cy="36914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419"/>
              <a:t>Disadvantages</a:t>
            </a:r>
            <a:endParaRPr/>
          </a:p>
        </p:txBody>
      </p:sp>
      <p:sp>
        <p:nvSpPr>
          <p:cNvPr id="180" name="Shape 180"/>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s-419"/>
              <a:t>Much expensive</a:t>
            </a:r>
            <a:endParaRPr/>
          </a:p>
          <a:p>
            <a:pPr indent="-317500" lvl="0" marL="457200" rtl="0" algn="just">
              <a:spcBef>
                <a:spcPts val="0"/>
              </a:spcBef>
              <a:spcAft>
                <a:spcPts val="0"/>
              </a:spcAft>
              <a:buSzPts val="1400"/>
              <a:buChar char="●"/>
            </a:pPr>
            <a:r>
              <a:rPr lang="es-419"/>
              <a:t>General inability to bear load</a:t>
            </a:r>
            <a:endParaRPr/>
          </a:p>
          <a:p>
            <a:pPr indent="-317500" lvl="0" marL="457200" rtl="0" algn="just">
              <a:spcBef>
                <a:spcPts val="0"/>
              </a:spcBef>
              <a:spcAft>
                <a:spcPts val="0"/>
              </a:spcAft>
              <a:buSzPts val="1400"/>
              <a:buChar char="●"/>
            </a:pPr>
            <a:r>
              <a:rPr lang="es-419"/>
              <a:t>Can be easily distorted </a:t>
            </a:r>
            <a:endParaRPr/>
          </a:p>
          <a:p>
            <a:pPr indent="-317500" lvl="0" marL="457200" rtl="0" algn="just">
              <a:spcBef>
                <a:spcPts val="0"/>
              </a:spcBef>
              <a:spcAft>
                <a:spcPts val="0"/>
              </a:spcAft>
              <a:buSzPts val="1400"/>
              <a:buChar char="●"/>
            </a:pPr>
            <a:r>
              <a:rPr lang="es-419"/>
              <a:t>Poor chemical and heat resistance </a:t>
            </a:r>
            <a:endParaRPr/>
          </a:p>
          <a:p>
            <a:pPr indent="-317500" lvl="0" marL="457200" rtl="0" algn="just">
              <a:spcBef>
                <a:spcPts val="0"/>
              </a:spcBef>
              <a:spcAft>
                <a:spcPts val="0"/>
              </a:spcAft>
              <a:buSzPts val="1400"/>
              <a:buChar char="●"/>
            </a:pPr>
            <a:r>
              <a:rPr lang="es-419"/>
              <a:t>High compression set and low thermal stability.</a:t>
            </a:r>
            <a:endParaRPr/>
          </a:p>
          <a:p>
            <a:pPr indent="-317500" lvl="0" marL="457200" rtl="0" algn="just">
              <a:spcBef>
                <a:spcPts val="0"/>
              </a:spcBef>
              <a:spcAft>
                <a:spcPts val="0"/>
              </a:spcAft>
              <a:buSzPts val="1400"/>
              <a:buChar char="●"/>
            </a:pPr>
            <a:r>
              <a:rPr lang="es-419"/>
              <a:t>Melting at elevated temperatures</a:t>
            </a:r>
            <a:endParaRPr/>
          </a:p>
        </p:txBody>
      </p:sp>
      <p:pic>
        <p:nvPicPr>
          <p:cNvPr id="181" name="Shape 181"/>
          <p:cNvPicPr preferRelativeResize="0"/>
          <p:nvPr/>
        </p:nvPicPr>
        <p:blipFill rotWithShape="1">
          <a:blip r:embed="rId3">
            <a:alphaModFix/>
          </a:blip>
          <a:srcRect b="1076" l="0" r="0" t="1076"/>
          <a:stretch/>
        </p:blipFill>
        <p:spPr>
          <a:xfrm>
            <a:off x="4464000" y="1299625"/>
            <a:ext cx="4311530" cy="36914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419"/>
              <a:t>Conclusion</a:t>
            </a:r>
            <a:endParaRPr/>
          </a:p>
        </p:txBody>
      </p:sp>
      <p:sp>
        <p:nvSpPr>
          <p:cNvPr id="187" name="Shape 18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457200" lvl="0" marL="0" rtl="0">
              <a:spcBef>
                <a:spcPts val="0"/>
              </a:spcBef>
              <a:spcAft>
                <a:spcPts val="0"/>
              </a:spcAft>
              <a:buNone/>
            </a:pPr>
            <a:r>
              <a:rPr lang="es-419"/>
              <a:t>Polymers have great characteristics, a whole gamma of applications everywhere, from our household to the industry and they come in all shapes and sizes. </a:t>
            </a:r>
            <a:endParaRPr/>
          </a:p>
          <a:p>
            <a:pPr indent="457200" lvl="0" marL="0" rtl="0">
              <a:spcBef>
                <a:spcPts val="1600"/>
              </a:spcBef>
              <a:spcAft>
                <a:spcPts val="1600"/>
              </a:spcAft>
              <a:buNone/>
            </a:pPr>
            <a:r>
              <a:rPr lang="es-419"/>
              <a:t>There’s still many parts uncovered by this </a:t>
            </a:r>
            <a:r>
              <a:rPr lang="es-419"/>
              <a:t>presentation</a:t>
            </a:r>
            <a:r>
              <a:rPr lang="es-419"/>
              <a:t>, but we hope to give a better understanding of the subject with this document.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419"/>
              <a:t>References</a:t>
            </a:r>
            <a:endParaRPr/>
          </a:p>
        </p:txBody>
      </p:sp>
      <p:sp>
        <p:nvSpPr>
          <p:cNvPr id="193" name="Shape 19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s-419" sz="1100"/>
              <a:t>Elastomer - definition, properties and examples of elastomer. (n.d.). Retrieved from http://www.adhesiveandglue.com/elastomer.html</a:t>
            </a:r>
            <a:endParaRPr sz="1100"/>
          </a:p>
          <a:p>
            <a:pPr indent="-298450" lvl="0" marL="457200" rtl="0">
              <a:spcBef>
                <a:spcPts val="0"/>
              </a:spcBef>
              <a:spcAft>
                <a:spcPts val="0"/>
              </a:spcAft>
              <a:buSzPts val="1100"/>
              <a:buChar char="❏"/>
            </a:pPr>
            <a:r>
              <a:rPr lang="es-419" sz="1100"/>
              <a:t>Girard, L. (2011, May 16). Advantages of Thermoplastics | Hunker. Retrieved from https://www.hunker.com/13408204/advantages-of-thermoplastics</a:t>
            </a:r>
            <a:endParaRPr sz="1100"/>
          </a:p>
          <a:p>
            <a:pPr indent="-298450" lvl="0" marL="457200" rtl="0">
              <a:spcBef>
                <a:spcPts val="0"/>
              </a:spcBef>
              <a:spcAft>
                <a:spcPts val="0"/>
              </a:spcAft>
              <a:buSzPts val="1100"/>
              <a:buChar char="❏"/>
            </a:pPr>
            <a:r>
              <a:rPr lang="es-419" sz="1100"/>
              <a:t>Girard, L. (2011, May 16). Advantages of Thermoplastics | Hunker. Retrieved from https://www.hunker.com/13408204/advantages-of-thermoplastics</a:t>
            </a:r>
            <a:endParaRPr sz="1100"/>
          </a:p>
          <a:p>
            <a:pPr indent="-298450" lvl="0" marL="457200" rtl="0">
              <a:spcBef>
                <a:spcPts val="0"/>
              </a:spcBef>
              <a:spcAft>
                <a:spcPts val="0"/>
              </a:spcAft>
              <a:buSzPts val="1100"/>
              <a:buChar char="❏"/>
            </a:pPr>
            <a:r>
              <a:rPr lang="es-419" sz="1100"/>
              <a:t>The Glass Transition. (n.d.). Retrieved from http://pslc.ws/macrog/tg.htm</a:t>
            </a:r>
            <a:endParaRPr sz="1100"/>
          </a:p>
          <a:p>
            <a:pPr indent="-298450" lvl="0" marL="457200" rtl="0">
              <a:spcBef>
                <a:spcPts val="0"/>
              </a:spcBef>
              <a:spcAft>
                <a:spcPts val="0"/>
              </a:spcAft>
              <a:buSzPts val="1100"/>
              <a:buChar char="❏"/>
            </a:pPr>
            <a:r>
              <a:rPr lang="es-419" sz="1100"/>
              <a:t>Maier, K., &amp; Harris, B. (2018, April 16). What is Thermoplastic? Retrieved from http://www.wisegeek.com/what-is-thermoplastic.htm#</a:t>
            </a:r>
            <a:endParaRPr sz="1100"/>
          </a:p>
          <a:p>
            <a:pPr indent="-298450" lvl="0" marL="457200" rtl="0">
              <a:spcBef>
                <a:spcPts val="0"/>
              </a:spcBef>
              <a:spcAft>
                <a:spcPts val="0"/>
              </a:spcAft>
              <a:buSzPts val="1100"/>
              <a:buChar char="❏"/>
            </a:pPr>
            <a:r>
              <a:rPr lang="es-419" sz="1100"/>
              <a:t>Mayer, M. (2018, April 30). What Is a Thermoplastic Polymer? Retrieved from https://sciencing.com/thermoplastic-polymer-5552849.html</a:t>
            </a:r>
            <a:endParaRPr sz="1100"/>
          </a:p>
          <a:p>
            <a:pPr indent="-298450" lvl="0" marL="457200" rtl="0">
              <a:spcBef>
                <a:spcPts val="0"/>
              </a:spcBef>
              <a:spcAft>
                <a:spcPts val="0"/>
              </a:spcAft>
              <a:buSzPts val="1100"/>
              <a:buChar char="❏"/>
            </a:pPr>
            <a:r>
              <a:rPr lang="es-419" sz="1100"/>
              <a:t>Rehman, R. Z. (2016, February 26). Elastomers. Retrieved from https://www.slideshare.net/ZiaRehman18/elastomers-58777105</a:t>
            </a:r>
            <a:endParaRPr sz="1100"/>
          </a:p>
          <a:p>
            <a:pPr indent="-298450" lvl="0" marL="457200" rtl="0">
              <a:spcBef>
                <a:spcPts val="0"/>
              </a:spcBef>
              <a:spcAft>
                <a:spcPts val="0"/>
              </a:spcAft>
              <a:buSzPts val="1100"/>
              <a:buChar char="❏"/>
            </a:pPr>
            <a:r>
              <a:rPr lang="es-419" sz="1100"/>
              <a:t>School of Materials Science and Engineering. (n.d.). Retrieved from http://www.materials.unsw.edu.au/tutorials/online-tutorials/8-polymer-types</a:t>
            </a:r>
            <a:endParaRPr sz="1100"/>
          </a:p>
          <a:p>
            <a:pPr indent="-298450" lvl="0" marL="457200" rtl="0">
              <a:spcBef>
                <a:spcPts val="0"/>
              </a:spcBef>
              <a:spcAft>
                <a:spcPts val="0"/>
              </a:spcAft>
              <a:buSzPts val="1100"/>
              <a:buChar char="❏"/>
            </a:pPr>
            <a:r>
              <a:rPr lang="es-419" sz="1100"/>
              <a:t>Thermoset - definition, properties and examples of thermoset. (n.d.). Retrieved from http://www.adhesiveandglue.com/thermoset.html</a:t>
            </a:r>
            <a:endParaRPr sz="1100"/>
          </a:p>
          <a:p>
            <a:pPr indent="-298450" lvl="0" marL="457200" rtl="0">
              <a:spcBef>
                <a:spcPts val="0"/>
              </a:spcBef>
              <a:spcAft>
                <a:spcPts val="0"/>
              </a:spcAft>
              <a:buSzPts val="1100"/>
              <a:buChar char="❏"/>
            </a:pPr>
            <a:r>
              <a:rPr lang="es-419" sz="1100"/>
              <a:t>What is a polymer? (n.d.). Retrieved from http://www.pslc.ws/macrog/kidsmac/basics.htm</a:t>
            </a:r>
            <a:endParaRPr sz="1100"/>
          </a:p>
          <a:p>
            <a:pPr indent="-298450" lvl="0" marL="457200" rtl="0">
              <a:spcBef>
                <a:spcPts val="0"/>
              </a:spcBef>
              <a:spcAft>
                <a:spcPts val="0"/>
              </a:spcAft>
              <a:buSzPts val="1100"/>
              <a:buChar char="❏"/>
            </a:pPr>
            <a:r>
              <a:rPr lang="es-419" sz="1100"/>
              <a:t>Polymer. (n.d.). Retrieved from http://www.thefreedictionary.com/polymer</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419"/>
              <a:t>Definition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7" name="Shape 19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419"/>
              <a:t>“Many Parts”</a:t>
            </a:r>
            <a:endParaRPr/>
          </a:p>
        </p:txBody>
      </p:sp>
      <p:sp>
        <p:nvSpPr>
          <p:cNvPr id="78" name="Shape 78"/>
          <p:cNvSpPr txBox="1"/>
          <p:nvPr>
            <p:ph idx="1" type="body"/>
          </p:nvPr>
        </p:nvSpPr>
        <p:spPr>
          <a:xfrm>
            <a:off x="371250" y="2709075"/>
            <a:ext cx="3284100" cy="2017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s-419"/>
              <a:t>pol·y·mer  (pŏl′ə-mər)</a:t>
            </a:r>
            <a:endParaRPr b="1"/>
          </a:p>
          <a:p>
            <a:pPr indent="0" lvl="0" marL="0">
              <a:spcBef>
                <a:spcPts val="1600"/>
              </a:spcBef>
              <a:spcAft>
                <a:spcPts val="0"/>
              </a:spcAft>
              <a:buNone/>
            </a:pPr>
            <a:r>
              <a:rPr i="1" lang="es-419"/>
              <a:t>“Any of numerous </a:t>
            </a:r>
            <a:r>
              <a:rPr i="1" lang="es-419" u="sng"/>
              <a:t>natural</a:t>
            </a:r>
            <a:r>
              <a:rPr i="1" lang="es-419"/>
              <a:t> and </a:t>
            </a:r>
            <a:r>
              <a:rPr i="1" lang="es-419" u="sng"/>
              <a:t>synthetic compounds </a:t>
            </a:r>
            <a:r>
              <a:rPr i="1" lang="es-419"/>
              <a:t>of usually </a:t>
            </a:r>
            <a:r>
              <a:rPr i="1" lang="es-419" u="sng"/>
              <a:t>high molecular weight </a:t>
            </a:r>
            <a:r>
              <a:rPr i="1" lang="es-419"/>
              <a:t>consisting of up to millions of </a:t>
            </a:r>
            <a:r>
              <a:rPr i="1" lang="es-419" u="sng"/>
              <a:t>repeated linked units</a:t>
            </a:r>
            <a:r>
              <a:rPr i="1" lang="es-419"/>
              <a:t>, each a relatively light and simple molecule.” </a:t>
            </a:r>
            <a:endParaRPr i="1"/>
          </a:p>
          <a:p>
            <a:pPr indent="0" lvl="0" marL="0" algn="r">
              <a:spcBef>
                <a:spcPts val="1600"/>
              </a:spcBef>
              <a:spcAft>
                <a:spcPts val="1600"/>
              </a:spcAft>
              <a:buNone/>
            </a:pPr>
            <a:r>
              <a:rPr lang="es-419"/>
              <a:t>- The Free Dictionary</a:t>
            </a:r>
            <a:endParaRPr/>
          </a:p>
        </p:txBody>
      </p:sp>
      <p:pic>
        <p:nvPicPr>
          <p:cNvPr id="79" name="Shape 79"/>
          <p:cNvPicPr preferRelativeResize="0"/>
          <p:nvPr/>
        </p:nvPicPr>
        <p:blipFill>
          <a:blip r:embed="rId3">
            <a:alphaModFix/>
          </a:blip>
          <a:stretch>
            <a:fillRect/>
          </a:stretch>
        </p:blipFill>
        <p:spPr>
          <a:xfrm>
            <a:off x="4772275" y="733688"/>
            <a:ext cx="3574000" cy="3676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419"/>
              <a:t>History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419"/>
              <a:t>When was it defined?</a:t>
            </a:r>
            <a:endParaRPr/>
          </a:p>
        </p:txBody>
      </p:sp>
      <p:sp>
        <p:nvSpPr>
          <p:cNvPr id="90" name="Shape 90"/>
          <p:cNvSpPr/>
          <p:nvPr/>
        </p:nvSpPr>
        <p:spPr>
          <a:xfrm>
            <a:off x="690575" y="1428750"/>
            <a:ext cx="2690820" cy="2155032"/>
          </a:xfrm>
          <a:prstGeom prst="cloud">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1600"/>
              </a:spcAft>
              <a:buNone/>
            </a:pPr>
            <a:r>
              <a:rPr lang="es-419" sz="1200">
                <a:solidFill>
                  <a:schemeClr val="dk1"/>
                </a:solidFill>
                <a:latin typeface="Open Sans"/>
                <a:ea typeface="Open Sans"/>
                <a:cs typeface="Open Sans"/>
                <a:sym typeface="Open Sans"/>
              </a:rPr>
              <a:t>“lots of small molecules that were interacting strongly with each other”</a:t>
            </a:r>
            <a:endParaRPr sz="1200"/>
          </a:p>
        </p:txBody>
      </p:sp>
      <p:sp>
        <p:nvSpPr>
          <p:cNvPr id="91" name="Shape 91"/>
          <p:cNvSpPr/>
          <p:nvPr/>
        </p:nvSpPr>
        <p:spPr>
          <a:xfrm>
            <a:off x="446438" y="1196550"/>
            <a:ext cx="3179100" cy="2750400"/>
          </a:xfrm>
          <a:prstGeom prst="noSmoking">
            <a:avLst>
              <a:gd fmla="val 8790"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txBox="1"/>
          <p:nvPr/>
        </p:nvSpPr>
        <p:spPr>
          <a:xfrm>
            <a:off x="2738450" y="1345425"/>
            <a:ext cx="3179100" cy="1464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s-419" sz="7200">
                <a:latin typeface="Comfortaa"/>
                <a:ea typeface="Comfortaa"/>
                <a:cs typeface="Comfortaa"/>
                <a:sym typeface="Comfortaa"/>
              </a:rPr>
              <a:t>1920</a:t>
            </a:r>
            <a:endParaRPr b="1" sz="7200">
              <a:latin typeface="Comfortaa"/>
              <a:ea typeface="Comfortaa"/>
              <a:cs typeface="Comfortaa"/>
              <a:sym typeface="Comfortaa"/>
            </a:endParaRPr>
          </a:p>
        </p:txBody>
      </p:sp>
      <p:pic>
        <p:nvPicPr>
          <p:cNvPr id="93" name="Shape 93"/>
          <p:cNvPicPr preferRelativeResize="0"/>
          <p:nvPr/>
        </p:nvPicPr>
        <p:blipFill>
          <a:blip r:embed="rId3">
            <a:alphaModFix/>
          </a:blip>
          <a:stretch>
            <a:fillRect/>
          </a:stretch>
        </p:blipFill>
        <p:spPr>
          <a:xfrm>
            <a:off x="1000125" y="2631450"/>
            <a:ext cx="7143750" cy="2228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90"/>
                                        </p:tgtEl>
                                        <p:attrNameLst>
                                          <p:attrName>ppt_x</p:attrName>
                                        </p:attrNameLst>
                                      </p:cBhvr>
                                      <p:tavLst>
                                        <p:tav fmla="" tm="0">
                                          <p:val>
                                            <p:strVal val="#ppt_x"/>
                                          </p:val>
                                        </p:tav>
                                        <p:tav fmla="" tm="100000">
                                          <p:val>
                                            <p:strVal val="#ppt_x-1"/>
                                          </p:val>
                                        </p:tav>
                                      </p:tavLst>
                                    </p:anim>
                                    <p:set>
                                      <p:cBhvr>
                                        <p:cTn dur="1" fill="hold">
                                          <p:stCondLst>
                                            <p:cond delay="1000"/>
                                          </p:stCondLst>
                                        </p:cTn>
                                        <p:tgtEl>
                                          <p:spTgt spid="90"/>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91"/>
                                        </p:tgtEl>
                                        <p:attrNameLst>
                                          <p:attrName>ppt_x</p:attrName>
                                        </p:attrNameLst>
                                      </p:cBhvr>
                                      <p:tavLst>
                                        <p:tav fmla="" tm="0">
                                          <p:val>
                                            <p:strVal val="#ppt_x"/>
                                          </p:val>
                                        </p:tav>
                                        <p:tav fmla="" tm="100000">
                                          <p:val>
                                            <p:strVal val="#ppt_x-1"/>
                                          </p:val>
                                        </p:tav>
                                      </p:tavLst>
                                    </p:anim>
                                    <p:set>
                                      <p:cBhvr>
                                        <p:cTn dur="1" fill="hold">
                                          <p:stCondLst>
                                            <p:cond delay="1000"/>
                                          </p:stCondLst>
                                        </p:cTn>
                                        <p:tgtEl>
                                          <p:spTgt spid="9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1000"/>
                                        <p:tgtEl>
                                          <p:spTgt spid="93"/>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419"/>
              <a:t>When it actually began? </a:t>
            </a:r>
            <a:endParaRPr/>
          </a:p>
        </p:txBody>
      </p:sp>
      <p:sp>
        <p:nvSpPr>
          <p:cNvPr id="99" name="Shape 99"/>
          <p:cNvSpPr txBox="1"/>
          <p:nvPr>
            <p:ph idx="1" type="body"/>
          </p:nvPr>
        </p:nvSpPr>
        <p:spPr>
          <a:xfrm>
            <a:off x="311700" y="1225225"/>
            <a:ext cx="5058000" cy="1195200"/>
          </a:xfrm>
          <a:prstGeom prst="rect">
            <a:avLst/>
          </a:prstGeom>
        </p:spPr>
        <p:txBody>
          <a:bodyPr anchorCtr="0" anchor="t" bIns="91425" lIns="91425" spcFirstLastPara="1" rIns="91425" wrap="square" tIns="91425">
            <a:noAutofit/>
          </a:bodyPr>
          <a:lstStyle/>
          <a:p>
            <a:pPr indent="0" lvl="0" marL="0" algn="just">
              <a:spcBef>
                <a:spcPts val="0"/>
              </a:spcBef>
              <a:spcAft>
                <a:spcPts val="1600"/>
              </a:spcAft>
              <a:buNone/>
            </a:pPr>
            <a:r>
              <a:rPr lang="es-419"/>
              <a:t>By the year </a:t>
            </a:r>
            <a:r>
              <a:rPr b="1" lang="es-419"/>
              <a:t>1830, </a:t>
            </a:r>
            <a:r>
              <a:rPr lang="es-419"/>
              <a:t>when people began playing with cotton (cellulose) - leading to the discovery of Celluloid.</a:t>
            </a:r>
            <a:endParaRPr/>
          </a:p>
        </p:txBody>
      </p:sp>
      <p:pic>
        <p:nvPicPr>
          <p:cNvPr id="100" name="Shape 100"/>
          <p:cNvPicPr preferRelativeResize="0"/>
          <p:nvPr/>
        </p:nvPicPr>
        <p:blipFill>
          <a:blip r:embed="rId3">
            <a:alphaModFix/>
          </a:blip>
          <a:stretch>
            <a:fillRect/>
          </a:stretch>
        </p:blipFill>
        <p:spPr>
          <a:xfrm>
            <a:off x="311700" y="2490250"/>
            <a:ext cx="3469501" cy="2312436"/>
          </a:xfrm>
          <a:prstGeom prst="rect">
            <a:avLst/>
          </a:prstGeom>
          <a:noFill/>
          <a:ln>
            <a:noFill/>
          </a:ln>
        </p:spPr>
      </p:pic>
      <p:pic>
        <p:nvPicPr>
          <p:cNvPr id="101" name="Shape 101"/>
          <p:cNvPicPr preferRelativeResize="0"/>
          <p:nvPr/>
        </p:nvPicPr>
        <p:blipFill>
          <a:blip r:embed="rId4">
            <a:alphaModFix/>
          </a:blip>
          <a:stretch>
            <a:fillRect/>
          </a:stretch>
        </p:blipFill>
        <p:spPr>
          <a:xfrm>
            <a:off x="5219500" y="2498425"/>
            <a:ext cx="3469501" cy="2312433"/>
          </a:xfrm>
          <a:prstGeom prst="rect">
            <a:avLst/>
          </a:prstGeom>
          <a:noFill/>
          <a:ln>
            <a:noFill/>
          </a:ln>
        </p:spPr>
      </p:pic>
      <p:sp>
        <p:nvSpPr>
          <p:cNvPr id="102" name="Shape 102"/>
          <p:cNvSpPr/>
          <p:nvPr/>
        </p:nvSpPr>
        <p:spPr>
          <a:xfrm>
            <a:off x="3333750" y="3095625"/>
            <a:ext cx="1976400" cy="1071600"/>
          </a:xfrm>
          <a:prstGeom prst="rightArrow">
            <a:avLst>
              <a:gd fmla="val 50000" name="adj1"/>
              <a:gd fmla="val 50000" name="adj2"/>
            </a:avLst>
          </a:prstGeom>
          <a:solidFill>
            <a:srgbClr val="A2C4C9"/>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03" name="Shape 103"/>
          <p:cNvPicPr preferRelativeResize="0"/>
          <p:nvPr/>
        </p:nvPicPr>
        <p:blipFill>
          <a:blip r:embed="rId5">
            <a:alphaModFix/>
          </a:blip>
          <a:stretch>
            <a:fillRect/>
          </a:stretch>
        </p:blipFill>
        <p:spPr>
          <a:xfrm>
            <a:off x="5834685" y="762001"/>
            <a:ext cx="2413794" cy="2905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419"/>
              <a:t>Types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419"/>
              <a:t>Glass Transition Temperature (Tg)</a:t>
            </a:r>
            <a:endParaRPr/>
          </a:p>
        </p:txBody>
      </p:sp>
      <p:sp>
        <p:nvSpPr>
          <p:cNvPr id="114" name="Shape 114"/>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When a polymer gets more fragile with decrease of temperature</a:t>
            </a:r>
            <a:endParaRPr/>
          </a:p>
        </p:txBody>
      </p:sp>
      <p:sp>
        <p:nvSpPr>
          <p:cNvPr id="115" name="Shape 1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1600"/>
              </a:spcAft>
              <a:buNone/>
            </a:pPr>
            <a:r>
              <a:rPr lang="es-419"/>
              <a:t>Before we start...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419"/>
              <a:t>Thermoplastics</a:t>
            </a:r>
            <a:endParaRPr/>
          </a:p>
        </p:txBody>
      </p:sp>
      <p:sp>
        <p:nvSpPr>
          <p:cNvPr id="121" name="Shape 121"/>
          <p:cNvSpPr txBox="1"/>
          <p:nvPr>
            <p:ph idx="1" type="body"/>
          </p:nvPr>
        </p:nvSpPr>
        <p:spPr>
          <a:xfrm>
            <a:off x="311700" y="2440775"/>
            <a:ext cx="3999900" cy="1452600"/>
          </a:xfrm>
          <a:prstGeom prst="rect">
            <a:avLst/>
          </a:prstGeom>
        </p:spPr>
        <p:txBody>
          <a:bodyPr anchorCtr="0" anchor="ctr" bIns="91425" lIns="91425" spcFirstLastPara="1" rIns="91425" wrap="square" tIns="91425">
            <a:noAutofit/>
          </a:bodyPr>
          <a:lstStyle/>
          <a:p>
            <a:pPr indent="457200" lvl="0" marL="0" rtl="0" algn="just">
              <a:spcBef>
                <a:spcPts val="0"/>
              </a:spcBef>
              <a:spcAft>
                <a:spcPts val="1600"/>
              </a:spcAft>
              <a:buNone/>
            </a:pPr>
            <a:r>
              <a:rPr lang="es-419"/>
              <a:t>A thermoplastic is a type of plastic made from polymer resins that becomes a homogenized liquid when heated and hard when cooled.</a:t>
            </a:r>
            <a:endParaRPr/>
          </a:p>
        </p:txBody>
      </p:sp>
      <p:pic>
        <p:nvPicPr>
          <p:cNvPr id="122" name="Shape 122"/>
          <p:cNvPicPr preferRelativeResize="0"/>
          <p:nvPr/>
        </p:nvPicPr>
        <p:blipFill>
          <a:blip r:embed="rId3">
            <a:alphaModFix/>
          </a:blip>
          <a:stretch>
            <a:fillRect/>
          </a:stretch>
        </p:blipFill>
        <p:spPr>
          <a:xfrm>
            <a:off x="4464000" y="1299625"/>
            <a:ext cx="4527600" cy="3362686"/>
          </a:xfrm>
          <a:prstGeom prst="rect">
            <a:avLst/>
          </a:prstGeom>
          <a:noFill/>
          <a:ln>
            <a:noFill/>
          </a:ln>
        </p:spPr>
      </p:pic>
      <p:pic>
        <p:nvPicPr>
          <p:cNvPr id="123" name="Shape 123"/>
          <p:cNvPicPr preferRelativeResize="0"/>
          <p:nvPr/>
        </p:nvPicPr>
        <p:blipFill>
          <a:blip r:embed="rId4">
            <a:alphaModFix/>
          </a:blip>
          <a:stretch>
            <a:fillRect/>
          </a:stretch>
        </p:blipFill>
        <p:spPr>
          <a:xfrm>
            <a:off x="116700" y="3957638"/>
            <a:ext cx="6743700" cy="847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